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sldIdLst>
    <p:sldId id="376" r:id="rId2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93300"/>
    <a:srgbClr val="5F5F5F"/>
    <a:srgbClr val="777777"/>
    <a:srgbClr val="808080"/>
    <a:srgbClr val="AC2932"/>
    <a:srgbClr val="AC2900"/>
    <a:srgbClr val="BD2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8861" autoAdjust="0"/>
    <p:restoredTop sz="78433" autoAdjust="0"/>
  </p:normalViewPr>
  <p:slideViewPr>
    <p:cSldViewPr>
      <p:cViewPr>
        <p:scale>
          <a:sx n="100" d="100"/>
          <a:sy n="100" d="100"/>
        </p:scale>
        <p:origin x="-72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3618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487FA644-5D3F-4C50-A071-C49AD15BE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23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 rot="16200000">
            <a:off x="-793750" y="55086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000" b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730875"/>
            <a:ext cx="9144000" cy="0"/>
          </a:xfrm>
          <a:prstGeom prst="line">
            <a:avLst/>
          </a:prstGeom>
          <a:noFill/>
          <a:ln w="31750">
            <a:solidFill>
              <a:srgbClr val="8F90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0" y="4146550"/>
            <a:ext cx="9144000" cy="0"/>
          </a:xfrm>
          <a:prstGeom prst="line">
            <a:avLst/>
          </a:prstGeom>
          <a:noFill/>
          <a:ln w="31750">
            <a:solidFill>
              <a:srgbClr val="8F90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85800" y="3535363"/>
            <a:ext cx="38084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bg2"/>
                </a:solidFill>
                <a:latin typeface="Arial" charset="0"/>
              </a:rPr>
              <a:t>Prof. Dr. </a:t>
            </a:r>
            <a:r>
              <a:rPr lang="en-US" sz="1600" b="1" dirty="0" err="1">
                <a:solidFill>
                  <a:schemeClr val="bg2"/>
                </a:solidFill>
                <a:latin typeface="Arial" charset="0"/>
              </a:rPr>
              <a:t>Harald</a:t>
            </a:r>
            <a:r>
              <a:rPr lang="en-US" sz="1600" b="1" dirty="0">
                <a:solidFill>
                  <a:schemeClr val="bg2"/>
                </a:solidFill>
                <a:latin typeface="Arial" charset="0"/>
              </a:rPr>
              <a:t> Störrle</a:t>
            </a:r>
          </a:p>
          <a:p>
            <a:pPr eaLnBrk="1" hangingPunct="1"/>
            <a:r>
              <a:rPr lang="en-US" sz="1600" b="1" dirty="0" err="1">
                <a:solidFill>
                  <a:schemeClr val="bg2"/>
                </a:solidFill>
                <a:latin typeface="Arial" charset="0"/>
              </a:rPr>
              <a:t>Danmarks</a:t>
            </a:r>
            <a:r>
              <a:rPr lang="en-US" sz="16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2"/>
                </a:solidFill>
                <a:latin typeface="Arial" charset="0"/>
              </a:rPr>
              <a:t>Tekniske</a:t>
            </a:r>
            <a:r>
              <a:rPr lang="en-US" sz="16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2"/>
                </a:solidFill>
                <a:latin typeface="Arial" charset="0"/>
              </a:rPr>
              <a:t>Universitet</a:t>
            </a:r>
            <a:r>
              <a:rPr lang="en-US" sz="1600" b="1" dirty="0">
                <a:solidFill>
                  <a:schemeClr val="bg2"/>
                </a:solidFill>
                <a:latin typeface="Arial" charset="0"/>
              </a:rPr>
              <a:t> (DTU)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1910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Chapter x.x</a:t>
            </a:r>
            <a:br>
              <a:rPr lang="en-US"/>
            </a:br>
            <a:r>
              <a:rPr lang="en-US"/>
              <a:t>Requirements Management</a:t>
            </a:r>
            <a:br>
              <a:rPr lang="en-US"/>
            </a:b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6094413"/>
            <a:ext cx="5545138" cy="287337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>
                <a:solidFill>
                  <a:schemeClr val="bg2"/>
                </a:solidFill>
              </a:defRPr>
            </a:lvl1pPr>
          </a:lstStyle>
          <a:p>
            <a:r>
              <a:rPr lang="en-US"/>
              <a:t>Visual Languages and Human Centric Computing 2009</a:t>
            </a:r>
          </a:p>
          <a:p>
            <a:r>
              <a:rPr lang="en-US"/>
              <a:t>Corvallis, Oregon</a:t>
            </a:r>
          </a:p>
        </p:txBody>
      </p:sp>
    </p:spTree>
    <p:extLst>
      <p:ext uri="{BB962C8B-B14F-4D97-AF65-F5344CB8AC3E}">
        <p14:creationId xmlns:p14="http://schemas.microsoft.com/office/powerpoint/2010/main" val="3921173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2009, Prof. Dr. H. Störrle</a:t>
            </a:r>
          </a:p>
        </p:txBody>
      </p:sp>
    </p:spTree>
    <p:extLst>
      <p:ext uri="{BB962C8B-B14F-4D97-AF65-F5344CB8AC3E}">
        <p14:creationId xmlns:p14="http://schemas.microsoft.com/office/powerpoint/2010/main" val="208195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-26988"/>
            <a:ext cx="2249487" cy="69119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-26988"/>
            <a:ext cx="6599238" cy="69119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2009, Prof. Dr. H. Störrle</a:t>
            </a:r>
          </a:p>
        </p:txBody>
      </p:sp>
    </p:spTree>
    <p:extLst>
      <p:ext uri="{BB962C8B-B14F-4D97-AF65-F5344CB8AC3E}">
        <p14:creationId xmlns:p14="http://schemas.microsoft.com/office/powerpoint/2010/main" val="817956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-26988"/>
            <a:ext cx="7200900" cy="93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7950" y="1125538"/>
            <a:ext cx="9001125" cy="57594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2009, Prof. Dr. H. Störrle</a:t>
            </a:r>
          </a:p>
        </p:txBody>
      </p:sp>
    </p:spTree>
    <p:extLst>
      <p:ext uri="{BB962C8B-B14F-4D97-AF65-F5344CB8AC3E}">
        <p14:creationId xmlns:p14="http://schemas.microsoft.com/office/powerpoint/2010/main" val="305936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2009, Prof. Dr. H. Störrle</a:t>
            </a:r>
          </a:p>
        </p:txBody>
      </p:sp>
    </p:spTree>
    <p:extLst>
      <p:ext uri="{BB962C8B-B14F-4D97-AF65-F5344CB8AC3E}">
        <p14:creationId xmlns:p14="http://schemas.microsoft.com/office/powerpoint/2010/main" val="382746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2009, Prof. Dr. H. Störrle</a:t>
            </a:r>
          </a:p>
        </p:txBody>
      </p:sp>
    </p:spTree>
    <p:extLst>
      <p:ext uri="{BB962C8B-B14F-4D97-AF65-F5344CB8AC3E}">
        <p14:creationId xmlns:p14="http://schemas.microsoft.com/office/powerpoint/2010/main" val="11842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" y="908720"/>
            <a:ext cx="4424363" cy="5976268"/>
          </a:xfrm>
        </p:spPr>
        <p:txBody>
          <a:bodyPr/>
          <a:lstStyle>
            <a:lvl1pPr>
              <a:buFont typeface="Wingdings" pitchFamily="2" charset="2"/>
              <a:buChar char="§"/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 marL="1204913" indent="-304800">
              <a:buFont typeface="Wingdings" pitchFamily="2" charset="2"/>
              <a:buChar char="§"/>
              <a:defRPr sz="2000"/>
            </a:lvl3pPr>
            <a:lvl4pPr marL="1558925" indent="-304800">
              <a:buFont typeface="Wingdings" pitchFamily="2" charset="2"/>
              <a:buChar char="§"/>
              <a:defRPr sz="1800"/>
            </a:lvl4pPr>
            <a:lvl5pPr marL="1924050" indent="-304800">
              <a:buFont typeface="Wingdings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908720"/>
            <a:ext cx="4424362" cy="5976268"/>
          </a:xfrm>
        </p:spPr>
        <p:txBody>
          <a:bodyPr/>
          <a:lstStyle>
            <a:lvl1pPr>
              <a:buFont typeface="Wingdings" pitchFamily="2" charset="2"/>
              <a:buChar char="§"/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 marL="1204913" indent="-304800">
              <a:buFont typeface="Wingdings" pitchFamily="2" charset="2"/>
              <a:buChar char="§"/>
              <a:defRPr sz="2000"/>
            </a:lvl3pPr>
            <a:lvl4pPr marL="1558925" indent="-304800">
              <a:buFont typeface="Wingdings" pitchFamily="2" charset="2"/>
              <a:buChar char="§"/>
              <a:defRPr sz="1800"/>
            </a:lvl4pPr>
            <a:lvl5pPr marL="1924050" indent="-304800">
              <a:buFont typeface="Wingdings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2009, Prof. Dr. H. Störrle</a:t>
            </a:r>
          </a:p>
        </p:txBody>
      </p:sp>
    </p:spTree>
    <p:extLst>
      <p:ext uri="{BB962C8B-B14F-4D97-AF65-F5344CB8AC3E}">
        <p14:creationId xmlns:p14="http://schemas.microsoft.com/office/powerpoint/2010/main" val="3351968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2009, Prof. Dr. H. Störrle</a:t>
            </a:r>
          </a:p>
        </p:txBody>
      </p:sp>
    </p:spTree>
    <p:extLst>
      <p:ext uri="{BB962C8B-B14F-4D97-AF65-F5344CB8AC3E}">
        <p14:creationId xmlns:p14="http://schemas.microsoft.com/office/powerpoint/2010/main" val="203953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2009, Prof. Dr. H. Störrle</a:t>
            </a:r>
          </a:p>
        </p:txBody>
      </p:sp>
    </p:spTree>
    <p:extLst>
      <p:ext uri="{BB962C8B-B14F-4D97-AF65-F5344CB8AC3E}">
        <p14:creationId xmlns:p14="http://schemas.microsoft.com/office/powerpoint/2010/main" val="95646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2009, Prof. Dr. H. Störrle</a:t>
            </a:r>
          </a:p>
        </p:txBody>
      </p:sp>
    </p:spTree>
    <p:extLst>
      <p:ext uri="{BB962C8B-B14F-4D97-AF65-F5344CB8AC3E}">
        <p14:creationId xmlns:p14="http://schemas.microsoft.com/office/powerpoint/2010/main" val="386609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2009, Prof. Dr. H. Störrle</a:t>
            </a:r>
          </a:p>
        </p:txBody>
      </p:sp>
    </p:spTree>
    <p:extLst>
      <p:ext uri="{BB962C8B-B14F-4D97-AF65-F5344CB8AC3E}">
        <p14:creationId xmlns:p14="http://schemas.microsoft.com/office/powerpoint/2010/main" val="369939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2009, Prof. Dr. H. Störrle</a:t>
            </a:r>
          </a:p>
        </p:txBody>
      </p:sp>
    </p:spTree>
    <p:extLst>
      <p:ext uri="{BB962C8B-B14F-4D97-AF65-F5344CB8AC3E}">
        <p14:creationId xmlns:p14="http://schemas.microsoft.com/office/powerpoint/2010/main" val="63251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-26988"/>
            <a:ext cx="72009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908050"/>
            <a:ext cx="9001125" cy="597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 rot="16200000">
            <a:off x="-710406" y="5990431"/>
            <a:ext cx="157003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dirty="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© 2011, Prof. Dr. H. Störrle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300788" y="44450"/>
            <a:ext cx="28797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sz="1200" b="1" dirty="0">
                <a:solidFill>
                  <a:schemeClr val="bg2"/>
                </a:solidFill>
              </a:rPr>
              <a:t>VL/HCC’11</a:t>
            </a:r>
          </a:p>
          <a:p>
            <a:pPr algn="r"/>
            <a:r>
              <a:rPr lang="en-US" sz="1200" b="1" dirty="0" err="1">
                <a:solidFill>
                  <a:schemeClr val="bg2"/>
                </a:solidFill>
              </a:rPr>
              <a:t>Harald</a:t>
            </a:r>
            <a:r>
              <a:rPr lang="en-US" sz="1200" b="1" dirty="0">
                <a:solidFill>
                  <a:schemeClr val="bg2"/>
                </a:solidFill>
              </a:rPr>
              <a:t> Störrle</a:t>
            </a:r>
          </a:p>
          <a:p>
            <a:pPr algn="r"/>
            <a:r>
              <a:rPr lang="en-US" sz="1200" b="1" dirty="0" smtClean="0">
                <a:solidFill>
                  <a:schemeClr val="bg2"/>
                </a:solidFill>
              </a:rPr>
              <a:t>MQ-4: Visual </a:t>
            </a:r>
            <a:r>
              <a:rPr lang="en-US" sz="1200" b="1" dirty="0">
                <a:solidFill>
                  <a:schemeClr val="bg2"/>
                </a:solidFill>
              </a:rPr>
              <a:t>UML Constraints</a:t>
            </a:r>
          </a:p>
          <a:p>
            <a:pPr algn="r"/>
            <a:fld id="{858C93A0-C1CE-4E1D-BA7D-B2063538FCA1}" type="slidenum">
              <a:rPr lang="en-US" sz="1200" b="1">
                <a:solidFill>
                  <a:schemeClr val="bg2"/>
                </a:solidFill>
              </a:rPr>
              <a:pPr algn="r"/>
              <a:t>‹#›</a:t>
            </a:fld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H="1">
            <a:off x="7235825" y="908050"/>
            <a:ext cx="1908175" cy="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D2A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D2A33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D2A33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D2A33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D2A33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BD2A33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BD2A33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BD2A33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BD2A33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BD2A33"/>
        </a:buClr>
        <a:buFont typeface="Wingdings" pitchFamily="2" charset="2"/>
        <a:buAutoNum type="arabicPeriod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81000" algn="l" rtl="0" eaLnBrk="0" fontAlgn="base" hangingPunct="0">
        <a:spcBef>
          <a:spcPct val="20000"/>
        </a:spcBef>
        <a:spcAft>
          <a:spcPct val="0"/>
        </a:spcAft>
        <a:buClr>
          <a:srgbClr val="BD2A33"/>
        </a:buClr>
        <a:buFont typeface="Wingdings" pitchFamily="2" charset="2"/>
        <a:buAutoNum type="arabicPeriod"/>
        <a:defRPr sz="2000">
          <a:solidFill>
            <a:schemeClr val="tx1"/>
          </a:solidFill>
          <a:latin typeface="+mn-lt"/>
        </a:defRPr>
      </a:lvl2pPr>
      <a:lvl3pPr marL="1204913" indent="-304800" algn="l" rtl="0" eaLnBrk="0" fontAlgn="base" hangingPunct="0">
        <a:spcBef>
          <a:spcPct val="20000"/>
        </a:spcBef>
        <a:spcAft>
          <a:spcPct val="0"/>
        </a:spcAft>
        <a:buClr>
          <a:srgbClr val="BD2A33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558925" indent="-304800" algn="l" rtl="0" eaLnBrk="0" fontAlgn="base" hangingPunct="0">
        <a:spcBef>
          <a:spcPct val="20000"/>
        </a:spcBef>
        <a:spcAft>
          <a:spcPct val="0"/>
        </a:spcAft>
        <a:buClr>
          <a:srgbClr val="BD2A33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1924050" indent="-304800" algn="l" rtl="0" eaLnBrk="0" fontAlgn="base" hangingPunct="0">
        <a:spcBef>
          <a:spcPct val="20000"/>
        </a:spcBef>
        <a:spcAft>
          <a:spcPct val="0"/>
        </a:spcAft>
        <a:buClr>
          <a:srgbClr val="BD2A33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381250" indent="-304800" algn="l" rtl="0" fontAlgn="base">
        <a:spcBef>
          <a:spcPct val="20000"/>
        </a:spcBef>
        <a:spcAft>
          <a:spcPct val="0"/>
        </a:spcAft>
        <a:buClr>
          <a:srgbClr val="BD2A33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838450" indent="-304800" algn="l" rtl="0" fontAlgn="base">
        <a:spcBef>
          <a:spcPct val="20000"/>
        </a:spcBef>
        <a:spcAft>
          <a:spcPct val="0"/>
        </a:spcAft>
        <a:buClr>
          <a:srgbClr val="BD2A33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295650" indent="-304800" algn="l" rtl="0" fontAlgn="base">
        <a:spcBef>
          <a:spcPct val="20000"/>
        </a:spcBef>
        <a:spcAft>
          <a:spcPct val="0"/>
        </a:spcAft>
        <a:buClr>
          <a:srgbClr val="BD2A33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752850" indent="-304800" algn="l" rtl="0" fontAlgn="base">
        <a:spcBef>
          <a:spcPct val="20000"/>
        </a:spcBef>
        <a:spcAft>
          <a:spcPct val="0"/>
        </a:spcAft>
        <a:buClr>
          <a:srgbClr val="BD2A33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1520" y="116632"/>
            <a:ext cx="6120680" cy="655272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GB" b="1" dirty="0" smtClean="0"/>
              <a:t>8</a:t>
            </a:r>
            <a:r>
              <a:rPr lang="en-GB" b="1" baseline="30000" dirty="0" smtClean="0"/>
              <a:t>th</a:t>
            </a:r>
            <a:r>
              <a:rPr lang="en-GB" b="1" dirty="0" smtClean="0"/>
              <a:t> European Conference on</a:t>
            </a:r>
            <a:br>
              <a:rPr lang="en-GB" b="1" dirty="0" smtClean="0"/>
            </a:br>
            <a:r>
              <a:rPr lang="en-GB" sz="4000" b="1" dirty="0" smtClean="0"/>
              <a:t>Modelling Foundations </a:t>
            </a:r>
          </a:p>
          <a:p>
            <a:r>
              <a:rPr lang="en-GB" sz="4000" b="1" dirty="0" smtClean="0"/>
              <a:t>and Applications </a:t>
            </a:r>
          </a:p>
          <a:p>
            <a:r>
              <a:rPr lang="en-GB" sz="4000" b="1" dirty="0" smtClean="0"/>
              <a:t>ECMFA 2012</a:t>
            </a:r>
          </a:p>
          <a:p>
            <a:r>
              <a:rPr lang="en-GB" b="1" dirty="0" smtClean="0"/>
              <a:t>July 2-5, 2012, Technical University of Denmark</a:t>
            </a:r>
          </a:p>
          <a:p>
            <a:r>
              <a:rPr lang="en-GB" b="1" dirty="0" err="1" smtClean="0"/>
              <a:t>Kongens</a:t>
            </a:r>
            <a:r>
              <a:rPr lang="en-GB" b="1" dirty="0" smtClean="0"/>
              <a:t> </a:t>
            </a:r>
            <a:r>
              <a:rPr lang="en-GB" b="1" dirty="0" err="1" smtClean="0"/>
              <a:t>Lyngby</a:t>
            </a:r>
            <a:endParaRPr lang="en-GB" b="1" dirty="0" smtClean="0"/>
          </a:p>
          <a:p>
            <a:endParaRPr lang="en-GB" b="1" dirty="0" smtClean="0"/>
          </a:p>
          <a:p>
            <a:pPr marL="342900" indent="-342900">
              <a:lnSpc>
                <a:spcPct val="130000"/>
              </a:lnSpc>
              <a:buClr>
                <a:srgbClr val="990000"/>
              </a:buClr>
              <a:buFont typeface="Wingdings" pitchFamily="2" charset="2"/>
              <a:buChar char="§"/>
            </a:pPr>
            <a:r>
              <a:rPr lang="en-GB" b="1" dirty="0" smtClean="0"/>
              <a:t>Exciting Invited Speakers</a:t>
            </a:r>
          </a:p>
          <a:p>
            <a:pPr marL="342900" indent="-342900">
              <a:lnSpc>
                <a:spcPct val="130000"/>
              </a:lnSpc>
              <a:buClr>
                <a:srgbClr val="990000"/>
              </a:buClr>
              <a:buFont typeface="Wingdings" pitchFamily="2" charset="2"/>
              <a:buChar char="§"/>
            </a:pPr>
            <a:r>
              <a:rPr lang="en-GB" b="1" dirty="0" smtClean="0"/>
              <a:t>Dedicated industry and research tracks</a:t>
            </a:r>
          </a:p>
          <a:p>
            <a:pPr marL="342900" indent="-342900">
              <a:lnSpc>
                <a:spcPct val="130000"/>
              </a:lnSpc>
              <a:buClr>
                <a:srgbClr val="990000"/>
              </a:buClr>
              <a:buFont typeface="Wingdings" pitchFamily="2" charset="2"/>
              <a:buChar char="§"/>
            </a:pPr>
            <a:r>
              <a:rPr lang="en-GB" b="1" dirty="0" smtClean="0"/>
              <a:t>Many workshops and tutorials</a:t>
            </a:r>
          </a:p>
          <a:p>
            <a:pPr marL="342900" indent="-342900">
              <a:lnSpc>
                <a:spcPct val="130000"/>
              </a:lnSpc>
              <a:buClr>
                <a:srgbClr val="990000"/>
              </a:buClr>
              <a:buFont typeface="Wingdings" pitchFamily="2" charset="2"/>
              <a:buChar char="§"/>
            </a:pPr>
            <a:r>
              <a:rPr lang="en-GB" b="1" dirty="0" smtClean="0"/>
              <a:t>Reasonable prices</a:t>
            </a:r>
          </a:p>
          <a:p>
            <a:pPr marL="342900" indent="-342900">
              <a:lnSpc>
                <a:spcPct val="130000"/>
              </a:lnSpc>
              <a:buClr>
                <a:srgbClr val="990000"/>
              </a:buClr>
              <a:buFont typeface="Wingdings" pitchFamily="2" charset="2"/>
              <a:buChar char="§"/>
            </a:pPr>
            <a:r>
              <a:rPr lang="en-GB" b="1" dirty="0" smtClean="0"/>
              <a:t>Attractive Venue</a:t>
            </a:r>
          </a:p>
          <a:p>
            <a:pPr marL="342900" indent="-342900">
              <a:lnSpc>
                <a:spcPct val="130000"/>
              </a:lnSpc>
              <a:buClr>
                <a:srgbClr val="990000"/>
              </a:buClr>
              <a:buFont typeface="Wingdings" pitchFamily="2" charset="2"/>
              <a:buChar char="§"/>
            </a:pPr>
            <a:r>
              <a:rPr lang="en-GB" b="1" dirty="0" smtClean="0"/>
              <a:t>Easy to reach (close to Copenhagen)</a:t>
            </a:r>
          </a:p>
          <a:p>
            <a:pPr>
              <a:buClr>
                <a:srgbClr val="990000"/>
              </a:buClr>
            </a:pPr>
            <a:endParaRPr lang="en-GB" b="1" dirty="0"/>
          </a:p>
          <a:p>
            <a:pPr>
              <a:buClr>
                <a:srgbClr val="990000"/>
              </a:buClr>
            </a:pPr>
            <a:r>
              <a:rPr lang="en-GB" b="1" dirty="0" smtClean="0"/>
              <a:t>See more at </a:t>
            </a:r>
            <a:r>
              <a:rPr lang="en-GB" b="1" dirty="0" smtClean="0">
                <a:solidFill>
                  <a:srgbClr val="990000"/>
                </a:solidFill>
              </a:rPr>
              <a:t>www.imm.dtu.dk/ECMFA-2012/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55"/>
          <a:stretch/>
        </p:blipFill>
        <p:spPr bwMode="auto">
          <a:xfrm>
            <a:off x="6469226" y="5459693"/>
            <a:ext cx="2697610" cy="1411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8" b="6816"/>
          <a:stretch/>
        </p:blipFill>
        <p:spPr bwMode="auto">
          <a:xfrm>
            <a:off x="6469226" y="2636912"/>
            <a:ext cx="2701058" cy="1416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7" b="11778"/>
          <a:stretch/>
        </p:blipFill>
        <p:spPr bwMode="auto">
          <a:xfrm>
            <a:off x="6469226" y="4046506"/>
            <a:ext cx="2697610" cy="141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69226" y="1041451"/>
            <a:ext cx="2701058" cy="1595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 rot="16200000">
            <a:off x="8638967" y="6357514"/>
            <a:ext cx="8402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>
                <a:solidFill>
                  <a:schemeClr val="bg1"/>
                </a:solidFill>
              </a:rPr>
              <a:t>foto</a:t>
            </a:r>
            <a:r>
              <a:rPr lang="en-US" sz="800" dirty="0">
                <a:solidFill>
                  <a:schemeClr val="bg1"/>
                </a:solidFill>
              </a:rPr>
              <a:t>: </a:t>
            </a:r>
            <a:r>
              <a:rPr lang="en-US" sz="800" dirty="0" err="1">
                <a:solidFill>
                  <a:schemeClr val="bg1"/>
                </a:solidFill>
              </a:rPr>
              <a:t>Colourbox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8638967" y="3525402"/>
            <a:ext cx="8402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>
                <a:solidFill>
                  <a:schemeClr val="bg1"/>
                </a:solidFill>
              </a:rPr>
              <a:t>foto</a:t>
            </a:r>
            <a:r>
              <a:rPr lang="en-US" sz="800" dirty="0">
                <a:solidFill>
                  <a:schemeClr val="bg1"/>
                </a:solidFill>
              </a:rPr>
              <a:t>: </a:t>
            </a:r>
            <a:r>
              <a:rPr lang="en-US" sz="800" dirty="0" err="1">
                <a:solidFill>
                  <a:schemeClr val="bg1"/>
                </a:solidFill>
              </a:rPr>
              <a:t>Colourbox</a:t>
            </a:r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70167" y="4358"/>
            <a:ext cx="2700117" cy="1043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1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TU_VL_2009">
  <a:themeElements>
    <a:clrScheme name="1_DTU_VL_2009 13">
      <a:dk1>
        <a:srgbClr val="000000"/>
      </a:dk1>
      <a:lt1>
        <a:srgbClr val="FFFFFF"/>
      </a:lt1>
      <a:dk2>
        <a:srgbClr val="BD2A33"/>
      </a:dk2>
      <a:lt2>
        <a:srgbClr val="8F9092"/>
      </a:lt2>
      <a:accent1>
        <a:srgbClr val="8F9092"/>
      </a:accent1>
      <a:accent2>
        <a:srgbClr val="BD2A33"/>
      </a:accent2>
      <a:accent3>
        <a:srgbClr val="FFFFFF"/>
      </a:accent3>
      <a:accent4>
        <a:srgbClr val="000000"/>
      </a:accent4>
      <a:accent5>
        <a:srgbClr val="C6C6C7"/>
      </a:accent5>
      <a:accent6>
        <a:srgbClr val="AB252D"/>
      </a:accent6>
      <a:hlink>
        <a:srgbClr val="BD2A33"/>
      </a:hlink>
      <a:folHlink>
        <a:srgbClr val="BD2A33"/>
      </a:folHlink>
    </a:clrScheme>
    <a:fontScheme name="1_DTU_VL_2009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1_DTU_VL_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TU_VL_20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TU_VL_20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TU_VL_20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TU_VL_20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TU_VL_20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U_VL_20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U_VL_20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U_VL_20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U_VL_20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U_VL_20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U_VL_20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U_VL_2009 13">
        <a:dk1>
          <a:srgbClr val="000000"/>
        </a:dk1>
        <a:lt1>
          <a:srgbClr val="FFFFFF"/>
        </a:lt1>
        <a:dk2>
          <a:srgbClr val="BD2A33"/>
        </a:dk2>
        <a:lt2>
          <a:srgbClr val="8F9092"/>
        </a:lt2>
        <a:accent1>
          <a:srgbClr val="8F9092"/>
        </a:accent1>
        <a:accent2>
          <a:srgbClr val="BD2A33"/>
        </a:accent2>
        <a:accent3>
          <a:srgbClr val="FFFFFF"/>
        </a:accent3>
        <a:accent4>
          <a:srgbClr val="000000"/>
        </a:accent4>
        <a:accent5>
          <a:srgbClr val="C6C6C7"/>
        </a:accent5>
        <a:accent6>
          <a:srgbClr val="AB252D"/>
        </a:accent6>
        <a:hlink>
          <a:srgbClr val="BD2A33"/>
        </a:hlink>
        <a:folHlink>
          <a:srgbClr val="BD2A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DTU_VL_2009</Template>
  <TotalTime>3187</TotalTime>
  <Words>10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1_DTU_VL_2009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Querying UML Models with Prolog:  The Logical Query Facility (LQF)</dc:title>
  <dc:creator>Dr. Harald Störrle</dc:creator>
  <cp:lastModifiedBy>Ekkart Kindler</cp:lastModifiedBy>
  <cp:revision>158</cp:revision>
  <dcterms:created xsi:type="dcterms:W3CDTF">2009-06-25T20:35:35Z</dcterms:created>
  <dcterms:modified xsi:type="dcterms:W3CDTF">2011-10-24T14:05:55Z</dcterms:modified>
</cp:coreProperties>
</file>