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
  </p:notesMasterIdLst>
  <p:sldIdLst>
    <p:sldId id="376" r:id="rId2"/>
    <p:sldId id="377" r:id="rId3"/>
  </p:sldIdLst>
  <p:sldSz cx="6858000" cy="9144000" type="screen4x3"/>
  <p:notesSz cx="7099300" cy="10234613"/>
  <p:defaultTextStyle>
    <a:defPPr>
      <a:defRPr lang="de-DE"/>
    </a:defPPr>
    <a:lvl1pPr algn="l" rtl="0" fontAlgn="base">
      <a:spcBef>
        <a:spcPct val="0"/>
      </a:spcBef>
      <a:spcAft>
        <a:spcPct val="0"/>
      </a:spcAft>
      <a:defRPr sz="2000" kern="1200">
        <a:solidFill>
          <a:schemeClr val="tx1"/>
        </a:solidFill>
        <a:latin typeface="Calibri" pitchFamily="34" charset="0"/>
        <a:ea typeface="+mn-ea"/>
        <a:cs typeface="+mn-cs"/>
      </a:defRPr>
    </a:lvl1pPr>
    <a:lvl2pPr marL="457200" algn="l" rtl="0" fontAlgn="base">
      <a:spcBef>
        <a:spcPct val="0"/>
      </a:spcBef>
      <a:spcAft>
        <a:spcPct val="0"/>
      </a:spcAft>
      <a:defRPr sz="2000" kern="1200">
        <a:solidFill>
          <a:schemeClr val="tx1"/>
        </a:solidFill>
        <a:latin typeface="Calibri" pitchFamily="34" charset="0"/>
        <a:ea typeface="+mn-ea"/>
        <a:cs typeface="+mn-cs"/>
      </a:defRPr>
    </a:lvl2pPr>
    <a:lvl3pPr marL="914400" algn="l" rtl="0" fontAlgn="base">
      <a:spcBef>
        <a:spcPct val="0"/>
      </a:spcBef>
      <a:spcAft>
        <a:spcPct val="0"/>
      </a:spcAft>
      <a:defRPr sz="20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1" latinLnBrk="0" hangingPunct="1">
      <a:defRPr sz="2000" kern="1200">
        <a:solidFill>
          <a:schemeClr val="tx1"/>
        </a:solidFill>
        <a:latin typeface="Calibri" pitchFamily="34" charset="0"/>
        <a:ea typeface="+mn-ea"/>
        <a:cs typeface="+mn-cs"/>
      </a:defRPr>
    </a:lvl6pPr>
    <a:lvl7pPr marL="2743200" algn="l" defTabSz="914400" rtl="0" eaLnBrk="1" latinLnBrk="0" hangingPunct="1">
      <a:defRPr sz="2000" kern="1200">
        <a:solidFill>
          <a:schemeClr val="tx1"/>
        </a:solidFill>
        <a:latin typeface="Calibri" pitchFamily="34" charset="0"/>
        <a:ea typeface="+mn-ea"/>
        <a:cs typeface="+mn-cs"/>
      </a:defRPr>
    </a:lvl7pPr>
    <a:lvl8pPr marL="3200400" algn="l" defTabSz="914400" rtl="0" eaLnBrk="1" latinLnBrk="0" hangingPunct="1">
      <a:defRPr sz="2000" kern="1200">
        <a:solidFill>
          <a:schemeClr val="tx1"/>
        </a:solidFill>
        <a:latin typeface="Calibri" pitchFamily="34" charset="0"/>
        <a:ea typeface="+mn-ea"/>
        <a:cs typeface="+mn-cs"/>
      </a:defRPr>
    </a:lvl8pPr>
    <a:lvl9pPr marL="3657600" algn="l" defTabSz="914400" rtl="0" eaLnBrk="1" latinLnBrk="0" hangingPunct="1">
      <a:defRPr sz="20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93300"/>
    <a:srgbClr val="5F5F5F"/>
    <a:srgbClr val="777777"/>
    <a:srgbClr val="808080"/>
    <a:srgbClr val="AC2932"/>
    <a:srgbClr val="AC2900"/>
    <a:srgbClr val="BD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861" autoAdjust="0"/>
    <p:restoredTop sz="78433" autoAdjust="0"/>
  </p:normalViewPr>
  <p:slideViewPr>
    <p:cSldViewPr>
      <p:cViewPr>
        <p:scale>
          <a:sx n="140" d="100"/>
          <a:sy n="140" d="100"/>
        </p:scale>
        <p:origin x="-6" y="346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3618"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Arial" charset="0"/>
              </a:defRPr>
            </a:lvl1pPr>
          </a:lstStyle>
          <a:p>
            <a:pPr>
              <a:defRPr/>
            </a:pPr>
            <a:endParaRPr lang="en-US"/>
          </a:p>
        </p:txBody>
      </p:sp>
      <p:sp>
        <p:nvSpPr>
          <p:cNvPr id="3891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2111375" y="768350"/>
            <a:ext cx="287655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Textmasterformate durch Klicken bearbeiten</a:t>
            </a:r>
          </a:p>
          <a:p>
            <a:pPr lvl="1"/>
            <a:r>
              <a:rPr lang="en-US" noProof="0" smtClean="0"/>
              <a:t>Zweite Ebene</a:t>
            </a:r>
          </a:p>
          <a:p>
            <a:pPr lvl="2"/>
            <a:r>
              <a:rPr lang="en-US" noProof="0" smtClean="0"/>
              <a:t>Dritte Ebene</a:t>
            </a:r>
          </a:p>
          <a:p>
            <a:pPr lvl="3"/>
            <a:r>
              <a:rPr lang="en-US" noProof="0" smtClean="0"/>
              <a:t>Vierte Ebene</a:t>
            </a:r>
          </a:p>
          <a:p>
            <a:pPr lvl="4"/>
            <a:r>
              <a:rPr lang="en-US" noProof="0" smtClean="0"/>
              <a:t>Fünfte Ebene</a:t>
            </a:r>
          </a:p>
        </p:txBody>
      </p:sp>
      <p:sp>
        <p:nvSpPr>
          <p:cNvPr id="3891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pPr>
              <a:defRPr/>
            </a:pPr>
            <a:fld id="{487FA644-5D3F-4C50-A071-C49AD15BEA2C}" type="slidenum">
              <a:rPr lang="en-US"/>
              <a:pPr>
                <a:defRPr/>
              </a:pPr>
              <a:t>‹#›</a:t>
            </a:fld>
            <a:endParaRPr lang="en-US"/>
          </a:p>
        </p:txBody>
      </p:sp>
    </p:spTree>
    <p:extLst>
      <p:ext uri="{BB962C8B-B14F-4D97-AF65-F5344CB8AC3E}">
        <p14:creationId xmlns:p14="http://schemas.microsoft.com/office/powerpoint/2010/main" val="4264923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rot="5400000">
            <a:off x="6145466" y="8441173"/>
            <a:ext cx="1119217" cy="215444"/>
          </a:xfrm>
          <a:prstGeom prst="rect">
            <a:avLst/>
          </a:prstGeom>
          <a:noFill/>
        </p:spPr>
        <p:txBody>
          <a:bodyPr wrap="none" rtlCol="0">
            <a:spAutoFit/>
          </a:bodyPr>
          <a:lstStyle/>
          <a:p>
            <a:r>
              <a:rPr lang="en-US" sz="800" dirty="0" smtClean="0">
                <a:solidFill>
                  <a:schemeClr val="bg1">
                    <a:lumMod val="85000"/>
                  </a:schemeClr>
                </a:solidFill>
              </a:rPr>
              <a:t>(c) 2011 </a:t>
            </a:r>
            <a:r>
              <a:rPr lang="en-US" sz="800" dirty="0" err="1" smtClean="0">
                <a:solidFill>
                  <a:schemeClr val="bg1">
                    <a:lumMod val="85000"/>
                  </a:schemeClr>
                </a:solidFill>
              </a:rPr>
              <a:t>Harald</a:t>
            </a:r>
            <a:r>
              <a:rPr lang="en-US" sz="800" dirty="0" smtClean="0">
                <a:solidFill>
                  <a:schemeClr val="bg1">
                    <a:lumMod val="85000"/>
                  </a:schemeClr>
                </a:solidFill>
              </a:rPr>
              <a:t> </a:t>
            </a:r>
            <a:r>
              <a:rPr lang="en-US" sz="800" dirty="0" err="1" smtClean="0">
                <a:solidFill>
                  <a:schemeClr val="bg1">
                    <a:lumMod val="85000"/>
                  </a:schemeClr>
                </a:solidFill>
              </a:rPr>
              <a:t>Störrle</a:t>
            </a:r>
            <a:endParaRPr lang="en-US" sz="800" dirty="0">
              <a:solidFill>
                <a:schemeClr val="bg1">
                  <a:lumMod val="85000"/>
                </a:schemeClr>
              </a:solidFill>
            </a:endParaRPr>
          </a:p>
        </p:txBody>
      </p:sp>
    </p:spTree>
    <p:extLst>
      <p:ext uri="{BB962C8B-B14F-4D97-AF65-F5344CB8AC3E}">
        <p14:creationId xmlns:p14="http://schemas.microsoft.com/office/powerpoint/2010/main" val="38660904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userDrawn="1"/>
        </p:nvSpPr>
        <p:spPr>
          <a:xfrm rot="5400000">
            <a:off x="6145466" y="8441173"/>
            <a:ext cx="1119217" cy="215444"/>
          </a:xfrm>
          <a:prstGeom prst="rect">
            <a:avLst/>
          </a:prstGeom>
          <a:noFill/>
        </p:spPr>
        <p:txBody>
          <a:bodyPr wrap="none" rtlCol="0">
            <a:spAutoFit/>
          </a:bodyPr>
          <a:lstStyle/>
          <a:p>
            <a:r>
              <a:rPr lang="en-US" sz="800" dirty="0" smtClean="0">
                <a:solidFill>
                  <a:schemeClr val="bg1">
                    <a:lumMod val="85000"/>
                  </a:schemeClr>
                </a:solidFill>
              </a:rPr>
              <a:t>(c) 2011 </a:t>
            </a:r>
            <a:r>
              <a:rPr lang="en-US" sz="800" dirty="0" err="1" smtClean="0">
                <a:solidFill>
                  <a:schemeClr val="bg1">
                    <a:lumMod val="85000"/>
                  </a:schemeClr>
                </a:solidFill>
              </a:rPr>
              <a:t>Harald</a:t>
            </a:r>
            <a:r>
              <a:rPr lang="en-US" sz="800" dirty="0" smtClean="0">
                <a:solidFill>
                  <a:schemeClr val="bg1">
                    <a:lumMod val="85000"/>
                  </a:schemeClr>
                </a:solidFill>
              </a:rPr>
              <a:t> </a:t>
            </a:r>
            <a:r>
              <a:rPr lang="en-US" sz="800" dirty="0" err="1" smtClean="0">
                <a:solidFill>
                  <a:schemeClr val="bg1">
                    <a:lumMod val="85000"/>
                  </a:schemeClr>
                </a:solidFill>
              </a:rPr>
              <a:t>Störrle</a:t>
            </a:r>
            <a:endParaRPr lang="en-US" sz="800" dirty="0">
              <a:solidFill>
                <a:schemeClr val="bg1">
                  <a:lumMod val="85000"/>
                </a:schemeClr>
              </a:solidFill>
            </a:endParaRPr>
          </a:p>
        </p:txBody>
      </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BD2A33"/>
          </a:solidFill>
          <a:latin typeface="+mj-lt"/>
          <a:ea typeface="+mj-ea"/>
          <a:cs typeface="+mj-cs"/>
        </a:defRPr>
      </a:lvl1pPr>
      <a:lvl2pPr algn="l" rtl="0" eaLnBrk="0" fontAlgn="base" hangingPunct="0">
        <a:spcBef>
          <a:spcPct val="0"/>
        </a:spcBef>
        <a:spcAft>
          <a:spcPct val="0"/>
        </a:spcAft>
        <a:defRPr sz="3200" b="1">
          <a:solidFill>
            <a:srgbClr val="BD2A33"/>
          </a:solidFill>
          <a:latin typeface="Calibri" pitchFamily="34" charset="0"/>
        </a:defRPr>
      </a:lvl2pPr>
      <a:lvl3pPr algn="l" rtl="0" eaLnBrk="0" fontAlgn="base" hangingPunct="0">
        <a:spcBef>
          <a:spcPct val="0"/>
        </a:spcBef>
        <a:spcAft>
          <a:spcPct val="0"/>
        </a:spcAft>
        <a:defRPr sz="3200" b="1">
          <a:solidFill>
            <a:srgbClr val="BD2A33"/>
          </a:solidFill>
          <a:latin typeface="Calibri" pitchFamily="34" charset="0"/>
        </a:defRPr>
      </a:lvl3pPr>
      <a:lvl4pPr algn="l" rtl="0" eaLnBrk="0" fontAlgn="base" hangingPunct="0">
        <a:spcBef>
          <a:spcPct val="0"/>
        </a:spcBef>
        <a:spcAft>
          <a:spcPct val="0"/>
        </a:spcAft>
        <a:defRPr sz="3200" b="1">
          <a:solidFill>
            <a:srgbClr val="BD2A33"/>
          </a:solidFill>
          <a:latin typeface="Calibri" pitchFamily="34" charset="0"/>
        </a:defRPr>
      </a:lvl4pPr>
      <a:lvl5pPr algn="l" rtl="0" eaLnBrk="0" fontAlgn="base" hangingPunct="0">
        <a:spcBef>
          <a:spcPct val="0"/>
        </a:spcBef>
        <a:spcAft>
          <a:spcPct val="0"/>
        </a:spcAft>
        <a:defRPr sz="3200" b="1">
          <a:solidFill>
            <a:srgbClr val="BD2A33"/>
          </a:solidFill>
          <a:latin typeface="Calibri" pitchFamily="34" charset="0"/>
        </a:defRPr>
      </a:lvl5pPr>
      <a:lvl6pPr marL="457200" algn="l" rtl="0" fontAlgn="base">
        <a:spcBef>
          <a:spcPct val="0"/>
        </a:spcBef>
        <a:spcAft>
          <a:spcPct val="0"/>
        </a:spcAft>
        <a:defRPr sz="3200" b="1">
          <a:solidFill>
            <a:srgbClr val="BD2A33"/>
          </a:solidFill>
          <a:latin typeface="Calibri" pitchFamily="34" charset="0"/>
        </a:defRPr>
      </a:lvl6pPr>
      <a:lvl7pPr marL="914400" algn="l" rtl="0" fontAlgn="base">
        <a:spcBef>
          <a:spcPct val="0"/>
        </a:spcBef>
        <a:spcAft>
          <a:spcPct val="0"/>
        </a:spcAft>
        <a:defRPr sz="3200" b="1">
          <a:solidFill>
            <a:srgbClr val="BD2A33"/>
          </a:solidFill>
          <a:latin typeface="Calibri" pitchFamily="34" charset="0"/>
        </a:defRPr>
      </a:lvl7pPr>
      <a:lvl8pPr marL="1371600" algn="l" rtl="0" fontAlgn="base">
        <a:spcBef>
          <a:spcPct val="0"/>
        </a:spcBef>
        <a:spcAft>
          <a:spcPct val="0"/>
        </a:spcAft>
        <a:defRPr sz="3200" b="1">
          <a:solidFill>
            <a:srgbClr val="BD2A33"/>
          </a:solidFill>
          <a:latin typeface="Calibri" pitchFamily="34" charset="0"/>
        </a:defRPr>
      </a:lvl8pPr>
      <a:lvl9pPr marL="1828800" algn="l" rtl="0" fontAlgn="base">
        <a:spcBef>
          <a:spcPct val="0"/>
        </a:spcBef>
        <a:spcAft>
          <a:spcPct val="0"/>
        </a:spcAft>
        <a:defRPr sz="3200" b="1">
          <a:solidFill>
            <a:srgbClr val="BD2A33"/>
          </a:solidFill>
          <a:latin typeface="Calibri" pitchFamily="34" charset="0"/>
        </a:defRPr>
      </a:lvl9pPr>
    </p:titleStyle>
    <p:bodyStyle>
      <a:lvl1pPr marL="457200" indent="-457200" algn="l" rtl="0" eaLnBrk="0" fontAlgn="base" hangingPunct="0">
        <a:spcBef>
          <a:spcPct val="20000"/>
        </a:spcBef>
        <a:spcAft>
          <a:spcPct val="0"/>
        </a:spcAft>
        <a:buClr>
          <a:srgbClr val="BD2A33"/>
        </a:buClr>
        <a:buFont typeface="Wingdings" pitchFamily="2" charset="2"/>
        <a:buAutoNum type="arabicPeriod"/>
        <a:defRPr sz="2400" b="1">
          <a:solidFill>
            <a:schemeClr val="tx1"/>
          </a:solidFill>
          <a:latin typeface="+mn-lt"/>
          <a:ea typeface="+mn-ea"/>
          <a:cs typeface="+mn-cs"/>
        </a:defRPr>
      </a:lvl1pPr>
      <a:lvl2pPr marL="823913" indent="-381000" algn="l" rtl="0" eaLnBrk="0" fontAlgn="base" hangingPunct="0">
        <a:spcBef>
          <a:spcPct val="20000"/>
        </a:spcBef>
        <a:spcAft>
          <a:spcPct val="0"/>
        </a:spcAft>
        <a:buClr>
          <a:srgbClr val="BD2A33"/>
        </a:buClr>
        <a:buFont typeface="Wingdings" pitchFamily="2" charset="2"/>
        <a:buAutoNum type="arabicPeriod"/>
        <a:defRPr sz="2000">
          <a:solidFill>
            <a:schemeClr val="tx1"/>
          </a:solidFill>
          <a:latin typeface="+mn-lt"/>
        </a:defRPr>
      </a:lvl2pPr>
      <a:lvl3pPr marL="1204913" indent="-304800" algn="l" rtl="0" eaLnBrk="0" fontAlgn="base" hangingPunct="0">
        <a:spcBef>
          <a:spcPct val="20000"/>
        </a:spcBef>
        <a:spcAft>
          <a:spcPct val="0"/>
        </a:spcAft>
        <a:buClr>
          <a:srgbClr val="BD2A33"/>
        </a:buClr>
        <a:buFont typeface="Wingdings" pitchFamily="2" charset="2"/>
        <a:buChar char="§"/>
        <a:defRPr sz="1600">
          <a:solidFill>
            <a:schemeClr val="tx1"/>
          </a:solidFill>
          <a:latin typeface="+mn-lt"/>
        </a:defRPr>
      </a:lvl3pPr>
      <a:lvl4pPr marL="1558925" indent="-304800" algn="l" rtl="0" eaLnBrk="0" fontAlgn="base" hangingPunct="0">
        <a:spcBef>
          <a:spcPct val="20000"/>
        </a:spcBef>
        <a:spcAft>
          <a:spcPct val="0"/>
        </a:spcAft>
        <a:buClr>
          <a:srgbClr val="BD2A33"/>
        </a:buClr>
        <a:buFont typeface="Wingdings" pitchFamily="2" charset="2"/>
        <a:buChar char="§"/>
        <a:defRPr sz="1600">
          <a:solidFill>
            <a:schemeClr val="tx1"/>
          </a:solidFill>
          <a:latin typeface="+mn-lt"/>
        </a:defRPr>
      </a:lvl4pPr>
      <a:lvl5pPr marL="1924050" indent="-304800" algn="l" rtl="0" eaLnBrk="0" fontAlgn="base" hangingPunct="0">
        <a:spcBef>
          <a:spcPct val="20000"/>
        </a:spcBef>
        <a:spcAft>
          <a:spcPct val="0"/>
        </a:spcAft>
        <a:buClr>
          <a:srgbClr val="BD2A33"/>
        </a:buClr>
        <a:buFont typeface="Wingdings" pitchFamily="2" charset="2"/>
        <a:buChar char="§"/>
        <a:defRPr sz="1600">
          <a:solidFill>
            <a:schemeClr val="tx1"/>
          </a:solidFill>
          <a:latin typeface="+mn-lt"/>
        </a:defRPr>
      </a:lvl5pPr>
      <a:lvl6pPr marL="2381250" indent="-304800" algn="l" rtl="0" fontAlgn="base">
        <a:spcBef>
          <a:spcPct val="20000"/>
        </a:spcBef>
        <a:spcAft>
          <a:spcPct val="0"/>
        </a:spcAft>
        <a:buClr>
          <a:srgbClr val="BD2A33"/>
        </a:buClr>
        <a:buFont typeface="Wingdings" pitchFamily="2" charset="2"/>
        <a:buChar char="§"/>
        <a:defRPr sz="1600">
          <a:solidFill>
            <a:schemeClr val="tx1"/>
          </a:solidFill>
          <a:latin typeface="+mn-lt"/>
        </a:defRPr>
      </a:lvl6pPr>
      <a:lvl7pPr marL="2838450" indent="-304800" algn="l" rtl="0" fontAlgn="base">
        <a:spcBef>
          <a:spcPct val="20000"/>
        </a:spcBef>
        <a:spcAft>
          <a:spcPct val="0"/>
        </a:spcAft>
        <a:buClr>
          <a:srgbClr val="BD2A33"/>
        </a:buClr>
        <a:buFont typeface="Wingdings" pitchFamily="2" charset="2"/>
        <a:buChar char="§"/>
        <a:defRPr sz="1600">
          <a:solidFill>
            <a:schemeClr val="tx1"/>
          </a:solidFill>
          <a:latin typeface="+mn-lt"/>
        </a:defRPr>
      </a:lvl7pPr>
      <a:lvl8pPr marL="3295650" indent="-304800" algn="l" rtl="0" fontAlgn="base">
        <a:spcBef>
          <a:spcPct val="20000"/>
        </a:spcBef>
        <a:spcAft>
          <a:spcPct val="0"/>
        </a:spcAft>
        <a:buClr>
          <a:srgbClr val="BD2A33"/>
        </a:buClr>
        <a:buFont typeface="Wingdings" pitchFamily="2" charset="2"/>
        <a:buChar char="§"/>
        <a:defRPr sz="1600">
          <a:solidFill>
            <a:schemeClr val="tx1"/>
          </a:solidFill>
          <a:latin typeface="+mn-lt"/>
        </a:defRPr>
      </a:lvl8pPr>
      <a:lvl9pPr marL="3752850" indent="-304800" algn="l" rtl="0" fontAlgn="base">
        <a:spcBef>
          <a:spcPct val="20000"/>
        </a:spcBef>
        <a:spcAft>
          <a:spcPct val="0"/>
        </a:spcAft>
        <a:buClr>
          <a:srgbClr val="BD2A33"/>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6633" y="155509"/>
            <a:ext cx="3888432" cy="1752195"/>
          </a:xfrm>
          <a:prstGeom prst="rect">
            <a:avLst/>
          </a:prstGeom>
        </p:spPr>
        <p:txBody>
          <a:bodyPr wrap="square">
            <a:noAutofit/>
          </a:bodyPr>
          <a:lstStyle/>
          <a:p>
            <a:r>
              <a:rPr lang="en-GB" b="1" dirty="0" smtClean="0"/>
              <a:t>8</a:t>
            </a:r>
            <a:r>
              <a:rPr lang="en-GB" b="1" baseline="30000" dirty="0" smtClean="0"/>
              <a:t>th</a:t>
            </a:r>
            <a:r>
              <a:rPr lang="en-GB" b="1" dirty="0" smtClean="0"/>
              <a:t> European Conference on</a:t>
            </a:r>
            <a:br>
              <a:rPr lang="en-GB" b="1" dirty="0" smtClean="0"/>
            </a:br>
            <a:r>
              <a:rPr lang="en-GB" sz="2800" b="1" dirty="0" smtClean="0"/>
              <a:t>Modelling Foundations </a:t>
            </a:r>
          </a:p>
          <a:p>
            <a:r>
              <a:rPr lang="en-GB" sz="2800" b="1" dirty="0" smtClean="0"/>
              <a:t>and Applications </a:t>
            </a:r>
          </a:p>
          <a:p>
            <a:r>
              <a:rPr lang="en-GB" sz="2800" b="1" dirty="0" smtClean="0"/>
              <a:t>(ECMFA 2012)</a:t>
            </a:r>
            <a:endParaRPr lang="en-GB" sz="3200" b="1" dirty="0" smtClean="0"/>
          </a:p>
        </p:txBody>
      </p:sp>
      <p:pic>
        <p:nvPicPr>
          <p:cNvPr id="10" name="Picture 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540"/>
          <a:stretch/>
        </p:blipFill>
        <p:spPr bwMode="auto">
          <a:xfrm>
            <a:off x="4164706" y="5868145"/>
            <a:ext cx="2693293"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0088" b="6816"/>
          <a:stretch/>
        </p:blipFill>
        <p:spPr bwMode="auto">
          <a:xfrm>
            <a:off x="4164707" y="2791407"/>
            <a:ext cx="2701058" cy="149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677" b="11778"/>
          <a:stretch/>
        </p:blipFill>
        <p:spPr bwMode="auto">
          <a:xfrm>
            <a:off x="4164706" y="4258800"/>
            <a:ext cx="2693293" cy="1609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164707" y="1043815"/>
            <a:ext cx="269761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16633" y="1907824"/>
            <a:ext cx="3888431" cy="5601533"/>
          </a:xfrm>
          <a:prstGeom prst="rect">
            <a:avLst/>
          </a:prstGeom>
          <a:noFill/>
        </p:spPr>
        <p:txBody>
          <a:bodyPr wrap="square" rtlCol="0">
            <a:spAutoFit/>
          </a:bodyPr>
          <a:lstStyle/>
          <a:p>
            <a:pPr algn="just"/>
            <a:r>
              <a:rPr lang="en-GB" b="1" dirty="0" smtClean="0"/>
              <a:t>Topic</a:t>
            </a:r>
          </a:p>
          <a:p>
            <a:pPr algn="just"/>
            <a:r>
              <a:rPr lang="en-US" sz="1200" dirty="0" smtClean="0"/>
              <a:t>Model Driven Engineering (MDE) is a software development approach based on the use of models for the specification, design, analysis, synthesis, deployment, testing and main-</a:t>
            </a:r>
            <a:r>
              <a:rPr lang="en-US" sz="1200" dirty="0" err="1" smtClean="0"/>
              <a:t>tenance</a:t>
            </a:r>
            <a:r>
              <a:rPr lang="en-US" sz="1200" dirty="0" smtClean="0"/>
              <a:t> of complex software systems, aimed to produce high quality systems at lower costs. Considering ever in-creasing complexity and cost of development of software, MDE has received considerable attention from industry and academia. </a:t>
            </a:r>
          </a:p>
          <a:p>
            <a:pPr algn="just">
              <a:spcBef>
                <a:spcPts val="600"/>
              </a:spcBef>
            </a:pPr>
            <a:r>
              <a:rPr lang="en-US" sz="1200" dirty="0" smtClean="0"/>
              <a:t>ECMFA is the key European conference aiming at advancement of techniques and furthering underlying knowledge related to Model Driven Engineering. In the past seven years, ECMFA has provided an ideal venue for the interaction among researchers interested in MDE both from the academia and industry. ECMFA 2012 will continue the series of successful events of the last years. </a:t>
            </a:r>
          </a:p>
          <a:p>
            <a:pPr algn="just"/>
            <a:endParaRPr lang="en-GB" b="1" dirty="0" smtClean="0"/>
          </a:p>
          <a:p>
            <a:pPr algn="just"/>
            <a:r>
              <a:rPr lang="en-GB" b="1" dirty="0" smtClean="0"/>
              <a:t>Venue</a:t>
            </a:r>
          </a:p>
          <a:p>
            <a:pPr algn="just"/>
            <a:r>
              <a:rPr lang="en-US" sz="1200" dirty="0" smtClean="0">
                <a:latin typeface="+mn-lt"/>
              </a:rPr>
              <a:t>ECMFA 2012 will be held at the Technical University of Denmark (DTU), which is one of the leading technical universities in northern Europe. DTU is close to Copen-</a:t>
            </a:r>
            <a:r>
              <a:rPr lang="en-US" sz="1200" dirty="0" err="1" smtClean="0">
                <a:latin typeface="+mn-lt"/>
              </a:rPr>
              <a:t>hagen</a:t>
            </a:r>
            <a:r>
              <a:rPr lang="en-US" sz="1200" dirty="0" smtClean="0">
                <a:latin typeface="+mn-lt"/>
              </a:rPr>
              <a:t> and can be easily reached by public transportation from downtown Copenhagen and the Copenhagen airport.</a:t>
            </a:r>
          </a:p>
          <a:p>
            <a:pPr algn="just">
              <a:spcBef>
                <a:spcPts val="600"/>
              </a:spcBef>
            </a:pPr>
            <a:r>
              <a:rPr lang="en-US" sz="1200" dirty="0" smtClean="0">
                <a:latin typeface="+mn-lt"/>
              </a:rPr>
              <a:t>Copenhagen is a great place to be particularly in the sum-</a:t>
            </a:r>
            <a:r>
              <a:rPr lang="en-US" sz="1200" dirty="0" err="1" smtClean="0">
                <a:latin typeface="+mn-lt"/>
              </a:rPr>
              <a:t>mer</a:t>
            </a:r>
            <a:r>
              <a:rPr lang="en-US" sz="1200" dirty="0" smtClean="0">
                <a:latin typeface="+mn-lt"/>
              </a:rPr>
              <a:t>, with a lot of historic sites, many cafes, and cultural events all over the place, the world's best restaurant, a lot of water, and many more fun things to do.</a:t>
            </a:r>
          </a:p>
        </p:txBody>
      </p:sp>
      <p:sp>
        <p:nvSpPr>
          <p:cNvPr id="16" name="TextBox 15"/>
          <p:cNvSpPr txBox="1"/>
          <p:nvPr/>
        </p:nvSpPr>
        <p:spPr>
          <a:xfrm>
            <a:off x="4089629" y="7465797"/>
            <a:ext cx="2753544" cy="1508105"/>
          </a:xfrm>
          <a:prstGeom prst="rect">
            <a:avLst/>
          </a:prstGeom>
          <a:noFill/>
        </p:spPr>
        <p:txBody>
          <a:bodyPr wrap="square" rtlCol="0">
            <a:spAutoFit/>
          </a:bodyPr>
          <a:lstStyle/>
          <a:p>
            <a:pPr>
              <a:buClr>
                <a:srgbClr val="990000"/>
              </a:buClr>
            </a:pPr>
            <a:r>
              <a:rPr lang="en-GB" b="1" dirty="0" smtClean="0"/>
              <a:t>Contact</a:t>
            </a:r>
          </a:p>
          <a:p>
            <a:pPr>
              <a:buClr>
                <a:srgbClr val="990000"/>
              </a:buClr>
            </a:pPr>
            <a:r>
              <a:rPr lang="en-US" sz="1200" dirty="0" smtClean="0"/>
              <a:t>ECMFA 2012</a:t>
            </a:r>
            <a:br>
              <a:rPr lang="en-US" sz="1200" dirty="0" smtClean="0"/>
            </a:br>
            <a:r>
              <a:rPr lang="en-US" sz="1200" dirty="0" smtClean="0"/>
              <a:t>c/o Be-</a:t>
            </a:r>
            <a:r>
              <a:rPr lang="en-US" sz="1200" dirty="0" err="1" smtClean="0"/>
              <a:t>te</a:t>
            </a:r>
            <a:r>
              <a:rPr lang="en-US" sz="1200" dirty="0" smtClean="0"/>
              <a:t> </a:t>
            </a:r>
            <a:r>
              <a:rPr lang="en-US" sz="1200" smtClean="0"/>
              <a:t>Elsebeth</a:t>
            </a:r>
            <a:r>
              <a:rPr lang="en-US" sz="1200" dirty="0" smtClean="0"/>
              <a:t> </a:t>
            </a:r>
            <a:r>
              <a:rPr lang="en-US" sz="1200" dirty="0" err="1" smtClean="0"/>
              <a:t>Strøm</a:t>
            </a:r>
            <a:r>
              <a:rPr lang="en-US" sz="1200" dirty="0" smtClean="0"/>
              <a:t/>
            </a:r>
            <a:br>
              <a:rPr lang="en-US" sz="1200" dirty="0" smtClean="0"/>
            </a:br>
            <a:r>
              <a:rPr lang="en-US" sz="1200" dirty="0" smtClean="0"/>
              <a:t>DTU Informatics</a:t>
            </a:r>
            <a:br>
              <a:rPr lang="en-US" sz="1200" dirty="0" smtClean="0"/>
            </a:br>
            <a:r>
              <a:rPr lang="en-US" sz="1200" dirty="0" smtClean="0"/>
              <a:t>Richard Petersens Plads</a:t>
            </a:r>
            <a:br>
              <a:rPr lang="en-US" sz="1200" dirty="0" smtClean="0"/>
            </a:br>
            <a:r>
              <a:rPr lang="en-US" sz="1200" dirty="0" smtClean="0"/>
              <a:t>DK-2800 </a:t>
            </a:r>
            <a:r>
              <a:rPr lang="en-US" sz="1200" dirty="0" err="1" smtClean="0"/>
              <a:t>Kgs</a:t>
            </a:r>
            <a:r>
              <a:rPr lang="en-US" sz="1200" dirty="0" smtClean="0"/>
              <a:t>. Lyngby, Denmark </a:t>
            </a:r>
          </a:p>
          <a:p>
            <a:pPr>
              <a:buClr>
                <a:srgbClr val="990000"/>
              </a:buClr>
            </a:pPr>
            <a:r>
              <a:rPr lang="de-DE" sz="1200" dirty="0" smtClean="0"/>
              <a:t>ecmfa-info@imm.dtu.dk</a:t>
            </a:r>
            <a:endParaRPr lang="en-GB" sz="1200" dirty="0" smtClean="0"/>
          </a:p>
        </p:txBody>
      </p:sp>
      <p:sp>
        <p:nvSpPr>
          <p:cNvPr id="18" name="TextBox 17"/>
          <p:cNvSpPr txBox="1"/>
          <p:nvPr/>
        </p:nvSpPr>
        <p:spPr>
          <a:xfrm>
            <a:off x="119820" y="8696903"/>
            <a:ext cx="2537426" cy="276999"/>
          </a:xfrm>
          <a:prstGeom prst="rect">
            <a:avLst/>
          </a:prstGeom>
          <a:noFill/>
        </p:spPr>
        <p:txBody>
          <a:bodyPr wrap="none" rtlCol="0">
            <a:spAutoFit/>
          </a:bodyPr>
          <a:lstStyle/>
          <a:p>
            <a:r>
              <a:rPr lang="en-GB" sz="1200" b="1" spc="110" dirty="0" smtClean="0"/>
              <a:t>www.imm.dtu.dk/ECMFA-2012</a:t>
            </a:r>
          </a:p>
        </p:txBody>
      </p:sp>
      <p:sp>
        <p:nvSpPr>
          <p:cNvPr id="20" name="TextBox 19"/>
          <p:cNvSpPr txBox="1"/>
          <p:nvPr/>
        </p:nvSpPr>
        <p:spPr>
          <a:xfrm>
            <a:off x="1484784" y="7760096"/>
            <a:ext cx="1080120" cy="1015663"/>
          </a:xfrm>
          <a:prstGeom prst="rect">
            <a:avLst/>
          </a:prstGeom>
          <a:noFill/>
        </p:spPr>
        <p:txBody>
          <a:bodyPr wrap="square" rtlCol="0">
            <a:spAutoFit/>
          </a:bodyPr>
          <a:lstStyle/>
          <a:p>
            <a:pPr algn="r" fontAlgn="t"/>
            <a:r>
              <a:rPr lang="en-US" sz="1200" dirty="0" smtClean="0"/>
              <a:t>15.2.2012</a:t>
            </a:r>
          </a:p>
          <a:p>
            <a:pPr algn="r" fontAlgn="t"/>
            <a:r>
              <a:rPr lang="en-US" sz="1200" dirty="0" smtClean="0"/>
              <a:t>22.2.2012</a:t>
            </a:r>
          </a:p>
          <a:p>
            <a:pPr algn="r" fontAlgn="auto"/>
            <a:r>
              <a:rPr lang="en-US" sz="1200" dirty="0" smtClean="0"/>
              <a:t>12.12.2011</a:t>
            </a:r>
          </a:p>
          <a:p>
            <a:pPr algn="r" fontAlgn="t"/>
            <a:r>
              <a:rPr lang="en-US" sz="1200" dirty="0" smtClean="0"/>
              <a:t>23.5.2012</a:t>
            </a:r>
          </a:p>
          <a:p>
            <a:pPr algn="r" fontAlgn="t"/>
            <a:r>
              <a:rPr lang="en-GB" sz="1200" dirty="0" smtClean="0"/>
              <a:t>2-5.7.2012</a:t>
            </a:r>
            <a:endParaRPr lang="en-US" sz="1200" dirty="0" smtClean="0"/>
          </a:p>
        </p:txBody>
      </p:sp>
      <p:sp>
        <p:nvSpPr>
          <p:cNvPr id="3" name="TextBox 2"/>
          <p:cNvSpPr txBox="1"/>
          <p:nvPr/>
        </p:nvSpPr>
        <p:spPr>
          <a:xfrm>
            <a:off x="116633" y="7452320"/>
            <a:ext cx="1708225" cy="1323439"/>
          </a:xfrm>
          <a:prstGeom prst="rect">
            <a:avLst/>
          </a:prstGeom>
          <a:noFill/>
        </p:spPr>
        <p:txBody>
          <a:bodyPr wrap="none" rtlCol="0">
            <a:spAutoFit/>
          </a:bodyPr>
          <a:lstStyle/>
          <a:p>
            <a:pPr>
              <a:buClr>
                <a:srgbClr val="990000"/>
              </a:buClr>
            </a:pPr>
            <a:r>
              <a:rPr lang="en-GB" b="1" dirty="0"/>
              <a:t>Dates</a:t>
            </a:r>
          </a:p>
          <a:p>
            <a:pPr fontAlgn="t"/>
            <a:r>
              <a:rPr lang="en-US" sz="1200" dirty="0"/>
              <a:t>Abstracts</a:t>
            </a:r>
          </a:p>
          <a:p>
            <a:pPr fontAlgn="t"/>
            <a:r>
              <a:rPr lang="en-US" sz="1200" dirty="0"/>
              <a:t>Paper Submission</a:t>
            </a:r>
          </a:p>
          <a:p>
            <a:pPr fontAlgn="t"/>
            <a:r>
              <a:rPr lang="en-US" sz="1200" dirty="0"/>
              <a:t>Satellite Event Proposals</a:t>
            </a:r>
          </a:p>
          <a:p>
            <a:pPr fontAlgn="t"/>
            <a:r>
              <a:rPr lang="en-US" sz="1200" dirty="0"/>
              <a:t>Early Registration </a:t>
            </a:r>
          </a:p>
          <a:p>
            <a:pPr fontAlgn="t"/>
            <a:r>
              <a:rPr lang="en-GB" sz="1200" dirty="0" smtClean="0"/>
              <a:t>Conference</a:t>
            </a:r>
            <a:endParaRPr lang="en-GB" sz="1200" b="1" dirty="0"/>
          </a:p>
        </p:txBody>
      </p:sp>
      <p:sp>
        <p:nvSpPr>
          <p:cNvPr id="4" name="TextBox 3"/>
          <p:cNvSpPr txBox="1"/>
          <p:nvPr/>
        </p:nvSpPr>
        <p:spPr>
          <a:xfrm rot="16200000">
            <a:off x="6330131" y="6913614"/>
            <a:ext cx="840295" cy="215444"/>
          </a:xfrm>
          <a:prstGeom prst="rect">
            <a:avLst/>
          </a:prstGeom>
          <a:noFill/>
        </p:spPr>
        <p:txBody>
          <a:bodyPr wrap="none" rtlCol="0">
            <a:spAutoFit/>
          </a:bodyPr>
          <a:lstStyle/>
          <a:p>
            <a:r>
              <a:rPr lang="en-US" sz="800" dirty="0" err="1">
                <a:solidFill>
                  <a:schemeClr val="bg1"/>
                </a:solidFill>
              </a:rPr>
              <a:t>foto</a:t>
            </a:r>
            <a:r>
              <a:rPr lang="en-US" sz="800" dirty="0">
                <a:solidFill>
                  <a:schemeClr val="bg1"/>
                </a:solidFill>
              </a:rPr>
              <a:t>: </a:t>
            </a:r>
            <a:r>
              <a:rPr lang="en-US" sz="800" dirty="0" err="1">
                <a:solidFill>
                  <a:schemeClr val="bg1"/>
                </a:solidFill>
              </a:rPr>
              <a:t>Colourbox</a:t>
            </a:r>
            <a:endParaRPr lang="en-US" sz="800" dirty="0">
              <a:solidFill>
                <a:schemeClr val="bg1"/>
              </a:solidFill>
            </a:endParaRPr>
          </a:p>
        </p:txBody>
      </p:sp>
      <p:sp>
        <p:nvSpPr>
          <p:cNvPr id="15" name="TextBox 14"/>
          <p:cNvSpPr txBox="1"/>
          <p:nvPr/>
        </p:nvSpPr>
        <p:spPr>
          <a:xfrm rot="16200000">
            <a:off x="6330131" y="3730930"/>
            <a:ext cx="840295" cy="215444"/>
          </a:xfrm>
          <a:prstGeom prst="rect">
            <a:avLst/>
          </a:prstGeom>
          <a:noFill/>
        </p:spPr>
        <p:txBody>
          <a:bodyPr wrap="none" rtlCol="0">
            <a:spAutoFit/>
          </a:bodyPr>
          <a:lstStyle/>
          <a:p>
            <a:r>
              <a:rPr lang="en-US" sz="800" dirty="0" err="1">
                <a:solidFill>
                  <a:schemeClr val="bg1"/>
                </a:solidFill>
              </a:rPr>
              <a:t>foto</a:t>
            </a:r>
            <a:r>
              <a:rPr lang="en-US" sz="800" dirty="0">
                <a:solidFill>
                  <a:schemeClr val="bg1"/>
                </a:solidFill>
              </a:rPr>
              <a:t>: </a:t>
            </a:r>
            <a:r>
              <a:rPr lang="en-US" sz="800" dirty="0" err="1">
                <a:solidFill>
                  <a:schemeClr val="bg1"/>
                </a:solidFill>
              </a:rPr>
              <a:t>Colourbox</a:t>
            </a:r>
            <a:endParaRPr lang="en-US" sz="800" dirty="0">
              <a:solidFill>
                <a:schemeClr val="bg1"/>
              </a:solidFill>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4164707" y="0"/>
            <a:ext cx="2700117" cy="1043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16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624" y="3168352"/>
            <a:ext cx="6813376" cy="5940152"/>
          </a:xfrm>
          <a:prstGeom prst="rect">
            <a:avLst/>
          </a:prstGeom>
          <a:noFill/>
        </p:spPr>
        <p:txBody>
          <a:bodyPr wrap="square" numCol="2" rtlCol="0">
            <a:noAutofit/>
          </a:bodyPr>
          <a:lstStyle/>
          <a:p>
            <a:r>
              <a:rPr lang="en-US" sz="1200" b="1" dirty="0" smtClean="0"/>
              <a:t>Foundations track</a:t>
            </a:r>
            <a:r>
              <a:rPr lang="en-US" sz="700" dirty="0" smtClean="0"/>
              <a:t/>
            </a:r>
            <a:br>
              <a:rPr lang="en-US" sz="700" dirty="0" smtClean="0"/>
            </a:br>
            <a:r>
              <a:rPr lang="en-US" sz="900" dirty="0" smtClean="0"/>
              <a:t>Vasco </a:t>
            </a:r>
            <a:r>
              <a:rPr lang="en-US" sz="900" dirty="0" err="1" smtClean="0"/>
              <a:t>Amaral</a:t>
            </a:r>
            <a:r>
              <a:rPr lang="en-US" sz="900" dirty="0" smtClean="0"/>
              <a:t>, </a:t>
            </a:r>
            <a:r>
              <a:rPr lang="en-US" sz="900" dirty="0" err="1" smtClean="0"/>
              <a:t>Universidade</a:t>
            </a:r>
            <a:r>
              <a:rPr lang="en-US" sz="900" dirty="0" smtClean="0"/>
              <a:t> Nova de </a:t>
            </a:r>
            <a:r>
              <a:rPr lang="en-US" sz="900" dirty="0" err="1" smtClean="0"/>
              <a:t>Lisboa</a:t>
            </a:r>
            <a:r>
              <a:rPr lang="en-US" sz="900" dirty="0" smtClean="0"/>
              <a:t>, Portugal</a:t>
            </a:r>
            <a:br>
              <a:rPr lang="en-US" sz="900" dirty="0" smtClean="0"/>
            </a:br>
            <a:r>
              <a:rPr lang="en-US" sz="900" dirty="0" smtClean="0"/>
              <a:t>Marco </a:t>
            </a:r>
            <a:r>
              <a:rPr lang="en-US" sz="900" dirty="0" err="1" smtClean="0"/>
              <a:t>Bambrilla</a:t>
            </a:r>
            <a:r>
              <a:rPr lang="en-US" sz="900" dirty="0" smtClean="0"/>
              <a:t>, </a:t>
            </a:r>
            <a:r>
              <a:rPr lang="en-US" sz="900" dirty="0" err="1" smtClean="0"/>
              <a:t>Politecnico</a:t>
            </a:r>
            <a:r>
              <a:rPr lang="en-US" sz="900" dirty="0" smtClean="0"/>
              <a:t> di Milano, Italy</a:t>
            </a:r>
            <a:br>
              <a:rPr lang="en-US" sz="900" dirty="0" smtClean="0"/>
            </a:br>
            <a:r>
              <a:rPr lang="en-US" sz="900" dirty="0" smtClean="0"/>
              <a:t>Stephen C. Barrett, United International College, Hong Kong, China</a:t>
            </a:r>
            <a:br>
              <a:rPr lang="en-US" sz="900" dirty="0" smtClean="0"/>
            </a:br>
            <a:r>
              <a:rPr lang="en-US" sz="900" dirty="0" err="1" smtClean="0"/>
              <a:t>Reda</a:t>
            </a:r>
            <a:r>
              <a:rPr lang="en-US" sz="900" dirty="0" smtClean="0"/>
              <a:t> </a:t>
            </a:r>
            <a:r>
              <a:rPr lang="en-US" sz="900" dirty="0" err="1" smtClean="0"/>
              <a:t>Bendraou</a:t>
            </a:r>
            <a:r>
              <a:rPr lang="en-US" sz="900" dirty="0" smtClean="0"/>
              <a:t>, University of Pierre &amp; Marie Curie, France</a:t>
            </a:r>
            <a:br>
              <a:rPr lang="en-US" sz="900" dirty="0" smtClean="0"/>
            </a:br>
            <a:r>
              <a:rPr lang="en-US" sz="900" dirty="0" smtClean="0"/>
              <a:t>Xavier Blanc, </a:t>
            </a:r>
            <a:r>
              <a:rPr lang="en-US" sz="900" dirty="0" err="1" smtClean="0"/>
              <a:t>Université</a:t>
            </a:r>
            <a:r>
              <a:rPr lang="en-US" sz="900" dirty="0" smtClean="0"/>
              <a:t> Pierre et Marie Curie, France</a:t>
            </a:r>
            <a:br>
              <a:rPr lang="en-US" sz="900" dirty="0" smtClean="0"/>
            </a:br>
            <a:r>
              <a:rPr lang="en-US" sz="900" dirty="0" err="1" smtClean="0"/>
              <a:t>Behzad</a:t>
            </a:r>
            <a:r>
              <a:rPr lang="en-US" sz="900" dirty="0" smtClean="0"/>
              <a:t> </a:t>
            </a:r>
            <a:r>
              <a:rPr lang="en-US" sz="900" dirty="0" err="1" smtClean="0"/>
              <a:t>Bordbar</a:t>
            </a:r>
            <a:r>
              <a:rPr lang="en-US" sz="900" dirty="0" smtClean="0"/>
              <a:t>, University of Birmingham, UK</a:t>
            </a:r>
            <a:br>
              <a:rPr lang="en-US" sz="900" dirty="0" smtClean="0"/>
            </a:br>
            <a:r>
              <a:rPr lang="en-US" sz="900" dirty="0" err="1" smtClean="0"/>
              <a:t>Jordi</a:t>
            </a:r>
            <a:r>
              <a:rPr lang="en-US" sz="900" dirty="0" smtClean="0"/>
              <a:t> Cabot, INRIA and </a:t>
            </a:r>
            <a:r>
              <a:rPr lang="en-US" sz="900" dirty="0" err="1" smtClean="0"/>
              <a:t>Ecole</a:t>
            </a:r>
            <a:r>
              <a:rPr lang="en-US" sz="900" dirty="0" smtClean="0"/>
              <a:t> des Mines de Nantes, France</a:t>
            </a:r>
            <a:br>
              <a:rPr lang="en-US" sz="900" dirty="0" smtClean="0"/>
            </a:br>
            <a:r>
              <a:rPr lang="en-US" sz="900" dirty="0"/>
              <a:t>Benoit </a:t>
            </a:r>
            <a:r>
              <a:rPr lang="en-US" sz="900" dirty="0" err="1"/>
              <a:t>Combemale</a:t>
            </a:r>
            <a:r>
              <a:rPr lang="en-US" sz="900" dirty="0"/>
              <a:t>, University of Rennes, France</a:t>
            </a:r>
            <a:br>
              <a:rPr lang="en-US" sz="900" dirty="0"/>
            </a:br>
            <a:r>
              <a:rPr lang="en-US" sz="900" dirty="0" err="1" smtClean="0"/>
              <a:t>Zinovy</a:t>
            </a:r>
            <a:r>
              <a:rPr lang="en-US" sz="900" dirty="0" smtClean="0"/>
              <a:t> </a:t>
            </a:r>
            <a:r>
              <a:rPr lang="en-US" sz="900" dirty="0" err="1" smtClean="0"/>
              <a:t>Diskin</a:t>
            </a:r>
            <a:r>
              <a:rPr lang="en-US" sz="900" dirty="0" smtClean="0"/>
              <a:t>, McMaster University/University of Waterloo, Canada</a:t>
            </a:r>
            <a:br>
              <a:rPr lang="en-US" sz="900" dirty="0" smtClean="0"/>
            </a:br>
            <a:r>
              <a:rPr lang="en-US" sz="900" dirty="0" err="1" smtClean="0"/>
              <a:t>Gregor</a:t>
            </a:r>
            <a:r>
              <a:rPr lang="en-US" sz="900" dirty="0" smtClean="0"/>
              <a:t> Engels, University of Paderborn, Germany</a:t>
            </a:r>
            <a:br>
              <a:rPr lang="en-US" sz="900" dirty="0" smtClean="0"/>
            </a:br>
            <a:r>
              <a:rPr lang="en-US" sz="900" dirty="0" smtClean="0"/>
              <a:t>Anne </a:t>
            </a:r>
            <a:r>
              <a:rPr lang="en-US" sz="900" dirty="0" err="1" smtClean="0"/>
              <a:t>Etien</a:t>
            </a:r>
            <a:r>
              <a:rPr lang="en-US" sz="900" dirty="0" smtClean="0"/>
              <a:t>, University of Lille and INRIA, France</a:t>
            </a:r>
            <a:br>
              <a:rPr lang="en-US" sz="900" dirty="0" smtClean="0"/>
            </a:br>
            <a:r>
              <a:rPr lang="en-US" sz="900" dirty="0" smtClean="0"/>
              <a:t>Robert France, Colorado State University, USA</a:t>
            </a:r>
            <a:br>
              <a:rPr lang="en-US" sz="900" dirty="0" smtClean="0"/>
            </a:br>
            <a:r>
              <a:rPr lang="en-US" sz="900" dirty="0" smtClean="0"/>
              <a:t>Jesus Garcia Molina, Universidad de Murcia, Spain</a:t>
            </a:r>
            <a:br>
              <a:rPr lang="en-US" sz="900" dirty="0" smtClean="0"/>
            </a:br>
            <a:r>
              <a:rPr lang="en-US" sz="900" dirty="0" err="1" smtClean="0"/>
              <a:t>Sebastien</a:t>
            </a:r>
            <a:r>
              <a:rPr lang="en-US" sz="900" dirty="0" smtClean="0"/>
              <a:t> Gerard, CEA LIST, France</a:t>
            </a:r>
            <a:br>
              <a:rPr lang="en-US" sz="900" dirty="0" smtClean="0"/>
            </a:br>
            <a:r>
              <a:rPr lang="en-US" sz="900" dirty="0" smtClean="0"/>
              <a:t>Marie-Pierre </a:t>
            </a:r>
            <a:r>
              <a:rPr lang="en-US" sz="900" dirty="0" err="1" smtClean="0"/>
              <a:t>Gervais</a:t>
            </a:r>
            <a:r>
              <a:rPr lang="en-US" sz="900" dirty="0" smtClean="0"/>
              <a:t>, Univ. of Paris </a:t>
            </a:r>
            <a:r>
              <a:rPr lang="en-US" sz="900" dirty="0" err="1" smtClean="0"/>
              <a:t>Ouest</a:t>
            </a:r>
            <a:r>
              <a:rPr lang="en-US" sz="900" dirty="0" smtClean="0"/>
              <a:t> Nanterre La </a:t>
            </a:r>
            <a:r>
              <a:rPr lang="en-US" sz="900" dirty="0" err="1" smtClean="0"/>
              <a:t>Défense</a:t>
            </a:r>
            <a:r>
              <a:rPr lang="en-US" sz="900" dirty="0" smtClean="0"/>
              <a:t>, France</a:t>
            </a:r>
            <a:br>
              <a:rPr lang="en-US" sz="900" dirty="0" smtClean="0"/>
            </a:br>
            <a:r>
              <a:rPr lang="en-US" sz="900" dirty="0" smtClean="0"/>
              <a:t>Martin </a:t>
            </a:r>
            <a:r>
              <a:rPr lang="en-US" sz="900" dirty="0" err="1" smtClean="0"/>
              <a:t>Gogolla</a:t>
            </a:r>
            <a:r>
              <a:rPr lang="en-US" sz="900" dirty="0" smtClean="0"/>
              <a:t>, University of Bremen, Germany</a:t>
            </a:r>
            <a:br>
              <a:rPr lang="en-US" sz="900" dirty="0" smtClean="0"/>
            </a:br>
            <a:r>
              <a:rPr lang="en-US" sz="900" dirty="0" smtClean="0"/>
              <a:t>Pieter van </a:t>
            </a:r>
            <a:r>
              <a:rPr lang="en-US" sz="900" dirty="0" err="1" smtClean="0"/>
              <a:t>Gorp</a:t>
            </a:r>
            <a:r>
              <a:rPr lang="en-US" sz="900" dirty="0" smtClean="0"/>
              <a:t>, University of Eindhoven, The Netherlands</a:t>
            </a:r>
            <a:br>
              <a:rPr lang="en-US" sz="900" dirty="0" smtClean="0"/>
            </a:br>
            <a:r>
              <a:rPr lang="en-US" sz="900" dirty="0" smtClean="0"/>
              <a:t>Jeff Gray, University of Alabama, US</a:t>
            </a:r>
            <a:br>
              <a:rPr lang="en-US" sz="900" dirty="0" smtClean="0"/>
            </a:br>
            <a:r>
              <a:rPr lang="en-US" sz="900" dirty="0" smtClean="0"/>
              <a:t>Esther Guerra, Universidad </a:t>
            </a:r>
            <a:r>
              <a:rPr lang="en-US" sz="900" dirty="0" err="1" smtClean="0"/>
              <a:t>Autonoma</a:t>
            </a:r>
            <a:r>
              <a:rPr lang="en-US" sz="900" dirty="0" smtClean="0"/>
              <a:t> de Madrid, Spain</a:t>
            </a:r>
            <a:br>
              <a:rPr lang="en-US" sz="900" dirty="0" smtClean="0"/>
            </a:br>
            <a:r>
              <a:rPr lang="en-US" sz="900" dirty="0" smtClean="0"/>
              <a:t>Michael R. Hansen, Technical University Denmark, Denmark</a:t>
            </a:r>
            <a:br>
              <a:rPr lang="en-US" sz="900" dirty="0" smtClean="0"/>
            </a:br>
            <a:r>
              <a:rPr lang="en-US" sz="900" dirty="0" smtClean="0"/>
              <a:t>Reiko </a:t>
            </a:r>
            <a:r>
              <a:rPr lang="en-US" sz="900" dirty="0" err="1" smtClean="0"/>
              <a:t>Heckel</a:t>
            </a:r>
            <a:r>
              <a:rPr lang="en-US" sz="900" dirty="0" smtClean="0"/>
              <a:t>, University of Leicester, UK</a:t>
            </a:r>
            <a:br>
              <a:rPr lang="en-US" sz="900" dirty="0" smtClean="0"/>
            </a:br>
            <a:r>
              <a:rPr lang="en-US" sz="900" dirty="0" smtClean="0"/>
              <a:t>Gabor </a:t>
            </a:r>
            <a:r>
              <a:rPr lang="en-US" sz="900" dirty="0" err="1" smtClean="0"/>
              <a:t>Karsai</a:t>
            </a:r>
            <a:r>
              <a:rPr lang="en-US" sz="900" dirty="0" smtClean="0"/>
              <a:t>, Vanderbilt University, USA</a:t>
            </a:r>
            <a:br>
              <a:rPr lang="en-US" sz="900" dirty="0" smtClean="0"/>
            </a:br>
            <a:r>
              <a:rPr lang="en-US" sz="900" dirty="0" smtClean="0"/>
              <a:t>Thomas </a:t>
            </a:r>
            <a:r>
              <a:rPr lang="en-US" sz="900" dirty="0" err="1" smtClean="0"/>
              <a:t>Kühne</a:t>
            </a:r>
            <a:r>
              <a:rPr lang="en-US" sz="900" dirty="0" smtClean="0"/>
              <a:t>, Victoria University of Wellington, Australia</a:t>
            </a:r>
            <a:br>
              <a:rPr lang="en-US" sz="900" dirty="0" smtClean="0"/>
            </a:br>
            <a:r>
              <a:rPr lang="en-US" sz="900" dirty="0" smtClean="0"/>
              <a:t>Ivan </a:t>
            </a:r>
            <a:r>
              <a:rPr lang="en-US" sz="900" dirty="0" err="1" smtClean="0"/>
              <a:t>Kurtev</a:t>
            </a:r>
            <a:r>
              <a:rPr lang="en-US" sz="900" dirty="0" smtClean="0"/>
              <a:t>, University of </a:t>
            </a:r>
            <a:r>
              <a:rPr lang="en-US" sz="900" dirty="0" err="1" smtClean="0"/>
              <a:t>Twente</a:t>
            </a:r>
            <a:r>
              <a:rPr lang="en-US" sz="900" dirty="0" smtClean="0"/>
              <a:t>, The Netherlands</a:t>
            </a:r>
            <a:br>
              <a:rPr lang="en-US" sz="900" dirty="0" smtClean="0"/>
            </a:br>
            <a:r>
              <a:rPr lang="en-US" sz="900" dirty="0" smtClean="0"/>
              <a:t>Roberto Lopez-</a:t>
            </a:r>
            <a:r>
              <a:rPr lang="en-US" sz="900" dirty="0" err="1" smtClean="0"/>
              <a:t>Herrejon</a:t>
            </a:r>
            <a:r>
              <a:rPr lang="en-US" sz="900" dirty="0" smtClean="0"/>
              <a:t>, Johannes </a:t>
            </a:r>
            <a:r>
              <a:rPr lang="en-US" sz="900" dirty="0" err="1" smtClean="0"/>
              <a:t>Kepler</a:t>
            </a:r>
            <a:r>
              <a:rPr lang="en-US" sz="900" dirty="0" smtClean="0"/>
              <a:t>, University Linz, Austria</a:t>
            </a:r>
            <a:br>
              <a:rPr lang="en-US" sz="900" dirty="0" smtClean="0"/>
            </a:br>
            <a:r>
              <a:rPr lang="en-US" sz="900" dirty="0" err="1" smtClean="0"/>
              <a:t>Birger</a:t>
            </a:r>
            <a:r>
              <a:rPr lang="en-US" sz="900" dirty="0" smtClean="0"/>
              <a:t> </a:t>
            </a:r>
            <a:r>
              <a:rPr lang="en-US" sz="900" dirty="0" err="1" smtClean="0"/>
              <a:t>Møller</a:t>
            </a:r>
            <a:r>
              <a:rPr lang="en-US" sz="900" dirty="0" smtClean="0"/>
              <a:t>-Pedersen, University of Oslo, Norway</a:t>
            </a:r>
            <a:br>
              <a:rPr lang="en-US" sz="900" dirty="0" smtClean="0"/>
            </a:br>
            <a:r>
              <a:rPr lang="en-US" sz="900" dirty="0" smtClean="0"/>
              <a:t>Alfonso </a:t>
            </a:r>
            <a:r>
              <a:rPr lang="en-US" sz="900" dirty="0" err="1" smtClean="0"/>
              <a:t>Pierantonio</a:t>
            </a:r>
            <a:r>
              <a:rPr lang="en-US" sz="900" dirty="0" smtClean="0"/>
              <a:t>, University of L'Aquila, Italy</a:t>
            </a:r>
            <a:br>
              <a:rPr lang="en-US" sz="900" dirty="0" smtClean="0"/>
            </a:br>
            <a:r>
              <a:rPr lang="en-US" sz="900" dirty="0" smtClean="0"/>
              <a:t>Ivan </a:t>
            </a:r>
            <a:r>
              <a:rPr lang="en-US" sz="900" dirty="0" err="1" smtClean="0"/>
              <a:t>Porres</a:t>
            </a:r>
            <a:r>
              <a:rPr lang="en-US" sz="900" dirty="0" smtClean="0"/>
              <a:t>, Abo </a:t>
            </a:r>
            <a:r>
              <a:rPr lang="en-US" sz="900" dirty="0" err="1" smtClean="0"/>
              <a:t>Akademi</a:t>
            </a:r>
            <a:r>
              <a:rPr lang="en-US" sz="900" dirty="0" smtClean="0"/>
              <a:t> University, Finland</a:t>
            </a:r>
            <a:br>
              <a:rPr lang="en-US" sz="900" dirty="0" smtClean="0"/>
            </a:br>
            <a:r>
              <a:rPr lang="en-US" sz="900" dirty="0" smtClean="0"/>
              <a:t>Juan Antonio de la Puente, Universidad </a:t>
            </a:r>
            <a:r>
              <a:rPr lang="en-US" sz="900" dirty="0" err="1" smtClean="0"/>
              <a:t>Politecnica</a:t>
            </a:r>
            <a:r>
              <a:rPr lang="en-US" sz="900" dirty="0" smtClean="0"/>
              <a:t> de Madrid, Spain</a:t>
            </a:r>
            <a:br>
              <a:rPr lang="en-US" sz="900" dirty="0" smtClean="0"/>
            </a:br>
            <a:r>
              <a:rPr lang="en-US" sz="900" dirty="0" err="1" smtClean="0"/>
              <a:t>Arend</a:t>
            </a:r>
            <a:r>
              <a:rPr lang="en-US" sz="900" dirty="0" smtClean="0"/>
              <a:t> </a:t>
            </a:r>
            <a:r>
              <a:rPr lang="en-US" sz="900" dirty="0" err="1" smtClean="0"/>
              <a:t>Rensink</a:t>
            </a:r>
            <a:r>
              <a:rPr lang="en-US" sz="900" dirty="0" smtClean="0"/>
              <a:t>, University of </a:t>
            </a:r>
            <a:r>
              <a:rPr lang="en-US" sz="900" dirty="0" err="1" smtClean="0"/>
              <a:t>Twente</a:t>
            </a:r>
            <a:r>
              <a:rPr lang="en-US" sz="900" dirty="0" smtClean="0"/>
              <a:t>, The Netherlands</a:t>
            </a:r>
            <a:br>
              <a:rPr lang="en-US" sz="900" dirty="0" smtClean="0"/>
            </a:br>
            <a:r>
              <a:rPr lang="en-US" sz="900" dirty="0" smtClean="0"/>
              <a:t>Louis Rose, University of York, UK</a:t>
            </a:r>
            <a:br>
              <a:rPr lang="en-US" sz="900" dirty="0" smtClean="0"/>
            </a:br>
            <a:r>
              <a:rPr lang="en-US" sz="900" dirty="0" smtClean="0"/>
              <a:t>Bernhard </a:t>
            </a:r>
            <a:r>
              <a:rPr lang="en-US" sz="900" dirty="0" err="1" smtClean="0"/>
              <a:t>Rumpe</a:t>
            </a:r>
            <a:r>
              <a:rPr lang="en-US" sz="900" dirty="0" smtClean="0"/>
              <a:t>, </a:t>
            </a:r>
            <a:r>
              <a:rPr lang="en-US" sz="900" dirty="0" smtClean="0"/>
              <a:t>RWTH Aachen</a:t>
            </a:r>
            <a:r>
              <a:rPr lang="en-US" sz="900" dirty="0" smtClean="0"/>
              <a:t>, </a:t>
            </a:r>
            <a:r>
              <a:rPr lang="en-US" sz="900" dirty="0" smtClean="0"/>
              <a:t>Germany</a:t>
            </a:r>
            <a:br>
              <a:rPr lang="en-US" sz="900" dirty="0" smtClean="0"/>
            </a:br>
            <a:r>
              <a:rPr lang="en-US" sz="900" dirty="0" err="1" smtClean="0"/>
              <a:t>Houari</a:t>
            </a:r>
            <a:r>
              <a:rPr lang="en-US" sz="900" dirty="0" smtClean="0"/>
              <a:t> </a:t>
            </a:r>
            <a:r>
              <a:rPr lang="en-US" sz="900" dirty="0" err="1" smtClean="0"/>
              <a:t>Sahraoui</a:t>
            </a:r>
            <a:r>
              <a:rPr lang="en-US" sz="900" dirty="0" smtClean="0"/>
              <a:t>, University of Montreal, Canada</a:t>
            </a:r>
            <a:br>
              <a:rPr lang="en-US" sz="900" dirty="0" smtClean="0"/>
            </a:br>
            <a:r>
              <a:rPr lang="en-US" sz="900" dirty="0" smtClean="0"/>
              <a:t>Doug Schmidt, Vanderbilt University, USA</a:t>
            </a:r>
            <a:br>
              <a:rPr lang="en-US" sz="900" dirty="0" smtClean="0"/>
            </a:br>
            <a:r>
              <a:rPr lang="en-US" sz="900" dirty="0" smtClean="0"/>
              <a:t>Andy </a:t>
            </a:r>
            <a:r>
              <a:rPr lang="en-US" sz="900" dirty="0" err="1" smtClean="0"/>
              <a:t>Schürr</a:t>
            </a:r>
            <a:r>
              <a:rPr lang="en-US" sz="900" dirty="0" smtClean="0"/>
              <a:t>, Darmstadt University of Technology, Germany</a:t>
            </a:r>
            <a:br>
              <a:rPr lang="en-US" sz="900" dirty="0" smtClean="0"/>
            </a:br>
            <a:r>
              <a:rPr lang="en-US" sz="900" dirty="0" smtClean="0"/>
              <a:t>Marten van </a:t>
            </a:r>
            <a:r>
              <a:rPr lang="en-US" sz="900" dirty="0" err="1" smtClean="0"/>
              <a:t>Sinderen</a:t>
            </a:r>
            <a:r>
              <a:rPr lang="en-US" sz="900" dirty="0" smtClean="0"/>
              <a:t>, University of </a:t>
            </a:r>
            <a:r>
              <a:rPr lang="en-US" sz="900" dirty="0" err="1" smtClean="0"/>
              <a:t>Twente</a:t>
            </a:r>
            <a:r>
              <a:rPr lang="en-US" sz="900" dirty="0" smtClean="0"/>
              <a:t>, The Netherlands</a:t>
            </a:r>
            <a:br>
              <a:rPr lang="en-US" sz="900" dirty="0" smtClean="0"/>
            </a:br>
            <a:r>
              <a:rPr lang="en-US" sz="900" dirty="0" smtClean="0"/>
              <a:t>James Steel, University of Queensland, Australia</a:t>
            </a:r>
            <a:br>
              <a:rPr lang="en-US" sz="900" dirty="0" smtClean="0"/>
            </a:br>
            <a:r>
              <a:rPr lang="en-US" sz="900" dirty="0" err="1" smtClean="0"/>
              <a:t>Ragnhild</a:t>
            </a:r>
            <a:r>
              <a:rPr lang="en-US" sz="900" dirty="0" smtClean="0"/>
              <a:t> Van Der </a:t>
            </a:r>
            <a:r>
              <a:rPr lang="en-US" sz="900" dirty="0" err="1" smtClean="0"/>
              <a:t>Straeten</a:t>
            </a:r>
            <a:r>
              <a:rPr lang="en-US" sz="900" dirty="0" smtClean="0"/>
              <a:t>, </a:t>
            </a:r>
            <a:r>
              <a:rPr lang="en-US" sz="900" dirty="0" err="1" smtClean="0"/>
              <a:t>Vrije</a:t>
            </a:r>
            <a:r>
              <a:rPr lang="en-US" sz="900" dirty="0" smtClean="0"/>
              <a:t> </a:t>
            </a:r>
            <a:r>
              <a:rPr lang="en-US" sz="900" dirty="0" err="1" smtClean="0"/>
              <a:t>Universiteit</a:t>
            </a:r>
            <a:r>
              <a:rPr lang="en-US" sz="900" dirty="0" smtClean="0"/>
              <a:t> </a:t>
            </a:r>
            <a:r>
              <a:rPr lang="en-US" sz="900" dirty="0" err="1" smtClean="0"/>
              <a:t>Brussel</a:t>
            </a:r>
            <a:r>
              <a:rPr lang="en-US" sz="900" dirty="0" smtClean="0"/>
              <a:t>, Belgium</a:t>
            </a:r>
            <a:br>
              <a:rPr lang="en-US" sz="900" dirty="0" smtClean="0"/>
            </a:br>
            <a:r>
              <a:rPr lang="en-US" sz="900" dirty="0" smtClean="0"/>
              <a:t>Gabriele </a:t>
            </a:r>
            <a:r>
              <a:rPr lang="en-US" sz="900" dirty="0" err="1" smtClean="0"/>
              <a:t>Taentzer</a:t>
            </a:r>
            <a:r>
              <a:rPr lang="en-US" sz="900" dirty="0" smtClean="0"/>
              <a:t>, </a:t>
            </a:r>
            <a:r>
              <a:rPr lang="en-US" sz="900" dirty="0" err="1" smtClean="0"/>
              <a:t>Philipps-Universität</a:t>
            </a:r>
            <a:r>
              <a:rPr lang="en-US" sz="900" dirty="0" smtClean="0"/>
              <a:t> Marburg, Germany</a:t>
            </a:r>
          </a:p>
          <a:p>
            <a:r>
              <a:rPr lang="en-US" sz="900" dirty="0"/>
              <a:t>Francois Terrier, CEA LIST, France</a:t>
            </a:r>
            <a:br>
              <a:rPr lang="en-US" sz="900" dirty="0"/>
            </a:br>
            <a:r>
              <a:rPr lang="en-US" sz="900" dirty="0" smtClean="0"/>
              <a:t>Hans </a:t>
            </a:r>
            <a:r>
              <a:rPr lang="en-US" sz="900" dirty="0" err="1" smtClean="0"/>
              <a:t>Vangheluwe</a:t>
            </a:r>
            <a:r>
              <a:rPr lang="en-US" sz="900" dirty="0" smtClean="0"/>
              <a:t>, University of Antwerp, Belgium</a:t>
            </a:r>
          </a:p>
          <a:p>
            <a:r>
              <a:rPr lang="en-US" sz="900" dirty="0" smtClean="0"/>
              <a:t/>
            </a:r>
            <a:br>
              <a:rPr lang="en-US" sz="900" dirty="0" smtClean="0"/>
            </a:br>
            <a:endParaRPr lang="en-US" sz="900" dirty="0"/>
          </a:p>
          <a:p>
            <a:r>
              <a:rPr lang="en-US" sz="900" dirty="0" smtClean="0"/>
              <a:t> </a:t>
            </a:r>
          </a:p>
          <a:p>
            <a:endParaRPr lang="en-US" sz="1200" dirty="0"/>
          </a:p>
          <a:p>
            <a:r>
              <a:rPr lang="en-US" sz="900" dirty="0" smtClean="0"/>
              <a:t>Daniel </a:t>
            </a:r>
            <a:r>
              <a:rPr lang="en-US" sz="900" dirty="0" err="1" smtClean="0"/>
              <a:t>Varró</a:t>
            </a:r>
            <a:r>
              <a:rPr lang="en-US" sz="900" dirty="0" smtClean="0"/>
              <a:t>, Budapest UTE, Hungary</a:t>
            </a:r>
            <a:br>
              <a:rPr lang="en-US" sz="900" dirty="0" smtClean="0"/>
            </a:br>
            <a:r>
              <a:rPr lang="en-US" sz="900" dirty="0" smtClean="0"/>
              <a:t>Cristina Vicente-</a:t>
            </a:r>
            <a:r>
              <a:rPr lang="en-US" sz="900" dirty="0" err="1" smtClean="0"/>
              <a:t>Chicote</a:t>
            </a:r>
            <a:r>
              <a:rPr lang="en-US" sz="900" dirty="0" smtClean="0"/>
              <a:t>, Universidad </a:t>
            </a:r>
            <a:r>
              <a:rPr lang="en-US" sz="900" dirty="0" err="1" smtClean="0"/>
              <a:t>Politecnica</a:t>
            </a:r>
            <a:r>
              <a:rPr lang="en-US" sz="900" dirty="0" smtClean="0"/>
              <a:t> de Cartagena, Spain</a:t>
            </a:r>
            <a:br>
              <a:rPr lang="en-US" sz="900" dirty="0" smtClean="0"/>
            </a:br>
            <a:r>
              <a:rPr lang="en-US" sz="900" dirty="0" smtClean="0"/>
              <a:t>Edward D. </a:t>
            </a:r>
            <a:r>
              <a:rPr lang="en-US" sz="900" dirty="0" err="1" smtClean="0"/>
              <a:t>Willink</a:t>
            </a:r>
            <a:r>
              <a:rPr lang="en-US" sz="900" dirty="0" smtClean="0"/>
              <a:t>, Thales Research, UK</a:t>
            </a:r>
            <a:br>
              <a:rPr lang="en-US" sz="900" dirty="0" smtClean="0"/>
            </a:br>
            <a:r>
              <a:rPr lang="en-US" sz="900" dirty="0" smtClean="0"/>
              <a:t>Manuel </a:t>
            </a:r>
            <a:r>
              <a:rPr lang="en-US" sz="900" dirty="0" err="1" smtClean="0"/>
              <a:t>Wimmer</a:t>
            </a:r>
            <a:r>
              <a:rPr lang="en-US" sz="900" dirty="0" smtClean="0"/>
              <a:t>, TU </a:t>
            </a:r>
            <a:r>
              <a:rPr lang="en-US" sz="900" dirty="0" err="1" smtClean="0"/>
              <a:t>Vienn</a:t>
            </a:r>
            <a:r>
              <a:rPr lang="en-US" sz="900" dirty="0" smtClean="0"/>
              <a:t>, Austria</a:t>
            </a:r>
            <a:br>
              <a:rPr lang="en-US" sz="900" dirty="0" smtClean="0"/>
            </a:br>
            <a:r>
              <a:rPr lang="en-US" sz="900" dirty="0" smtClean="0"/>
              <a:t>Tao </a:t>
            </a:r>
            <a:r>
              <a:rPr lang="en-US" sz="900" dirty="0" err="1" smtClean="0"/>
              <a:t>Yue</a:t>
            </a:r>
            <a:r>
              <a:rPr lang="en-US" sz="900" dirty="0" smtClean="0"/>
              <a:t>, </a:t>
            </a:r>
            <a:r>
              <a:rPr lang="en-US" sz="900" dirty="0" err="1" smtClean="0"/>
              <a:t>Simula</a:t>
            </a:r>
            <a:r>
              <a:rPr lang="en-US" sz="900" dirty="0" smtClean="0"/>
              <a:t> Research Lab, Norway</a:t>
            </a:r>
            <a:br>
              <a:rPr lang="en-US" sz="900" dirty="0" smtClean="0"/>
            </a:br>
            <a:r>
              <a:rPr lang="en-US" sz="900" dirty="0" err="1" smtClean="0"/>
              <a:t>Gefei</a:t>
            </a:r>
            <a:r>
              <a:rPr lang="en-US" sz="900" dirty="0" smtClean="0"/>
              <a:t> Zhang, </a:t>
            </a:r>
            <a:r>
              <a:rPr lang="en-US" sz="900" dirty="0" err="1" smtClean="0"/>
              <a:t>Arbato</a:t>
            </a:r>
            <a:r>
              <a:rPr lang="en-US" sz="900" dirty="0" smtClean="0"/>
              <a:t> Systems, Germany</a:t>
            </a:r>
            <a:br>
              <a:rPr lang="en-US" sz="900" dirty="0" smtClean="0"/>
            </a:br>
            <a:r>
              <a:rPr lang="en-US" sz="900" dirty="0" smtClean="0"/>
              <a:t>Steffen </a:t>
            </a:r>
            <a:r>
              <a:rPr lang="en-US" sz="900" dirty="0" err="1" smtClean="0"/>
              <a:t>Zschaler</a:t>
            </a:r>
            <a:r>
              <a:rPr lang="en-US" sz="900" dirty="0" smtClean="0"/>
              <a:t>, Kings College London, UK </a:t>
            </a:r>
            <a:endParaRPr lang="en-US" sz="900" b="1" dirty="0" smtClean="0"/>
          </a:p>
          <a:p>
            <a:endParaRPr lang="en-US" sz="900" b="1" dirty="0"/>
          </a:p>
          <a:p>
            <a:r>
              <a:rPr lang="en-US" sz="1200" b="1" dirty="0" smtClean="0"/>
              <a:t>Applications </a:t>
            </a:r>
            <a:r>
              <a:rPr lang="en-US" sz="1200" b="1" dirty="0"/>
              <a:t>track</a:t>
            </a:r>
          </a:p>
          <a:p>
            <a:r>
              <a:rPr lang="en-US" sz="900" dirty="0"/>
              <a:t>Jan </a:t>
            </a:r>
            <a:r>
              <a:rPr lang="en-US" sz="900" dirty="0" err="1"/>
              <a:t>Aagedal</a:t>
            </a:r>
            <a:r>
              <a:rPr lang="en-US" sz="900" dirty="0"/>
              <a:t>, Norse Solutions AS, Norway</a:t>
            </a:r>
            <a:br>
              <a:rPr lang="en-US" sz="900" dirty="0"/>
            </a:br>
            <a:r>
              <a:rPr lang="en-US" sz="900" dirty="0"/>
              <a:t>Terry Bailey, </a:t>
            </a:r>
            <a:r>
              <a:rPr lang="en-US" sz="900" dirty="0" err="1"/>
              <a:t>Vicinay</a:t>
            </a:r>
            <a:r>
              <a:rPr lang="en-US" sz="900" dirty="0"/>
              <a:t> </a:t>
            </a:r>
            <a:r>
              <a:rPr lang="en-US" sz="900" dirty="0" err="1"/>
              <a:t>Cadenas</a:t>
            </a:r>
            <a:r>
              <a:rPr lang="en-US" sz="900" dirty="0"/>
              <a:t> SA, Spain</a:t>
            </a:r>
            <a:br>
              <a:rPr lang="en-US" sz="900" dirty="0"/>
            </a:br>
            <a:r>
              <a:rPr lang="en-US" sz="900" dirty="0"/>
              <a:t>Michael von der </a:t>
            </a:r>
            <a:r>
              <a:rPr lang="en-US" sz="900" dirty="0" err="1"/>
              <a:t>Beeck</a:t>
            </a:r>
            <a:r>
              <a:rPr lang="en-US" sz="900" dirty="0"/>
              <a:t>, BMW Group, Germany</a:t>
            </a:r>
            <a:br>
              <a:rPr lang="en-US" sz="900" dirty="0"/>
            </a:br>
            <a:r>
              <a:rPr lang="en-US" sz="900" dirty="0"/>
              <a:t>Mariano </a:t>
            </a:r>
            <a:r>
              <a:rPr lang="en-US" sz="900" dirty="0" err="1"/>
              <a:t>Belaunde</a:t>
            </a:r>
            <a:r>
              <a:rPr lang="en-US" sz="900" dirty="0"/>
              <a:t>, Orange Labs, France</a:t>
            </a:r>
            <a:br>
              <a:rPr lang="en-US" sz="900" dirty="0"/>
            </a:br>
            <a:r>
              <a:rPr lang="en-US" sz="900" dirty="0" err="1"/>
              <a:t>Jorn</a:t>
            </a:r>
            <a:r>
              <a:rPr lang="en-US" sz="900" dirty="0"/>
              <a:t> </a:t>
            </a:r>
            <a:r>
              <a:rPr lang="en-US" sz="900" dirty="0" err="1"/>
              <a:t>Bettin</a:t>
            </a:r>
            <a:r>
              <a:rPr lang="en-US" sz="900" dirty="0"/>
              <a:t>, </a:t>
            </a:r>
            <a:r>
              <a:rPr lang="en-US" sz="900" dirty="0" err="1"/>
              <a:t>Sofismo</a:t>
            </a:r>
            <a:r>
              <a:rPr lang="en-US" sz="900" dirty="0"/>
              <a:t>, Switzerland</a:t>
            </a:r>
            <a:br>
              <a:rPr lang="en-US" sz="900" dirty="0"/>
            </a:br>
            <a:r>
              <a:rPr lang="en-US" sz="900" dirty="0"/>
              <a:t>Tony Clark, Thames Valley University, London, UK</a:t>
            </a:r>
            <a:br>
              <a:rPr lang="en-US" sz="900" dirty="0"/>
            </a:br>
            <a:r>
              <a:rPr lang="en-US" sz="900" dirty="0" err="1"/>
              <a:t>Diarmuid</a:t>
            </a:r>
            <a:r>
              <a:rPr lang="en-US" sz="900" dirty="0"/>
              <a:t> Corcoran, Ericsson, Sweden</a:t>
            </a:r>
            <a:br>
              <a:rPr lang="en-US" sz="900" dirty="0"/>
            </a:br>
            <a:r>
              <a:rPr lang="en-US" sz="900" dirty="0"/>
              <a:t>Zhen </a:t>
            </a:r>
            <a:r>
              <a:rPr lang="en-US" sz="900" dirty="0" err="1"/>
              <a:t>Ru</a:t>
            </a:r>
            <a:r>
              <a:rPr lang="en-US" sz="900" dirty="0"/>
              <a:t> Dai, Hamburg University of Applied Science (HAW), Germany</a:t>
            </a:r>
            <a:br>
              <a:rPr lang="en-US" sz="900" dirty="0"/>
            </a:br>
            <a:r>
              <a:rPr lang="en-US" sz="900" dirty="0"/>
              <a:t>Stephan Flake, </a:t>
            </a:r>
            <a:r>
              <a:rPr lang="en-US" sz="900" dirty="0" err="1"/>
              <a:t>Orga</a:t>
            </a:r>
            <a:r>
              <a:rPr lang="en-US" sz="900" dirty="0"/>
              <a:t> Systems, Germany</a:t>
            </a:r>
            <a:br>
              <a:rPr lang="en-US" sz="900" dirty="0"/>
            </a:br>
            <a:r>
              <a:rPr lang="en-US" sz="900" dirty="0"/>
              <a:t>Mathias </a:t>
            </a:r>
            <a:r>
              <a:rPr lang="en-US" sz="900" dirty="0" err="1"/>
              <a:t>Fritzsche</a:t>
            </a:r>
            <a:r>
              <a:rPr lang="en-US" sz="900" dirty="0"/>
              <a:t>, SAP AG, Germany</a:t>
            </a:r>
            <a:br>
              <a:rPr lang="en-US" sz="900" dirty="0"/>
            </a:br>
            <a:r>
              <a:rPr lang="en-US" sz="900" dirty="0"/>
              <a:t>Markus Heller, SAP, </a:t>
            </a:r>
            <a:r>
              <a:rPr lang="en-US" sz="900" dirty="0" smtClean="0"/>
              <a:t>Germany</a:t>
            </a:r>
          </a:p>
          <a:p>
            <a:r>
              <a:rPr lang="da-DK" sz="900" dirty="0" smtClean="0"/>
              <a:t>Andreas </a:t>
            </a:r>
            <a:r>
              <a:rPr lang="da-DK" sz="900" dirty="0"/>
              <a:t>Hoffmann, Fraunhofer, </a:t>
            </a:r>
            <a:r>
              <a:rPr lang="da-DK" sz="900" dirty="0" smtClean="0"/>
              <a:t>Germany</a:t>
            </a:r>
            <a:endParaRPr lang="en-US" sz="900" dirty="0"/>
          </a:p>
          <a:p>
            <a:r>
              <a:rPr lang="en-US" sz="900" dirty="0" err="1" smtClean="0"/>
              <a:t>Teemu</a:t>
            </a:r>
            <a:r>
              <a:rPr lang="en-US" sz="900" dirty="0" smtClean="0"/>
              <a:t> </a:t>
            </a:r>
            <a:r>
              <a:rPr lang="en-US" sz="900" dirty="0" err="1"/>
              <a:t>Kanstren</a:t>
            </a:r>
            <a:r>
              <a:rPr lang="en-US" sz="900" dirty="0"/>
              <a:t>, VTT, Finland</a:t>
            </a:r>
            <a:br>
              <a:rPr lang="en-US" sz="900" dirty="0"/>
            </a:br>
            <a:r>
              <a:rPr lang="en-US" sz="900" dirty="0" err="1"/>
              <a:t>Jochen</a:t>
            </a:r>
            <a:r>
              <a:rPr lang="en-US" sz="900" dirty="0"/>
              <a:t> </a:t>
            </a:r>
            <a:r>
              <a:rPr lang="en-US" sz="900" dirty="0" err="1"/>
              <a:t>Kuester</a:t>
            </a:r>
            <a:r>
              <a:rPr lang="en-US" sz="900" dirty="0"/>
              <a:t>, IBM Research, Switzerland</a:t>
            </a:r>
            <a:br>
              <a:rPr lang="en-US" sz="900" dirty="0"/>
            </a:br>
            <a:r>
              <a:rPr lang="en-US" sz="900" dirty="0" err="1"/>
              <a:t>Vinay</a:t>
            </a:r>
            <a:r>
              <a:rPr lang="en-US" sz="900" dirty="0"/>
              <a:t> </a:t>
            </a:r>
            <a:r>
              <a:rPr lang="en-US" sz="900" dirty="0" err="1"/>
              <a:t>Kulkarni</a:t>
            </a:r>
            <a:r>
              <a:rPr lang="en-US" sz="900" dirty="0"/>
              <a:t>, Tata Consultancy Services, India</a:t>
            </a:r>
            <a:br>
              <a:rPr lang="en-US" sz="900" dirty="0"/>
            </a:br>
            <a:r>
              <a:rPr lang="en-US" sz="900" dirty="0" err="1"/>
              <a:t>Dragan</a:t>
            </a:r>
            <a:r>
              <a:rPr lang="en-US" sz="900" dirty="0"/>
              <a:t> </a:t>
            </a:r>
            <a:r>
              <a:rPr lang="en-US" sz="900" dirty="0" err="1"/>
              <a:t>Milicev</a:t>
            </a:r>
            <a:r>
              <a:rPr lang="en-US" sz="900" dirty="0"/>
              <a:t>, University of Belgrade, Serbia</a:t>
            </a:r>
            <a:br>
              <a:rPr lang="en-US" sz="900" dirty="0"/>
            </a:br>
            <a:r>
              <a:rPr lang="en-US" sz="900" dirty="0" err="1"/>
              <a:t>Parastoo</a:t>
            </a:r>
            <a:r>
              <a:rPr lang="en-US" sz="900" dirty="0"/>
              <a:t> </a:t>
            </a:r>
            <a:r>
              <a:rPr lang="en-US" sz="900" dirty="0" err="1"/>
              <a:t>Mohagheghi</a:t>
            </a:r>
            <a:r>
              <a:rPr lang="en-US" sz="900" dirty="0"/>
              <a:t>, </a:t>
            </a:r>
            <a:r>
              <a:rPr lang="en-US" sz="900" dirty="0" err="1"/>
              <a:t>Sintef</a:t>
            </a:r>
            <a:r>
              <a:rPr lang="en-US" sz="900" dirty="0"/>
              <a:t>, Norway</a:t>
            </a:r>
            <a:br>
              <a:rPr lang="en-US" sz="900" dirty="0"/>
            </a:br>
            <a:r>
              <a:rPr lang="en-US" sz="900" dirty="0"/>
              <a:t>Tor </a:t>
            </a:r>
            <a:r>
              <a:rPr lang="en-US" sz="900" dirty="0" err="1"/>
              <a:t>Neple</a:t>
            </a:r>
            <a:r>
              <a:rPr lang="en-US" sz="900" dirty="0"/>
              <a:t>, Norse Solutions AS, Norway</a:t>
            </a:r>
            <a:br>
              <a:rPr lang="en-US" sz="900" dirty="0"/>
            </a:br>
            <a:r>
              <a:rPr lang="en-US" sz="900" dirty="0"/>
              <a:t>Olli-</a:t>
            </a:r>
            <a:r>
              <a:rPr lang="en-US" sz="900" dirty="0" err="1"/>
              <a:t>Pekka</a:t>
            </a:r>
            <a:r>
              <a:rPr lang="en-US" sz="900" dirty="0"/>
              <a:t> </a:t>
            </a:r>
            <a:r>
              <a:rPr lang="en-US" sz="900" dirty="0" err="1"/>
              <a:t>Puolitaival</a:t>
            </a:r>
            <a:r>
              <a:rPr lang="en-US" sz="900" dirty="0"/>
              <a:t>, F-Secure Corporation, Finland</a:t>
            </a:r>
            <a:br>
              <a:rPr lang="en-US" sz="900" dirty="0"/>
            </a:br>
            <a:r>
              <a:rPr lang="en-US" sz="900" dirty="0"/>
              <a:t>Laurent </a:t>
            </a:r>
            <a:r>
              <a:rPr lang="en-US" sz="900" dirty="0" err="1"/>
              <a:t>Rioux</a:t>
            </a:r>
            <a:r>
              <a:rPr lang="en-US" sz="900" dirty="0"/>
              <a:t>, THALES, France</a:t>
            </a:r>
            <a:br>
              <a:rPr lang="en-US" sz="900" dirty="0"/>
            </a:br>
            <a:r>
              <a:rPr lang="en-US" sz="900" dirty="0"/>
              <a:t>Tom Ritter, </a:t>
            </a:r>
            <a:r>
              <a:rPr lang="en-US" sz="900" dirty="0" err="1"/>
              <a:t>Frauenhofer</a:t>
            </a:r>
            <a:r>
              <a:rPr lang="en-US" sz="900" dirty="0"/>
              <a:t> FOKUS, Germany</a:t>
            </a:r>
            <a:br>
              <a:rPr lang="en-US" sz="900" dirty="0"/>
            </a:br>
            <a:r>
              <a:rPr lang="en-US" sz="900" dirty="0"/>
              <a:t>Julia Rubin, IBM Research, Israel</a:t>
            </a:r>
            <a:br>
              <a:rPr lang="en-US" sz="900" dirty="0"/>
            </a:br>
            <a:r>
              <a:rPr lang="en-US" sz="900" dirty="0" err="1"/>
              <a:t>Andrey</a:t>
            </a:r>
            <a:r>
              <a:rPr lang="en-US" sz="900" dirty="0"/>
              <a:t> </a:t>
            </a:r>
            <a:r>
              <a:rPr lang="en-US" sz="900" dirty="0" err="1"/>
              <a:t>Sadovykh</a:t>
            </a:r>
            <a:r>
              <a:rPr lang="en-US" sz="900" dirty="0"/>
              <a:t>, SOFTEAM, France</a:t>
            </a:r>
            <a:br>
              <a:rPr lang="en-US" sz="900" dirty="0"/>
            </a:br>
            <a:r>
              <a:rPr lang="en-US" sz="900" dirty="0"/>
              <a:t>Bernhard </a:t>
            </a:r>
            <a:r>
              <a:rPr lang="en-US" sz="900" dirty="0" err="1"/>
              <a:t>Schätz</a:t>
            </a:r>
            <a:r>
              <a:rPr lang="en-US" sz="900" dirty="0"/>
              <a:t>, </a:t>
            </a:r>
            <a:r>
              <a:rPr lang="en-US" sz="900" dirty="0" err="1"/>
              <a:t>fortiss</a:t>
            </a:r>
            <a:r>
              <a:rPr lang="en-US" sz="900" dirty="0"/>
              <a:t> GmbH, Germany</a:t>
            </a:r>
            <a:br>
              <a:rPr lang="en-US" sz="900" dirty="0"/>
            </a:br>
            <a:r>
              <a:rPr lang="en-US" sz="900" dirty="0"/>
              <a:t>Bran </a:t>
            </a:r>
            <a:r>
              <a:rPr lang="en-US" sz="900" dirty="0" err="1"/>
              <a:t>Selic</a:t>
            </a:r>
            <a:r>
              <a:rPr lang="en-US" sz="900" dirty="0"/>
              <a:t>, </a:t>
            </a:r>
            <a:r>
              <a:rPr lang="en-US" sz="900" dirty="0" err="1"/>
              <a:t>Malina</a:t>
            </a:r>
            <a:r>
              <a:rPr lang="en-US" sz="900" dirty="0"/>
              <a:t> Software, Canada</a:t>
            </a:r>
            <a:br>
              <a:rPr lang="en-US" sz="900" dirty="0"/>
            </a:br>
            <a:r>
              <a:rPr lang="en-US" sz="900" dirty="0" err="1"/>
              <a:t>Renuka</a:t>
            </a:r>
            <a:r>
              <a:rPr lang="en-US" sz="900" dirty="0"/>
              <a:t> </a:t>
            </a:r>
            <a:r>
              <a:rPr lang="en-US" sz="900" dirty="0" err="1"/>
              <a:t>Sindghatta</a:t>
            </a:r>
            <a:r>
              <a:rPr lang="en-US" sz="900" dirty="0"/>
              <a:t>, IBM Research, India</a:t>
            </a:r>
            <a:br>
              <a:rPr lang="en-US" sz="900" dirty="0"/>
            </a:br>
            <a:r>
              <a:rPr lang="en-US" sz="900" dirty="0"/>
              <a:t>John </a:t>
            </a:r>
            <a:r>
              <a:rPr lang="en-US" sz="900" dirty="0" err="1"/>
              <a:t>Slaby</a:t>
            </a:r>
            <a:r>
              <a:rPr lang="en-US" sz="900" dirty="0"/>
              <a:t>, Raytheon, USA</a:t>
            </a:r>
            <a:br>
              <a:rPr lang="en-US" sz="900" dirty="0"/>
            </a:br>
            <a:r>
              <a:rPr lang="en-US" sz="900" dirty="0" err="1"/>
              <a:t>Alin</a:t>
            </a:r>
            <a:r>
              <a:rPr lang="en-US" sz="900" dirty="0"/>
              <a:t> </a:t>
            </a:r>
            <a:r>
              <a:rPr lang="en-US" sz="900" dirty="0" err="1"/>
              <a:t>Stefanescu</a:t>
            </a:r>
            <a:r>
              <a:rPr lang="en-US" sz="900" dirty="0"/>
              <a:t>, University of Pitesti, Romania</a:t>
            </a:r>
            <a:br>
              <a:rPr lang="en-US" sz="900" dirty="0"/>
            </a:br>
            <a:r>
              <a:rPr lang="en-US" sz="900" dirty="0"/>
              <a:t>Salvador Trujillo, </a:t>
            </a:r>
            <a:r>
              <a:rPr lang="en-US" sz="900" dirty="0" err="1"/>
              <a:t>Ikerlan</a:t>
            </a:r>
            <a:r>
              <a:rPr lang="en-US" sz="900" dirty="0"/>
              <a:t>, Spain</a:t>
            </a:r>
            <a:br>
              <a:rPr lang="en-US" sz="900" dirty="0"/>
            </a:br>
            <a:r>
              <a:rPr lang="en-US" sz="900" dirty="0"/>
              <a:t>Andreas Ulrich, Siemens AG, Germany</a:t>
            </a:r>
            <a:br>
              <a:rPr lang="en-US" sz="900" dirty="0"/>
            </a:br>
            <a:r>
              <a:rPr lang="en-US" sz="900" dirty="0"/>
              <a:t>Markus </a:t>
            </a:r>
            <a:r>
              <a:rPr lang="en-US" sz="900" dirty="0" err="1"/>
              <a:t>Voelter</a:t>
            </a:r>
            <a:r>
              <a:rPr lang="en-US" sz="900" dirty="0"/>
              <a:t>, Independent/ </a:t>
            </a:r>
            <a:r>
              <a:rPr lang="en-US" sz="900" dirty="0" err="1"/>
              <a:t>itemis</a:t>
            </a:r>
            <a:r>
              <a:rPr lang="en-US" sz="900" dirty="0"/>
              <a:t>, Germany</a:t>
            </a:r>
            <a:br>
              <a:rPr lang="en-US" sz="900" dirty="0"/>
            </a:br>
            <a:r>
              <a:rPr lang="en-US" sz="900" dirty="0"/>
              <a:t>Olaf Zimmermann, IBM Zurich, Switzerland </a:t>
            </a:r>
          </a:p>
          <a:p>
            <a:endParaRPr lang="de-DE" sz="1400" b="1" dirty="0"/>
          </a:p>
          <a:p>
            <a:endParaRPr lang="en-US" sz="1400" b="1" dirty="0" smtClean="0"/>
          </a:p>
        </p:txBody>
      </p:sp>
      <p:sp>
        <p:nvSpPr>
          <p:cNvPr id="3" name="TextBox 2"/>
          <p:cNvSpPr txBox="1"/>
          <p:nvPr/>
        </p:nvSpPr>
        <p:spPr>
          <a:xfrm>
            <a:off x="44624" y="1"/>
            <a:ext cx="6813376" cy="3123932"/>
          </a:xfrm>
          <a:prstGeom prst="rect">
            <a:avLst/>
          </a:prstGeom>
          <a:noFill/>
        </p:spPr>
        <p:txBody>
          <a:bodyPr wrap="square" numCol="2" rtlCol="0">
            <a:spAutoFit/>
          </a:bodyPr>
          <a:lstStyle/>
          <a:p>
            <a:r>
              <a:rPr lang="en-US" b="1" dirty="0" smtClean="0"/>
              <a:t>Steering Committee</a:t>
            </a:r>
          </a:p>
          <a:p>
            <a:r>
              <a:rPr lang="en-US" sz="900" dirty="0" smtClean="0"/>
              <a:t>Richard Paige, University of York, United Kingdom</a:t>
            </a:r>
            <a:br>
              <a:rPr lang="en-US" sz="900" dirty="0" smtClean="0"/>
            </a:br>
            <a:r>
              <a:rPr lang="en-US" sz="900" dirty="0" smtClean="0"/>
              <a:t>Terry Bailey, </a:t>
            </a:r>
            <a:r>
              <a:rPr lang="en-US" sz="900" dirty="0" err="1" smtClean="0"/>
              <a:t>Vicinay</a:t>
            </a:r>
            <a:r>
              <a:rPr lang="en-US" sz="900" dirty="0" smtClean="0"/>
              <a:t> </a:t>
            </a:r>
            <a:r>
              <a:rPr lang="en-US" sz="900" dirty="0" err="1" smtClean="0"/>
              <a:t>Cadenas</a:t>
            </a:r>
            <a:r>
              <a:rPr lang="en-US" sz="900" dirty="0" smtClean="0"/>
              <a:t> SA, Spain</a:t>
            </a:r>
            <a:br>
              <a:rPr lang="en-US" sz="900" dirty="0" smtClean="0"/>
            </a:br>
            <a:r>
              <a:rPr lang="en-US" sz="900" dirty="0" err="1" smtClean="0"/>
              <a:t>Reda</a:t>
            </a:r>
            <a:r>
              <a:rPr lang="en-US" sz="900" dirty="0" smtClean="0"/>
              <a:t> </a:t>
            </a:r>
            <a:r>
              <a:rPr lang="en-US" sz="900" dirty="0" err="1" smtClean="0"/>
              <a:t>Bendraou</a:t>
            </a:r>
            <a:r>
              <a:rPr lang="en-US" sz="900" dirty="0" smtClean="0"/>
              <a:t>, University of Pierre &amp; Marie Curie, France</a:t>
            </a:r>
            <a:br>
              <a:rPr lang="en-US" sz="900" dirty="0" smtClean="0"/>
            </a:br>
            <a:r>
              <a:rPr lang="en-US" sz="900" dirty="0" err="1" smtClean="0"/>
              <a:t>Behzad</a:t>
            </a:r>
            <a:r>
              <a:rPr lang="en-US" sz="900" dirty="0" smtClean="0"/>
              <a:t> </a:t>
            </a:r>
            <a:r>
              <a:rPr lang="en-US" sz="900" dirty="0" err="1" smtClean="0"/>
              <a:t>Bordbar</a:t>
            </a:r>
            <a:r>
              <a:rPr lang="en-US" sz="900" dirty="0" smtClean="0"/>
              <a:t>, University of Birmingham, UK</a:t>
            </a:r>
            <a:br>
              <a:rPr lang="en-US" sz="900" dirty="0" smtClean="0"/>
            </a:br>
            <a:r>
              <a:rPr lang="en-US" sz="900" dirty="0" smtClean="0"/>
              <a:t>Philippe </a:t>
            </a:r>
            <a:r>
              <a:rPr lang="en-US" sz="900" dirty="0" err="1" smtClean="0"/>
              <a:t>Desfray</a:t>
            </a:r>
            <a:r>
              <a:rPr lang="en-US" sz="900" dirty="0" smtClean="0"/>
              <a:t>, </a:t>
            </a:r>
            <a:r>
              <a:rPr lang="en-US" sz="900" dirty="0" err="1" smtClean="0"/>
              <a:t>Objecteering</a:t>
            </a:r>
            <a:r>
              <a:rPr lang="en-US" sz="900" dirty="0" smtClean="0"/>
              <a:t> Software, France</a:t>
            </a:r>
            <a:br>
              <a:rPr lang="en-US" sz="900" dirty="0" smtClean="0"/>
            </a:br>
            <a:r>
              <a:rPr lang="en-US" sz="900" dirty="0" err="1" smtClean="0"/>
              <a:t>Sébastien</a:t>
            </a:r>
            <a:r>
              <a:rPr lang="en-US" sz="900" dirty="0" smtClean="0"/>
              <a:t> Gérard, CEA LIST, France</a:t>
            </a:r>
            <a:br>
              <a:rPr lang="en-US" sz="900" dirty="0" smtClean="0"/>
            </a:br>
            <a:r>
              <a:rPr lang="en-US" sz="900" dirty="0" err="1" smtClean="0"/>
              <a:t>Arend</a:t>
            </a:r>
            <a:r>
              <a:rPr lang="en-US" sz="900" dirty="0" smtClean="0"/>
              <a:t> </a:t>
            </a:r>
            <a:r>
              <a:rPr lang="en-US" sz="900" dirty="0" err="1" smtClean="0"/>
              <a:t>Rensink</a:t>
            </a:r>
            <a:r>
              <a:rPr lang="en-US" sz="900" dirty="0" smtClean="0"/>
              <a:t>, University of </a:t>
            </a:r>
            <a:r>
              <a:rPr lang="en-US" sz="900" dirty="0" err="1" smtClean="0"/>
              <a:t>Twente</a:t>
            </a:r>
            <a:r>
              <a:rPr lang="en-US" sz="900" dirty="0" smtClean="0"/>
              <a:t>, Netherlands</a:t>
            </a:r>
            <a:br>
              <a:rPr lang="en-US" sz="900" dirty="0" smtClean="0"/>
            </a:br>
            <a:r>
              <a:rPr lang="en-US" sz="900" dirty="0" smtClean="0"/>
              <a:t>Julia Rubin, IBM Research, Israel</a:t>
            </a:r>
            <a:br>
              <a:rPr lang="en-US" sz="900" dirty="0" smtClean="0"/>
            </a:br>
            <a:r>
              <a:rPr lang="en-US" sz="900" dirty="0" smtClean="0"/>
              <a:t>Andy </a:t>
            </a:r>
            <a:r>
              <a:rPr lang="en-US" sz="900" dirty="0" err="1" smtClean="0"/>
              <a:t>Schürr</a:t>
            </a:r>
            <a:r>
              <a:rPr lang="en-US" sz="900" dirty="0" smtClean="0"/>
              <a:t>, Darmstadt University of Technology, Germany</a:t>
            </a:r>
            <a:br>
              <a:rPr lang="en-US" sz="900" dirty="0" smtClean="0"/>
            </a:br>
            <a:r>
              <a:rPr lang="en-US" sz="900" dirty="0" smtClean="0"/>
              <a:t>Regis Vogel, University of Michigan, USA </a:t>
            </a:r>
          </a:p>
          <a:p>
            <a:endParaRPr lang="en-US" sz="1200" b="1" dirty="0" smtClean="0"/>
          </a:p>
          <a:p>
            <a:endParaRPr lang="en-US" sz="1200" b="1" dirty="0" smtClean="0"/>
          </a:p>
          <a:p>
            <a:endParaRPr lang="en-US" sz="1200" b="1" dirty="0" smtClean="0"/>
          </a:p>
          <a:p>
            <a:endParaRPr lang="en-US" sz="1200" b="1" dirty="0" smtClean="0"/>
          </a:p>
          <a:p>
            <a:endParaRPr lang="de-DE" sz="1200" b="1" dirty="0" smtClean="0"/>
          </a:p>
          <a:p>
            <a:endParaRPr lang="en-US" sz="1200" b="1" dirty="0" smtClean="0"/>
          </a:p>
          <a:p>
            <a:endParaRPr lang="en-US" sz="1200" b="1" dirty="0" smtClean="0"/>
          </a:p>
          <a:p>
            <a:r>
              <a:rPr lang="en-US" b="1" dirty="0" err="1" smtClean="0"/>
              <a:t>Organisation</a:t>
            </a:r>
            <a:r>
              <a:rPr lang="en-US" b="1" dirty="0" smtClean="0"/>
              <a:t> Committee</a:t>
            </a:r>
          </a:p>
          <a:p>
            <a:r>
              <a:rPr lang="en-US" sz="1200" b="1" dirty="0" smtClean="0"/>
              <a:t>General</a:t>
            </a:r>
            <a:r>
              <a:rPr lang="en-US" sz="900" b="1" dirty="0" smtClean="0"/>
              <a:t> </a:t>
            </a:r>
            <a:r>
              <a:rPr lang="en-US" sz="1200" b="1" dirty="0" smtClean="0"/>
              <a:t>chairs</a:t>
            </a:r>
          </a:p>
          <a:p>
            <a:r>
              <a:rPr lang="en-US" sz="900" dirty="0" err="1" smtClean="0"/>
              <a:t>Ekkart</a:t>
            </a:r>
            <a:r>
              <a:rPr lang="en-US" sz="900" dirty="0" smtClean="0"/>
              <a:t> Kindler, DTU Informatics, Denmark</a:t>
            </a:r>
            <a:br>
              <a:rPr lang="en-US" sz="900" dirty="0" smtClean="0"/>
            </a:br>
            <a:r>
              <a:rPr lang="en-US" sz="900" dirty="0" err="1" smtClean="0"/>
              <a:t>Harald</a:t>
            </a:r>
            <a:r>
              <a:rPr lang="en-US" sz="900" dirty="0" smtClean="0"/>
              <a:t> </a:t>
            </a:r>
            <a:r>
              <a:rPr lang="en-US" sz="900" dirty="0" err="1" smtClean="0"/>
              <a:t>Störrle</a:t>
            </a:r>
            <a:r>
              <a:rPr lang="en-US" sz="900" dirty="0" smtClean="0"/>
              <a:t>, DTU Informatics, Denmark </a:t>
            </a:r>
          </a:p>
          <a:p>
            <a:pPr>
              <a:spcBef>
                <a:spcPts val="300"/>
              </a:spcBef>
            </a:pPr>
            <a:r>
              <a:rPr lang="en-US" sz="1200" b="1" dirty="0" smtClean="0"/>
              <a:t>Publicity chairs</a:t>
            </a:r>
          </a:p>
          <a:p>
            <a:r>
              <a:rPr lang="en-US" sz="900" dirty="0" smtClean="0"/>
              <a:t>Richard Paige, York University, United Kingdom</a:t>
            </a:r>
            <a:br>
              <a:rPr lang="en-US" sz="900" dirty="0" smtClean="0"/>
            </a:br>
            <a:r>
              <a:rPr lang="en-US" sz="900" dirty="0" err="1" smtClean="0"/>
              <a:t>Ekkart</a:t>
            </a:r>
            <a:r>
              <a:rPr lang="en-US" sz="900" dirty="0" smtClean="0"/>
              <a:t> Kindler, DTU Informatics, Denmark </a:t>
            </a:r>
          </a:p>
          <a:p>
            <a:pPr>
              <a:spcBef>
                <a:spcPts val="300"/>
              </a:spcBef>
            </a:pPr>
            <a:r>
              <a:rPr lang="en-US" sz="1200" b="1" dirty="0"/>
              <a:t>Publications chair</a:t>
            </a:r>
          </a:p>
          <a:p>
            <a:r>
              <a:rPr lang="en-US" sz="900" dirty="0" err="1" smtClean="0"/>
              <a:t>Dimitris</a:t>
            </a:r>
            <a:r>
              <a:rPr lang="en-US" sz="900" dirty="0" smtClean="0"/>
              <a:t> Kolovos, York University, United Kingdom</a:t>
            </a:r>
            <a:endParaRPr lang="en-US" sz="900" b="1" dirty="0" smtClean="0"/>
          </a:p>
          <a:p>
            <a:pPr>
              <a:spcBef>
                <a:spcPts val="300"/>
              </a:spcBef>
            </a:pPr>
            <a:r>
              <a:rPr lang="en-US" sz="1200" b="1" dirty="0" err="1"/>
              <a:t>Programme</a:t>
            </a:r>
            <a:r>
              <a:rPr lang="en-US" sz="1200" b="1" dirty="0"/>
              <a:t> committee chairs</a:t>
            </a:r>
          </a:p>
          <a:p>
            <a:r>
              <a:rPr lang="en-US" sz="900" dirty="0" err="1" smtClean="0"/>
              <a:t>Juha-Pekka</a:t>
            </a:r>
            <a:r>
              <a:rPr lang="en-US" sz="900" dirty="0" smtClean="0"/>
              <a:t> </a:t>
            </a:r>
            <a:r>
              <a:rPr lang="en-US" sz="900" dirty="0" err="1" smtClean="0"/>
              <a:t>Tolvanen</a:t>
            </a:r>
            <a:r>
              <a:rPr lang="en-US" sz="900" dirty="0" smtClean="0"/>
              <a:t>, </a:t>
            </a:r>
            <a:r>
              <a:rPr lang="en-US" sz="900" dirty="0" err="1" smtClean="0"/>
              <a:t>MetaCase</a:t>
            </a:r>
            <a:r>
              <a:rPr lang="en-US" sz="900" dirty="0" smtClean="0"/>
              <a:t>, Finland</a:t>
            </a:r>
            <a:br>
              <a:rPr lang="en-US" sz="900" dirty="0" smtClean="0"/>
            </a:br>
            <a:r>
              <a:rPr lang="en-US" sz="900" dirty="0" smtClean="0"/>
              <a:t>Antonio </a:t>
            </a:r>
            <a:r>
              <a:rPr lang="en-US" sz="900" dirty="0" err="1" smtClean="0"/>
              <a:t>Vallecillo</a:t>
            </a:r>
            <a:r>
              <a:rPr lang="en-US" sz="900" dirty="0" smtClean="0"/>
              <a:t>, Universidad de Malaga, Spain</a:t>
            </a:r>
          </a:p>
          <a:p>
            <a:pPr>
              <a:spcBef>
                <a:spcPts val="300"/>
              </a:spcBef>
            </a:pPr>
            <a:r>
              <a:rPr lang="en-US" sz="1200" b="1" dirty="0"/>
              <a:t>Workshops and tutorials </a:t>
            </a:r>
            <a:r>
              <a:rPr lang="en-US" sz="1200" b="1" dirty="0" smtClean="0"/>
              <a:t>chairs</a:t>
            </a:r>
          </a:p>
          <a:p>
            <a:r>
              <a:rPr lang="en-US" sz="900" dirty="0" err="1" smtClean="0"/>
              <a:t>Harald</a:t>
            </a:r>
            <a:r>
              <a:rPr lang="en-US" sz="900" dirty="0" smtClean="0"/>
              <a:t> </a:t>
            </a:r>
            <a:r>
              <a:rPr lang="en-US" sz="900" dirty="0" err="1" smtClean="0"/>
              <a:t>Störrle</a:t>
            </a:r>
            <a:r>
              <a:rPr lang="en-US" sz="900" dirty="0" smtClean="0"/>
              <a:t>, DTU Informatics, Denmark</a:t>
            </a:r>
            <a:br>
              <a:rPr lang="en-US" sz="900" dirty="0" smtClean="0"/>
            </a:br>
            <a:r>
              <a:rPr lang="en-US" sz="900" dirty="0" smtClean="0"/>
              <a:t>Hubert </a:t>
            </a:r>
            <a:r>
              <a:rPr lang="en-US" sz="900" dirty="0" err="1" smtClean="0"/>
              <a:t>Baumeister</a:t>
            </a:r>
            <a:r>
              <a:rPr lang="en-US" sz="900" dirty="0" smtClean="0"/>
              <a:t>, DTU Informatics, Denmark </a:t>
            </a:r>
          </a:p>
          <a:p>
            <a:pPr>
              <a:spcBef>
                <a:spcPts val="300"/>
              </a:spcBef>
            </a:pPr>
            <a:r>
              <a:rPr lang="en-US" sz="1200" b="1" dirty="0" smtClean="0"/>
              <a:t>Tools and posters chair</a:t>
            </a:r>
          </a:p>
          <a:p>
            <a:r>
              <a:rPr lang="en-US" sz="900" dirty="0" smtClean="0"/>
              <a:t>Julia Rubin, IBM Research, Israel </a:t>
            </a:r>
          </a:p>
        </p:txBody>
      </p:sp>
      <p:sp>
        <p:nvSpPr>
          <p:cNvPr id="4" name="TextBox 3"/>
          <p:cNvSpPr txBox="1"/>
          <p:nvPr/>
        </p:nvSpPr>
        <p:spPr>
          <a:xfrm>
            <a:off x="18306" y="2880320"/>
            <a:ext cx="2330574" cy="400110"/>
          </a:xfrm>
          <a:prstGeom prst="rect">
            <a:avLst/>
          </a:prstGeom>
          <a:noFill/>
        </p:spPr>
        <p:txBody>
          <a:bodyPr wrap="square" rtlCol="0">
            <a:spAutoFit/>
          </a:bodyPr>
          <a:lstStyle/>
          <a:p>
            <a:r>
              <a:rPr lang="en-US" b="1" dirty="0" smtClean="0"/>
              <a:t>Program Committee</a:t>
            </a:r>
          </a:p>
        </p:txBody>
      </p:sp>
    </p:spTree>
  </p:cSld>
  <p:clrMapOvr>
    <a:masterClrMapping/>
  </p:clrMapOvr>
</p:sld>
</file>

<file path=ppt/theme/theme1.xml><?xml version="1.0" encoding="utf-8"?>
<a:theme xmlns:a="http://schemas.openxmlformats.org/drawingml/2006/main" name="1_DTU_VL_2009">
  <a:themeElements>
    <a:clrScheme name="1_DTU_VL_2009 13">
      <a:dk1>
        <a:srgbClr val="000000"/>
      </a:dk1>
      <a:lt1>
        <a:srgbClr val="FFFFFF"/>
      </a:lt1>
      <a:dk2>
        <a:srgbClr val="BD2A33"/>
      </a:dk2>
      <a:lt2>
        <a:srgbClr val="8F9092"/>
      </a:lt2>
      <a:accent1>
        <a:srgbClr val="8F9092"/>
      </a:accent1>
      <a:accent2>
        <a:srgbClr val="BD2A33"/>
      </a:accent2>
      <a:accent3>
        <a:srgbClr val="FFFFFF"/>
      </a:accent3>
      <a:accent4>
        <a:srgbClr val="000000"/>
      </a:accent4>
      <a:accent5>
        <a:srgbClr val="C6C6C7"/>
      </a:accent5>
      <a:accent6>
        <a:srgbClr val="AB252D"/>
      </a:accent6>
      <a:hlink>
        <a:srgbClr val="BD2A33"/>
      </a:hlink>
      <a:folHlink>
        <a:srgbClr val="BD2A33"/>
      </a:folHlink>
    </a:clrScheme>
    <a:fontScheme name="1_DTU_VL_2009">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1_DTU_VL_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TU_VL_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TU_VL_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TU_VL_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TU_VL_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TU_VL_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TU_VL_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TU_VL_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TU_VL_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TU_VL_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TU_VL_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TU_VL_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TU_VL_2009 13">
        <a:dk1>
          <a:srgbClr val="000000"/>
        </a:dk1>
        <a:lt1>
          <a:srgbClr val="FFFFFF"/>
        </a:lt1>
        <a:dk2>
          <a:srgbClr val="BD2A33"/>
        </a:dk2>
        <a:lt2>
          <a:srgbClr val="8F9092"/>
        </a:lt2>
        <a:accent1>
          <a:srgbClr val="8F9092"/>
        </a:accent1>
        <a:accent2>
          <a:srgbClr val="BD2A33"/>
        </a:accent2>
        <a:accent3>
          <a:srgbClr val="FFFFFF"/>
        </a:accent3>
        <a:accent4>
          <a:srgbClr val="000000"/>
        </a:accent4>
        <a:accent5>
          <a:srgbClr val="C6C6C7"/>
        </a:accent5>
        <a:accent6>
          <a:srgbClr val="AB252D"/>
        </a:accent6>
        <a:hlink>
          <a:srgbClr val="BD2A33"/>
        </a:hlink>
        <a:folHlink>
          <a:srgbClr val="BD2A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DTU_VL_2009</Template>
  <TotalTime>3299</TotalTime>
  <Words>271</Words>
  <Application>Microsoft Office PowerPoint</Application>
  <PresentationFormat>On-screen Show (4:3)</PresentationFormat>
  <Paragraphs>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1_DTU_VL_2009</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Querying UML Models with Prolog:  The Logical Query Facility (LQF)</dc:title>
  <dc:creator>Dr. Harald Störrle</dc:creator>
  <cp:lastModifiedBy>Ekkart Kindler</cp:lastModifiedBy>
  <cp:revision>180</cp:revision>
  <dcterms:created xsi:type="dcterms:W3CDTF">2009-06-25T20:35:35Z</dcterms:created>
  <dcterms:modified xsi:type="dcterms:W3CDTF">2012-03-16T14:58:56Z</dcterms:modified>
</cp:coreProperties>
</file>