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C5AF371-B9AF-4BF6-99B3-166CB37E165D}">
  <a:tblStyle styleName="Table_0" styleId="{CC5AF371-B9AF-4BF6-99B3-166CB37E165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A854E515-711A-462A-B6DB-518DBA34FB71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2" styleId="{14CD2A20-C8B6-4E04-B5FB-0D8A3F0617E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3" styleId="{2535CE5D-AAF3-45DC-8430-DC70842A8952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4" styleId="{E355585A-9654-48A7-BD21-C9B88BD7904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5" styleId="{F35B1339-A74F-4C0F-9935-26CB8550EE2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6" styleId="{7B78FA2B-D3A3-40DC-A2CF-8939511DF8A5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bullets</a:t>
            </a:r>
          </a:p>
          <a:p>
            <a:pPr rtl="0" lvl="0">
              <a:buNone/>
            </a:pPr>
            <a:r>
              <a:rPr lang="en"/>
              <a:t>more text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08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10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11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0.gif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0.gif" Type="http://schemas.openxmlformats.org/officeDocument/2006/relationships/image" Id="rId3"/><Relationship Target="../media/image09.jpg" Type="http://schemas.openxmlformats.org/officeDocument/2006/relationships/image" Id="rId6"/><Relationship Target="../media/image03.jpg" Type="http://schemas.openxmlformats.org/officeDocument/2006/relationships/image" Id="rId5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0.gif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12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jpg" Type="http://schemas.openxmlformats.org/officeDocument/2006/relationships/image" Id="rId4"/><Relationship Target="../media/image14.jpg" Type="http://schemas.openxmlformats.org/officeDocument/2006/relationships/image" Id="rId3"/><Relationship Target="../media/image00.gif" Type="http://schemas.openxmlformats.org/officeDocument/2006/relationships/image" Id="rId5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17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4.jpg" Type="http://schemas.openxmlformats.org/officeDocument/2006/relationships/image" Id="rId4"/><Relationship Target="../media/image19.jpg" Type="http://schemas.openxmlformats.org/officeDocument/2006/relationships/image" Id="rId3"/><Relationship Target="../media/image00.gif" Type="http://schemas.openxmlformats.org/officeDocument/2006/relationships/image" Id="rId5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4"/><Relationship Target="../media/image00.gif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4"/><Relationship Target="../media/image00.gif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4"/><Relationship Target="../media/image00.gif" Type="http://schemas.openxmlformats.org/officeDocument/2006/relationships/image" Id="rId3"/><Relationship Target="../media/image18.jpg" Type="http://schemas.openxmlformats.org/officeDocument/2006/relationships/image" Id="rId5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20.jp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2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23.jp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655748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Modeling and Simulation </a:t>
            </a:r>
          </a:p>
          <a:p>
            <a:pPr>
              <a:buNone/>
            </a:pPr>
            <a:r>
              <a:rPr lang="en"/>
              <a:t>of TTEthernet</a:t>
            </a:r>
          </a:p>
        </p:txBody>
      </p:sp>
      <p:cxnSp>
        <p:nvCxnSpPr>
          <p:cNvPr id="24" name="Shape 24"/>
          <p:cNvCxnSpPr/>
          <p:nvPr/>
        </p:nvCxnSpPr>
        <p:spPr>
          <a:xfrm>
            <a:off y="2249800" x="651675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25" name="Shape 25"/>
          <p:cNvCxnSpPr/>
          <p:nvPr/>
        </p:nvCxnSpPr>
        <p:spPr>
          <a:xfrm>
            <a:off y="4465800" x="651675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6" name="Shape 26"/>
          <p:cNvSpPr txBox="1"/>
          <p:nvPr/>
        </p:nvSpPr>
        <p:spPr>
          <a:xfrm>
            <a:off y="5039700" x="651675"/>
            <a:ext cy="1132499" cx="7959599"/>
          </a:xfrm>
          <a:prstGeom prst="rect">
            <a:avLst/>
          </a:prstGeom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sz="2600" lang="en" i="1">
                <a:solidFill>
                  <a:srgbClr val="666666"/>
                </a:solidFill>
              </a:rPr>
              <a:t>Master Thesis By Alexander Zafirov</a:t>
            </a:r>
          </a:p>
          <a:p>
            <a:r>
              <a:t/>
            </a:r>
          </a:p>
          <a:p>
            <a:pPr algn="r">
              <a:buNone/>
            </a:pPr>
            <a:r>
              <a:rPr sz="2600" lang="en" i="1">
                <a:solidFill>
                  <a:srgbClr val="666666"/>
                </a:solidFill>
              </a:rPr>
              <a:t>Supervisor: Paul Pop</a:t>
            </a:r>
          </a:p>
        </p:txBody>
      </p:sp>
      <p:sp>
        <p:nvSpPr>
          <p:cNvPr id="27" name="Shape 27"/>
          <p:cNvSpPr/>
          <p:nvPr/>
        </p:nvSpPr>
        <p:spPr>
          <a:xfrm>
            <a:off y="341700" x="3855275"/>
            <a:ext cy="1295399" cx="4854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Traffic Classes</a:t>
            </a:r>
          </a:p>
        </p:txBody>
      </p:sp>
      <p:cxnSp>
        <p:nvCxnSpPr>
          <p:cNvPr id="103" name="Shape 103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4" name="Shape 104"/>
          <p:cNvSpPr/>
          <p:nvPr/>
        </p:nvSpPr>
        <p:spPr>
          <a:xfrm>
            <a:off y="1863544" x="795325"/>
            <a:ext cy="1506480" cx="75533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5" name="Shape 105"/>
          <p:cNvSpPr txBox="1"/>
          <p:nvPr/>
        </p:nvSpPr>
        <p:spPr>
          <a:xfrm>
            <a:off y="3615200" x="899925"/>
            <a:ext cy="2110200" cx="647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Time-Triggered (TT)</a:t>
            </a:r>
          </a:p>
          <a:p>
            <a:pPr rtl="0" lvl="1" indent="-317500" marL="9144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offline static scheduled tables</a:t>
            </a:r>
          </a:p>
          <a:p>
            <a:pPr rtl="0" lvl="1" indent="-317500" marL="9144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highest priority 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Rate Constrained (RC)</a:t>
            </a:r>
          </a:p>
          <a:p>
            <a:pPr rtl="0" lvl="1" indent="-317500" marL="9144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bounded end-to-end latencies</a:t>
            </a:r>
          </a:p>
          <a:p>
            <a:pPr rtl="0" lvl="1" indent="-317500" marL="9144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lower priority - transmitted when no TT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Best Effort (BE)</a:t>
            </a:r>
          </a:p>
          <a:p>
            <a:pPr rtl="0" lvl="1" indent="-317500" marL="9144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no time guarantees</a:t>
            </a:r>
          </a:p>
          <a:p>
            <a:pPr rtl="0" lvl="1" indent="-317500" marL="9144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lowest priority</a:t>
            </a:r>
          </a:p>
          <a:p>
            <a:r>
              <a:t/>
            </a:r>
          </a:p>
        </p:txBody>
      </p:sp>
      <p:sp>
        <p:nvSpPr>
          <p:cNvPr id="106" name="Shape 106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Integration Policies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13" name="Shape 113"/>
          <p:cNvSpPr/>
          <p:nvPr/>
        </p:nvSpPr>
        <p:spPr>
          <a:xfrm>
            <a:off y="1582512" x="592200"/>
            <a:ext cy="2886075" cx="4495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4" name="Shape 114"/>
          <p:cNvSpPr txBox="1"/>
          <p:nvPr/>
        </p:nvSpPr>
        <p:spPr>
          <a:xfrm>
            <a:off y="4651925" x="655425"/>
            <a:ext cy="19823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1) The relay process of the L is stopped; the switch establishes the minimum time of silence</a:t>
            </a:r>
          </a:p>
          <a:p>
            <a:pPr rtl="0" lvl="0">
              <a:buNone/>
            </a:pPr>
            <a:r>
              <a:rPr lang="en"/>
              <a:t>on the channel and relays the H message an a priori specified duration later.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2) The switch will not forward messages at those times when a TT message is expected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3) The H message is delayed until the relay process of the L message is finished</a:t>
            </a:r>
          </a:p>
        </p:txBody>
      </p:sp>
      <p:sp>
        <p:nvSpPr>
          <p:cNvPr id="115" name="Shape 115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Overview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957500" x="592200"/>
            <a:ext cy="2943000" cx="238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Introduction</a:t>
            </a:r>
          </a:p>
          <a:p>
            <a:pPr rtl="0" lvl="0" indent="-393700" marL="457200">
              <a:lnSpc>
                <a:spcPct val="3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000000"/>
                </a:solidFill>
              </a:rPr>
              <a:t>TTEthernet</a:t>
            </a:r>
          </a:p>
          <a:p>
            <a:pPr rtl="0" lvl="0" indent="-393700" marL="457200">
              <a:lnSpc>
                <a:spcPct val="300000"/>
              </a:lnSpc>
              <a:buClr>
                <a:srgbClr val="FF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FF0000"/>
                </a:solidFill>
              </a:rPr>
              <a:t>Simulator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Evaluation</a:t>
            </a:r>
          </a:p>
        </p:txBody>
      </p:sp>
      <p:cxnSp>
        <p:nvCxnSpPr>
          <p:cNvPr id="122" name="Shape 122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3" name="Shape 123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y="1957500" x="4178250"/>
            <a:ext cy="4005899" cx="4784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Simulator Design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Simulator Output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Main Simulation Loop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Steady-state Simulation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Stepwise Simulation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Action-oriented Simulation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Event-oriented Simulation</a:t>
            </a:r>
          </a:p>
        </p:txBody>
      </p:sp>
      <p:sp>
        <p:nvSpPr>
          <p:cNvPr id="125" name="Shape 125"/>
          <p:cNvSpPr/>
          <p:nvPr/>
        </p:nvSpPr>
        <p:spPr>
          <a:xfrm>
            <a:off y="2111125" x="3149725"/>
            <a:ext cy="4078799" cx="623099"/>
          </a:xfrm>
          <a:prstGeom prst="leftBrace">
            <a:avLst>
              <a:gd fmla="val 55835" name="adj1"/>
              <a:gd fmla="val 62362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/>
        </p:nvSpPr>
        <p:spPr>
          <a:xfrm>
            <a:off y="1581675" x="1824925"/>
            <a:ext cy="4811099" cx="54941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31" name="Shape 131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2" name="Shape 1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Simulator</a:t>
            </a:r>
          </a:p>
        </p:txBody>
      </p:sp>
      <p:sp>
        <p:nvSpPr>
          <p:cNvPr id="133" name="Shape 133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38" name="Shape 138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9" name="Shape 1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Simulator Design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y="2383275" x="4714500"/>
            <a:ext cy="3333299" cx="383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TTEthernet model is:</a:t>
            </a:r>
          </a:p>
          <a:p>
            <a:pPr rtl="0" lvl="1" indent="-317500" marL="9144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discrete</a:t>
            </a:r>
          </a:p>
          <a:p>
            <a:pPr rtl="0" lvl="1" indent="-317500" marL="9144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dynamic</a:t>
            </a:r>
          </a:p>
          <a:p>
            <a:pPr rtl="0" lvl="1" indent="-317500" marL="9144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stochastic</a:t>
            </a:r>
          </a:p>
          <a:p>
            <a:r>
              <a:t/>
            </a:r>
          </a:p>
          <a:p>
            <a:pPr rtl="0" lvl="0" indent="-317500" marL="4572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Two simulators of the TTEthernet protocol:</a:t>
            </a:r>
          </a:p>
          <a:p>
            <a:pPr rtl="0" lvl="1" indent="-317500" marL="9144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fixed-increment time advance approach (action-oriented paradigm)</a:t>
            </a:r>
          </a:p>
          <a:p>
            <a:pPr rtl="0" lvl="1" indent="-317500" marL="9144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/>
              <a:t>next-event time advance (event-oriented paradigm)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1" name="Shape 141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2" name="Shape 142"/>
          <p:cNvSpPr/>
          <p:nvPr/>
        </p:nvSpPr>
        <p:spPr>
          <a:xfrm>
            <a:off y="2057450" x="457200"/>
            <a:ext cy="4032125" cx="44547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47" name="Shape 147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48" name="Shape 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Simulator Output</a:t>
            </a:r>
          </a:p>
        </p:txBody>
      </p:sp>
      <p:sp>
        <p:nvSpPr>
          <p:cNvPr id="149" name="Shape 149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0" name="Shape 150"/>
          <p:cNvSpPr/>
          <p:nvPr/>
        </p:nvSpPr>
        <p:spPr>
          <a:xfrm>
            <a:off y="2098037" x="592200"/>
            <a:ext cy="1536149" cx="3566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51" name="Shape 151"/>
          <p:cNvSpPr/>
          <p:nvPr/>
        </p:nvSpPr>
        <p:spPr>
          <a:xfrm>
            <a:off y="4420750" x="592200"/>
            <a:ext cy="1510185" cx="35667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52" name="Shape 152"/>
          <p:cNvSpPr/>
          <p:nvPr/>
        </p:nvSpPr>
        <p:spPr>
          <a:xfrm>
            <a:off y="4403412" x="4812962"/>
            <a:ext cy="1544857" cx="35668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graphicFrame>
        <p:nvGraphicFramePr>
          <p:cNvPr id="153" name="Shape 153"/>
          <p:cNvGraphicFramePr/>
          <p:nvPr/>
        </p:nvGraphicFramePr>
        <p:xfrm>
          <a:off y="2098050" x="48504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{CC5AF371-B9AF-4BF6-99B3-166CB37E165D}</a:tableStyleId>
              </a:tblPr>
              <a:tblGrid>
                <a:gridCol w="1163975"/>
                <a:gridCol w="1163975"/>
                <a:gridCol w="1163975"/>
              </a:tblGrid>
              <a:tr h="51007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Virtual Link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Dataflow Link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Dataflow Link</a:t>
                      </a:r>
                    </a:p>
                  </a:txBody>
                  <a:tcPr marR="91425" marB="91425" marT="91425" marL="91425"/>
                </a:tc>
              </a:tr>
              <a:tr h="33252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lang="en"/>
                        <a:t>vl1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es1,sw1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sw1,es3</a:t>
                      </a:r>
                    </a:p>
                  </a:txBody>
                  <a:tcPr marR="91425" marB="91425" marT="91425" marL="91425"/>
                </a:tc>
              </a:tr>
              <a:tr h="33252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lang="en"/>
                        <a:t>vl2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es1,sw1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sw1,es3</a:t>
                      </a:r>
                    </a:p>
                  </a:txBody>
                  <a:tcPr marR="91425" marB="91425" marT="91425" marL="91425"/>
                </a:tc>
              </a:tr>
              <a:tr h="12862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lang="en"/>
                        <a:t>vl3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es2,sw1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sw1,es3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58" name="Shape 158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59" name="Shape 1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Simulator Output</a:t>
            </a:r>
          </a:p>
        </p:txBody>
      </p:sp>
      <p:sp>
        <p:nvSpPr>
          <p:cNvPr id="160" name="Shape 160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1" name="Shape 161"/>
          <p:cNvSpPr/>
          <p:nvPr/>
        </p:nvSpPr>
        <p:spPr>
          <a:xfrm>
            <a:off y="1714450" x="592200"/>
            <a:ext cy="4478925" cx="59719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66" name="Shape 166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67" name="Shape 1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Main Simulation Loop</a:t>
            </a:r>
          </a:p>
        </p:txBody>
      </p:sp>
      <p:sp>
        <p:nvSpPr>
          <p:cNvPr id="168" name="Shape 168"/>
          <p:cNvSpPr/>
          <p:nvPr/>
        </p:nvSpPr>
        <p:spPr>
          <a:xfrm>
            <a:off y="1773475" x="1671625"/>
            <a:ext cy="4019550" cx="5800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9" name="Shape 169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74" name="Shape 174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75" name="Shape 1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Steady-state Simulation</a:t>
            </a:r>
          </a:p>
        </p:txBody>
      </p:sp>
      <p:sp>
        <p:nvSpPr>
          <p:cNvPr id="176" name="Shape 176"/>
          <p:cNvSpPr/>
          <p:nvPr/>
        </p:nvSpPr>
        <p:spPr>
          <a:xfrm>
            <a:off y="1571625" x="592187"/>
            <a:ext cy="3714750" cx="63531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7" name="Shape 177"/>
          <p:cNvSpPr/>
          <p:nvPr/>
        </p:nvSpPr>
        <p:spPr>
          <a:xfrm>
            <a:off y="5719950" x="3057525"/>
            <a:ext cy="476250" cx="30289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78" name="Shape 178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83" name="Shape 183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84" name="Shape 1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Stepwise Simulation</a:t>
            </a:r>
          </a:p>
        </p:txBody>
      </p:sp>
      <p:sp>
        <p:nvSpPr>
          <p:cNvPr id="185" name="Shape 185"/>
          <p:cNvSpPr/>
          <p:nvPr/>
        </p:nvSpPr>
        <p:spPr>
          <a:xfrm>
            <a:off y="1695850" x="288800"/>
            <a:ext cy="4071100" cx="5011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86" name="Shape 186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aphicFrame>
        <p:nvGraphicFramePr>
          <p:cNvPr id="187" name="Shape 187"/>
          <p:cNvGraphicFramePr/>
          <p:nvPr/>
        </p:nvGraphicFramePr>
        <p:xfrm>
          <a:off y="1833612" x="554786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{A854E515-711A-462A-B6DB-518DBA34FB71}</a:tableStyleId>
              </a:tblPr>
              <a:tblGrid>
                <a:gridCol w="1661375"/>
                <a:gridCol w="1661375"/>
              </a:tblGrid>
              <a:tr h="3583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lang="en"/>
                        <a:t>Command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lang="en"/>
                        <a:t>Action</a:t>
                      </a:r>
                    </a:p>
                  </a:txBody>
                  <a:tcPr marR="91425" marB="91425" marT="91425" marL="91425"/>
                </a:tc>
              </a:tr>
              <a:tr h="4626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begin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start the stepwise simulation</a:t>
                      </a:r>
                    </a:p>
                  </a:txBody>
                  <a:tcPr marR="91425" marB="91425" marT="91425" marL="91425"/>
                </a:tc>
              </a:tr>
              <a:tr h="4626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pause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pause the stepwise simulation</a:t>
                      </a:r>
                    </a:p>
                  </a:txBody>
                  <a:tcPr marR="91425" marB="91425" marT="91425" marL="91425"/>
                </a:tc>
              </a:tr>
              <a:tr h="4626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continue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resume the stepwise simulation</a:t>
                      </a:r>
                    </a:p>
                  </a:txBody>
                  <a:tcPr marR="91425" marB="91425" marT="91425" marL="91425"/>
                </a:tc>
              </a:tr>
              <a:tr h="6834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stats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buNone/>
                      </a:pPr>
                      <a:r>
                        <a:rPr sz="1100" lang="en"/>
                        <a:t>produce csv file and gantt chart</a:t>
                      </a:r>
                    </a:p>
                  </a:txBody>
                  <a:tcPr marR="91425" marB="91425" marT="91425" marL="91425"/>
                </a:tc>
              </a:tr>
              <a:tr h="70617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lang="en"/>
                        <a:t>exit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15000"/>
                        </a:lnSpc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sz="1100" lang="en"/>
                        <a:t>permanently stop the simulation</a:t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Overview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957500" x="592200"/>
            <a:ext cy="2943000" cx="238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lnSpc>
                <a:spcPct val="3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000000"/>
                </a:solidFill>
              </a:rPr>
              <a:t>Introduction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TTEthernet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Simulator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Evaluation</a:t>
            </a:r>
          </a:p>
        </p:txBody>
      </p:sp>
      <p:cxnSp>
        <p:nvCxnSpPr>
          <p:cNvPr id="34" name="Shape 34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5" name="Shape 35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92" name="Shape 192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93" name="Shape 1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Action-oriented Simulator</a:t>
            </a:r>
          </a:p>
        </p:txBody>
      </p:sp>
      <p:sp>
        <p:nvSpPr>
          <p:cNvPr id="194" name="Shape 194"/>
          <p:cNvSpPr/>
          <p:nvPr/>
        </p:nvSpPr>
        <p:spPr>
          <a:xfrm>
            <a:off y="1638075" x="592197"/>
            <a:ext cy="4702499" cx="435897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95" name="Shape 195"/>
          <p:cNvSpPr/>
          <p:nvPr/>
        </p:nvSpPr>
        <p:spPr>
          <a:xfrm>
            <a:off y="2268175" x="4407200"/>
            <a:ext cy="3741224" cx="41445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96" name="Shape 196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01" name="Shape 201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02" name="Shape 2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Event-oriented Simulator</a:t>
            </a:r>
          </a:p>
        </p:txBody>
      </p:sp>
      <p:sp>
        <p:nvSpPr>
          <p:cNvPr id="203" name="Shape 203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04" name="Shape 204"/>
          <p:cNvSpPr/>
          <p:nvPr/>
        </p:nvSpPr>
        <p:spPr>
          <a:xfrm>
            <a:off y="2066050" x="4038400"/>
            <a:ext cy="3349899" cx="4513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05" name="Shape 205"/>
          <p:cNvSpPr txBox="1"/>
          <p:nvPr/>
        </p:nvSpPr>
        <p:spPr>
          <a:xfrm>
            <a:off y="2241000" x="457200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200000"/>
              </a:lnSpc>
              <a:buNone/>
            </a:pPr>
            <a:r>
              <a:rPr lang="en"/>
              <a:t>Events:</a:t>
            </a:r>
          </a:p>
          <a:p>
            <a:pPr rtl="0" lvl="0" indent="-317500" marL="457200">
              <a:lnSpc>
                <a:spcPct val="2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ARRIVAL_RC_BE</a:t>
            </a:r>
          </a:p>
          <a:p>
            <a:pPr rtl="0" lvl="0" indent="-317500" marL="457200">
              <a:lnSpc>
                <a:spcPct val="2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RELEASE_RC_BE</a:t>
            </a:r>
          </a:p>
          <a:p>
            <a:pPr rtl="0" lvl="0" indent="-317500" marL="457200">
              <a:lnSpc>
                <a:spcPct val="2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RELEASE_TT</a:t>
            </a:r>
          </a:p>
          <a:p>
            <a:pPr rtl="0" lvl="0" indent="-317500" marL="457200">
              <a:lnSpc>
                <a:spcPct val="2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FINISH_TT</a:t>
            </a:r>
          </a:p>
          <a:p>
            <a:pPr rtl="0" lvl="0" indent="-317500" marL="457200">
              <a:lnSpc>
                <a:spcPct val="2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FINISH_RC_BE</a:t>
            </a:r>
          </a:p>
          <a:p>
            <a:pPr rtl="0" lvl="0" indent="-317500" marL="457200">
              <a:lnSpc>
                <a:spcPct val="2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SILENCE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10" name="Shape 210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11" name="Shape 2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Event-oriented Simulator</a:t>
            </a:r>
          </a:p>
        </p:txBody>
      </p:sp>
      <p:sp>
        <p:nvSpPr>
          <p:cNvPr id="212" name="Shape 212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3" name="Shape 213"/>
          <p:cNvSpPr/>
          <p:nvPr/>
        </p:nvSpPr>
        <p:spPr>
          <a:xfrm>
            <a:off y="2000525" x="4956550"/>
            <a:ext cy="4282325" cx="35952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14" name="Shape 214"/>
          <p:cNvSpPr/>
          <p:nvPr/>
        </p:nvSpPr>
        <p:spPr>
          <a:xfrm>
            <a:off y="2000525" x="592200"/>
            <a:ext cy="4282325" cx="35952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19" name="Shape 219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20" name="Shape 2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Event-oriented Simulator</a:t>
            </a:r>
          </a:p>
        </p:txBody>
      </p:sp>
      <p:sp>
        <p:nvSpPr>
          <p:cNvPr id="221" name="Shape 221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22" name="Shape 222"/>
          <p:cNvSpPr/>
          <p:nvPr/>
        </p:nvSpPr>
        <p:spPr>
          <a:xfrm>
            <a:off y="2195425" x="4533225"/>
            <a:ext cy="2467149" cx="39152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23" name="Shape 223"/>
          <p:cNvSpPr/>
          <p:nvPr/>
        </p:nvSpPr>
        <p:spPr>
          <a:xfrm>
            <a:off y="2195412" x="592197"/>
            <a:ext cy="3758699" cx="367922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Overview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1957500" x="592200"/>
            <a:ext cy="2943000" cx="238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Introduction</a:t>
            </a:r>
          </a:p>
          <a:p>
            <a:pPr rtl="0" lvl="0" indent="-393700" marL="457200">
              <a:lnSpc>
                <a:spcPct val="3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000000"/>
                </a:solidFill>
              </a:rPr>
              <a:t>TTEthernet</a:t>
            </a:r>
          </a:p>
          <a:p>
            <a:pPr rtl="0" lvl="0" indent="-393700" marL="457200">
              <a:lnSpc>
                <a:spcPct val="30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000000"/>
                </a:solidFill>
              </a:rPr>
              <a:t>Simulator</a:t>
            </a:r>
          </a:p>
          <a:p>
            <a:pPr rtl="0" lvl="0" indent="-393700" marL="457200">
              <a:lnSpc>
                <a:spcPct val="300000"/>
              </a:lnSpc>
              <a:buClr>
                <a:srgbClr val="FF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FF0000"/>
                </a:solidFill>
              </a:rPr>
              <a:t>Evaluation</a:t>
            </a:r>
          </a:p>
        </p:txBody>
      </p:sp>
      <p:cxnSp>
        <p:nvCxnSpPr>
          <p:cNvPr id="230" name="Shape 230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31" name="Shape 231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32" name="Shape 232"/>
          <p:cNvSpPr txBox="1"/>
          <p:nvPr>
            <p:ph idx="2" type="body"/>
          </p:nvPr>
        </p:nvSpPr>
        <p:spPr>
          <a:xfrm>
            <a:off y="3016400" x="3902100"/>
            <a:ext cy="3175799" cx="4784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Integration Policy Comparison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Action- vs Event-Driven Simulation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Orion Topology Comparison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Steady-state Simulation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Analysis vs Simulation</a:t>
            </a:r>
          </a:p>
        </p:txBody>
      </p:sp>
      <p:sp>
        <p:nvSpPr>
          <p:cNvPr id="233" name="Shape 233"/>
          <p:cNvSpPr/>
          <p:nvPr/>
        </p:nvSpPr>
        <p:spPr>
          <a:xfrm>
            <a:off y="2824850" x="3087675"/>
            <a:ext cy="3558900" cx="623099"/>
          </a:xfrm>
          <a:prstGeom prst="leftBrace">
            <a:avLst>
              <a:gd fmla="val 55835" name="adj1"/>
              <a:gd fmla="val 81935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Evaluation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y="178637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all three traffic classes with all integration policies run for 10 simulation cycles of the action-oriented simulator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two simulators run for 10, 100 and 1000 simulation cycles with the Timely Block integration policy with a single test case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from 10 to 4000 simulation cycles of the action-oriented simulator with the Timely Block integration policy of a single test case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action-based simulator run for 500 simulation cycles with two real world test cases based on the NASA's Orion Crew Exploration Vehicle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TTEthernet analysis and 1000 simulation cycles of action-oriented simulator with 10 test cases</a:t>
            </a:r>
          </a:p>
          <a:p>
            <a:r>
              <a:t/>
            </a:r>
          </a:p>
        </p:txBody>
      </p:sp>
      <p:cxnSp>
        <p:nvCxnSpPr>
          <p:cNvPr id="240" name="Shape 240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41" name="Shape 241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>
                <a:solidFill>
                  <a:srgbClr val="000000"/>
                </a:solidFill>
              </a:rPr>
              <a:t>Integration policy comparison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graphicFrame>
        <p:nvGraphicFramePr>
          <p:cNvPr id="248" name="Shape 248"/>
          <p:cNvGraphicFramePr/>
          <p:nvPr/>
        </p:nvGraphicFramePr>
        <p:xfrm>
          <a:off y="1818500" x="5921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{14CD2A20-C8B6-4E04-B5FB-0D8A3F0617ED}</a:tableStyleId>
              </a:tblPr>
              <a:tblGrid>
                <a:gridCol w="1705025"/>
                <a:gridCol w="1276275"/>
                <a:gridCol w="1019475"/>
                <a:gridCol w="1762150"/>
              </a:tblGrid>
              <a:tr h="4362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Frame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Timely Block [s]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Shuffling [s]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Preemption [s]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tt1.0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118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300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150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tt7.0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113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261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160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tt35.0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118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192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140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rc7.0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1126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547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252481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rc22.0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149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252149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214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rc28.0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200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252137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261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be11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769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289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300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be13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885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446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467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be20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965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292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252321 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49" name="Shape 249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Action- vs Event-Driven Simulation</a:t>
            </a:r>
          </a:p>
        </p:txBody>
      </p:sp>
      <p:cxnSp>
        <p:nvCxnSpPr>
          <p:cNvPr id="255" name="Shape 255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graphicFrame>
        <p:nvGraphicFramePr>
          <p:cNvPr id="256" name="Shape 256"/>
          <p:cNvGraphicFramePr/>
          <p:nvPr/>
        </p:nvGraphicFramePr>
        <p:xfrm>
          <a:off y="1957325" x="16611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{2535CE5D-AAF3-45DC-8430-DC70842A8952}</a:tableStyleId>
              </a:tblPr>
              <a:tblGrid>
                <a:gridCol w="1778175"/>
                <a:gridCol w="2128575"/>
                <a:gridCol w="1914975"/>
              </a:tblGrid>
              <a:tr h="4362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Simulator runs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Activity-oriented [s]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Event-oriented [s]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10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232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2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100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1887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18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b="1" sz="1100" lang="en"/>
                        <a:t>1000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24189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180 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57" name="Shape 257"/>
          <p:cNvSpPr txBox="1"/>
          <p:nvPr/>
        </p:nvSpPr>
        <p:spPr>
          <a:xfrm>
            <a:off y="4307475" x="639000"/>
            <a:ext cy="2105099" cx="7865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buNone/>
            </a:pPr>
            <a:r>
              <a:rPr lang="en"/>
              <a:t>Event-driven simulation advandates: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TT frame's sending and receiving times are initially inserted sorted into the queue - saves time on inserting and sorting the queue for each TT instances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local sorting - includes only the events that come before the event causing the sorting and the event itself</a:t>
            </a:r>
          </a:p>
          <a:p>
            <a:r>
              <a:t/>
            </a:r>
          </a:p>
        </p:txBody>
      </p:sp>
      <p:sp>
        <p:nvSpPr>
          <p:cNvPr id="258" name="Shape 258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b="0" lang="en">
                <a:solidFill>
                  <a:srgbClr val="000000"/>
                </a:solidFill>
              </a:rPr>
              <a:t>Orion Crew Exploration Vehicle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1631700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200000"/>
              </a:lnSpc>
              <a:buNone/>
            </a:pPr>
            <a:r>
              <a:rPr sz="1100" lang="en">
                <a:solidFill>
                  <a:srgbClr val="800000"/>
                </a:solidFill>
              </a:rPr>
              <a:t>
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66" name="Shape 266"/>
          <p:cNvSpPr/>
          <p:nvPr/>
        </p:nvSpPr>
        <p:spPr>
          <a:xfrm>
            <a:off y="1631712" x="1621650"/>
            <a:ext cy="3439474" cx="58256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7" name="Shape 267"/>
          <p:cNvSpPr txBox="1"/>
          <p:nvPr/>
        </p:nvSpPr>
        <p:spPr>
          <a:xfrm>
            <a:off y="4993575" x="592200"/>
            <a:ext cy="1143000" cx="7884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Potential Orion mission objectives (1) delivering a crew to and providing emergency return capability from the International Space Station, and (2) transporting a crew to near-Earth objects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Orion utilizes TTEthernet Onboard Data Network  as a priority-based network communications via traffic classes</a:t>
            </a:r>
          </a:p>
          <a:p>
            <a:r>
              <a:t/>
            </a:r>
          </a:p>
        </p:txBody>
      </p:sp>
      <p:sp>
        <p:nvSpPr>
          <p:cNvPr id="268" name="Shape 268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b="0" lang="en">
                <a:solidFill>
                  <a:srgbClr val="000000"/>
                </a:solidFill>
              </a:rPr>
              <a:t>Orion Topology Comparison</a:t>
            </a:r>
          </a:p>
        </p:txBody>
      </p:sp>
      <p:cxnSp>
        <p:nvCxnSpPr>
          <p:cNvPr id="274" name="Shape 274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75" name="Shape 275"/>
          <p:cNvSpPr/>
          <p:nvPr/>
        </p:nvSpPr>
        <p:spPr>
          <a:xfrm>
            <a:off y="3237200" x="1540575"/>
            <a:ext cy="3238500" cx="5762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aphicFrame>
        <p:nvGraphicFramePr>
          <p:cNvPr id="276" name="Shape 276"/>
          <p:cNvGraphicFramePr/>
          <p:nvPr/>
        </p:nvGraphicFramePr>
        <p:xfrm>
          <a:off y="1724575" x="11398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{E355585A-9654-48A7-BD21-C9B88BD79048}</a:tableStyleId>
              </a:tblPr>
              <a:tblGrid>
                <a:gridCol w="757075"/>
                <a:gridCol w="476475"/>
                <a:gridCol w="507525"/>
                <a:gridCol w="817825"/>
                <a:gridCol w="1422950"/>
                <a:gridCol w="1547075"/>
                <a:gridCol w="1035050"/>
              </a:tblGrid>
              <a:tr h="4362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200" lang="en"/>
                        <a:t>Test case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SW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Frames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Frame instances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Average run-time[s]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/>
                        <a:t>Total</a:t>
                      </a:r>
                    </a:p>
                    <a:p>
                      <a:pPr rtl="0" lvl="0">
                        <a:buNone/>
                      </a:pPr>
                      <a:r>
                        <a:rPr b="1" sz="1100" lang="en"/>
                        <a:t>run-time[s]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200" lang="en"/>
                        <a:t>Orion 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31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13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180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5438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501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250572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200" lang="en"/>
                        <a:t>Orion 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/>
                        <a:t>31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14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180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5438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602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100" lang="en"/>
                        <a:t>301008 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77" name="Shape 277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Overview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957500" x="592200"/>
            <a:ext cy="2943000" cx="238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lnSpc>
                <a:spcPct val="300000"/>
              </a:lnSpc>
              <a:buClr>
                <a:srgbClr val="FF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FF0000"/>
                </a:solidFill>
              </a:rPr>
              <a:t>Introduction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TTEthernet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Simulator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Evaluation</a:t>
            </a:r>
          </a:p>
        </p:txBody>
      </p:sp>
      <p:cxnSp>
        <p:nvCxnSpPr>
          <p:cNvPr id="42" name="Shape 42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43" name="Shape 43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1880950" x="3973400"/>
            <a:ext cy="798899" cx="2880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Thesis Objectives</a:t>
            </a:r>
          </a:p>
        </p:txBody>
      </p:sp>
      <p:sp>
        <p:nvSpPr>
          <p:cNvPr id="45" name="Shape 45"/>
          <p:cNvSpPr/>
          <p:nvPr/>
        </p:nvSpPr>
        <p:spPr>
          <a:xfrm>
            <a:off y="1880950" x="3165250"/>
            <a:ext cy="798899" cx="623099"/>
          </a:xfrm>
          <a:prstGeom prst="leftBrace">
            <a:avLst>
              <a:gd fmla="val 55835" name="adj1"/>
              <a:gd fmla="val 50633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Steady-state Simulation</a:t>
            </a:r>
          </a:p>
        </p:txBody>
      </p:sp>
      <p:cxnSp>
        <p:nvCxnSpPr>
          <p:cNvPr id="283" name="Shape 283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84" name="Shape 284"/>
          <p:cNvSpPr/>
          <p:nvPr/>
        </p:nvSpPr>
        <p:spPr>
          <a:xfrm>
            <a:off y="1531700" x="1576937"/>
            <a:ext cy="3794599" cx="5990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aphicFrame>
        <p:nvGraphicFramePr>
          <p:cNvPr id="285" name="Shape 285"/>
          <p:cNvGraphicFramePr/>
          <p:nvPr/>
        </p:nvGraphicFramePr>
        <p:xfrm>
          <a:off y="5561775" x="140493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{F35B1339-A74F-4C0F-9935-26CB8550EE28}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1000/4000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1500/4000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2000/4000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2500/4000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3000/4000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3500/4000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100" lang="en"/>
                        <a:t>Percentile difference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8.55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5.61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3.49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1.75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1.44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/>
                        <a:t>0.96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86" name="Shape 286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Analysis vs Simulation</a:t>
            </a:r>
          </a:p>
        </p:txBody>
      </p:sp>
      <p:cxnSp>
        <p:nvCxnSpPr>
          <p:cNvPr id="292" name="Shape 292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graphicFrame>
        <p:nvGraphicFramePr>
          <p:cNvPr id="293" name="Shape 293"/>
          <p:cNvGraphicFramePr/>
          <p:nvPr/>
        </p:nvGraphicFramePr>
        <p:xfrm>
          <a:off y="1805825" x="592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{7B78FA2B-D3A3-40DC-A2CF-8939511DF8A5}</a:tableStyleId>
              </a:tblPr>
              <a:tblGrid>
                <a:gridCol w="908075"/>
                <a:gridCol w="1575275"/>
              </a:tblGrid>
              <a:tr h="43622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200" lang="en"/>
                        <a:t>Test case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200" lang="en"/>
                        <a:t>▲delay[%]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21388.23 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 22101.10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40357.05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4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66831.41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5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50209.40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6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109484.76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7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156453.61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8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24770.09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9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200" lang="en"/>
                        <a:t>167413.91</a:t>
                      </a:r>
                    </a:p>
                  </a:txBody>
                  <a:tcPr marR="91425" marB="91425" marT="91425" marL="91425"/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200" lang="en"/>
                        <a:t>10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200" lang="en"/>
                        <a:t>116517.49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94" name="Shape 294"/>
          <p:cNvSpPr txBox="1"/>
          <p:nvPr/>
        </p:nvSpPr>
        <p:spPr>
          <a:xfrm>
            <a:off y="1805887" x="3971700"/>
            <a:ext cy="4671599" cx="4715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analysis - very pessimistic WCD for RC frames due to the lack of execution time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simulation - relatively optimistic due to small number of simulation cycles performed</a:t>
            </a:r>
          </a:p>
        </p:txBody>
      </p:sp>
      <p:sp>
        <p:nvSpPr>
          <p:cNvPr id="295" name="Shape 295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y="366675" x="457200"/>
            <a:ext cy="63873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lnSpc>
                <a:spcPct val="200000"/>
              </a:lnSpc>
              <a:buNone/>
            </a:pPr>
            <a:r>
              <a:rPr sz="1800" lang="en">
                <a:solidFill>
                  <a:srgbClr val="000000"/>
                </a:solidFill>
              </a:rPr>
              <a:t>
</a:t>
            </a:r>
            <a:r>
              <a:rPr sz="3600" lang="en"/>
              <a:t>Thank you</a:t>
            </a:r>
          </a:p>
          <a:p>
            <a:pPr algn="ctr" rtl="0" lvl="0">
              <a:lnSpc>
                <a:spcPct val="200000"/>
              </a:lnSpc>
              <a:buNone/>
            </a:pPr>
            <a:r>
              <a:rPr sz="3600" lang="en"/>
              <a:t>for the attention</a:t>
            </a:r>
          </a:p>
        </p:txBody>
      </p:sp>
      <p:sp>
        <p:nvSpPr>
          <p:cNvPr id="301" name="Shape 301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Introduction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7251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200000"/>
              </a:lnSpc>
              <a:buClr>
                <a:schemeClr val="dk1"/>
              </a:buClr>
              <a:buSzPct val="90000"/>
              <a:buFont typeface="Arial"/>
              <a:buChar char="●"/>
            </a:pPr>
            <a:r>
              <a:rPr sz="2000" lang="en"/>
              <a:t>Hard-real systems</a:t>
            </a:r>
          </a:p>
          <a:p>
            <a:pPr rtl="0" lvl="1" indent="-342900" marL="9144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/>
              <a:t>Distributed systems</a:t>
            </a:r>
          </a:p>
          <a:p>
            <a:pPr rtl="0" lvl="1" indent="-342900" marL="9144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/>
              <a:t>Safety-critical demands</a:t>
            </a:r>
          </a:p>
          <a:p>
            <a:pPr rtl="0" lvl="2" indent="-342900" marL="1371600">
              <a:lnSpc>
                <a:spcPct val="2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sz="1800" lang="en"/>
              <a:t>Event-Triggered approach - depend on particular event</a:t>
            </a:r>
          </a:p>
          <a:p>
            <a:pPr rtl="0" lvl="2" indent="-342900" marL="1371600">
              <a:lnSpc>
                <a:spcPct val="2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sz="1800" lang="en"/>
              <a:t>Time-Triggered approach - predetermined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Mixed-criticality systems</a:t>
            </a:r>
          </a:p>
          <a:p>
            <a:r>
              <a:t/>
            </a:r>
          </a:p>
        </p:txBody>
      </p:sp>
      <p:cxnSp>
        <p:nvCxnSpPr>
          <p:cNvPr id="52" name="Shape 52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3" name="Shape 53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Thesis Objectives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7251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</a:rPr>
              <a:t>The goal of the master thesis project is to develop a fast and accurate simulator based on the TTEthernet protocol</a:t>
            </a:r>
          </a:p>
          <a:p>
            <a:r>
              <a:t/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</a:rPr>
              <a:t>The requirements for the simulator: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model the two simulation paradigms - action- and event-oriented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model all the three integration policies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determine the average end-to-end delays for all BE and RC messages 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determine the worst-case end-to-end communication delays for the RC messages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compare and evaluate results from simulation to TTEthernet analysis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simulator should be designed and implemented so that it can be used inside an optimization loop</a:t>
            </a:r>
          </a:p>
          <a:p>
            <a:r>
              <a:t/>
            </a:r>
          </a:p>
          <a:p>
            <a:r>
              <a:t/>
            </a:r>
          </a:p>
        </p:txBody>
      </p:sp>
      <p:cxnSp>
        <p:nvCxnSpPr>
          <p:cNvPr id="60" name="Shape 60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61" name="Shape 61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Overview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957500" x="592200"/>
            <a:ext cy="2943000" cx="238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Introduction</a:t>
            </a:r>
          </a:p>
          <a:p>
            <a:pPr rtl="0" lvl="0" indent="-393700" marL="457200">
              <a:lnSpc>
                <a:spcPct val="300000"/>
              </a:lnSpc>
              <a:buClr>
                <a:srgbClr val="FF0000"/>
              </a:buClr>
              <a:buSzPct val="100000"/>
              <a:buFont typeface="Arial"/>
              <a:buChar char="●"/>
            </a:pPr>
            <a:r>
              <a:rPr sz="2600" lang="en">
                <a:solidFill>
                  <a:srgbClr val="FF0000"/>
                </a:solidFill>
              </a:rPr>
              <a:t>TTEthernet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Simulator</a:t>
            </a:r>
          </a:p>
          <a:p>
            <a:pPr rtl="0" lvl="0" indent="-393700" marL="457200">
              <a:lnSpc>
                <a:spcPct val="3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Evaluation</a:t>
            </a:r>
          </a:p>
        </p:txBody>
      </p:sp>
      <p:cxnSp>
        <p:nvCxnSpPr>
          <p:cNvPr id="68" name="Shape 68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69" name="Shape 69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1957500" x="4178250"/>
            <a:ext cy="4005899" cx="4373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Description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Architecture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Virtual Links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Traffic Classes</a:t>
            </a:r>
          </a:p>
          <a:p>
            <a:pPr rtl="0" lvl="0" indent="-3556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Integration Policies</a:t>
            </a:r>
          </a:p>
        </p:txBody>
      </p:sp>
      <p:sp>
        <p:nvSpPr>
          <p:cNvPr id="71" name="Shape 71"/>
          <p:cNvSpPr/>
          <p:nvPr/>
        </p:nvSpPr>
        <p:spPr>
          <a:xfrm>
            <a:off y="1957500" x="3165250"/>
            <a:ext cy="3059399" cx="623099"/>
          </a:xfrm>
          <a:prstGeom prst="leftBrace">
            <a:avLst>
              <a:gd fmla="val 55835" name="adj1"/>
              <a:gd fmla="val 50633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TTEthernet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78637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deterministic</a:t>
            </a:r>
          </a:p>
          <a:p>
            <a:pPr rtl="0" lvl="0" indent="-3429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synchronized</a:t>
            </a:r>
          </a:p>
          <a:p>
            <a:pPr rtl="0" lvl="0" indent="-3429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congestion free</a:t>
            </a:r>
          </a:p>
          <a:p>
            <a:pPr rtl="0" lvl="0" indent="-3429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based on ARINC 664p7 and Ethernet</a:t>
            </a:r>
          </a:p>
          <a:p>
            <a:pPr rtl="0" lvl="0" indent="-3429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fault-tolerant</a:t>
            </a:r>
          </a:p>
          <a:p>
            <a:r>
              <a:t/>
            </a:r>
          </a:p>
        </p:txBody>
      </p:sp>
      <p:cxnSp>
        <p:nvCxnSpPr>
          <p:cNvPr id="78" name="Shape 78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79" name="Shape 79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Architecture</a:t>
            </a:r>
          </a:p>
        </p:txBody>
      </p:sp>
      <p:cxnSp>
        <p:nvCxnSpPr>
          <p:cNvPr id="85" name="Shape 85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86" name="Shape 86"/>
          <p:cNvSpPr/>
          <p:nvPr/>
        </p:nvSpPr>
        <p:spPr>
          <a:xfrm>
            <a:off y="1985362" x="438150"/>
            <a:ext cy="2505075" cx="82677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7" name="Shape 87"/>
          <p:cNvSpPr txBox="1"/>
          <p:nvPr/>
        </p:nvSpPr>
        <p:spPr>
          <a:xfrm>
            <a:off y="4701300" x="592200"/>
            <a:ext cy="1598100" cx="4949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End System(ES)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Network Switch(NS) 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physical connection - full-duplex and multi-hop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dataflow links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virtual links</a:t>
            </a:r>
          </a:p>
          <a:p>
            <a:r>
              <a:t/>
            </a:r>
          </a:p>
        </p:txBody>
      </p:sp>
      <p:sp>
        <p:nvSpPr>
          <p:cNvPr id="88" name="Shape 88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lang="en"/>
              <a:t>Virtual Links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y="1417650" x="592200"/>
            <a:ext cy="0" cx="795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95" name="Shape 95"/>
          <p:cNvSpPr/>
          <p:nvPr/>
        </p:nvSpPr>
        <p:spPr>
          <a:xfrm>
            <a:off y="1902199" x="592200"/>
            <a:ext cy="2681249" cx="7662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 txBox="1"/>
          <p:nvPr/>
        </p:nvSpPr>
        <p:spPr>
          <a:xfrm>
            <a:off y="4802150" x="592200"/>
            <a:ext cy="1528200" cx="8066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logical point-to-point connections in the network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"tree" structures with an ES as the root node and a set of ES as leaf nodes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used to route frames </a:t>
            </a:r>
          </a:p>
          <a:p>
            <a:pPr rtl="0" lvl="0" indent="-317500" marL="45720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each virtual link carries a single message</a:t>
            </a:r>
          </a:p>
          <a:p>
            <a:r>
              <a:t/>
            </a:r>
          </a:p>
        </p:txBody>
      </p:sp>
      <p:sp>
        <p:nvSpPr>
          <p:cNvPr id="97" name="Shape 97"/>
          <p:cNvSpPr/>
          <p:nvPr/>
        </p:nvSpPr>
        <p:spPr>
          <a:xfrm>
            <a:off y="274650" x="7928625"/>
            <a:ext cy="909274" cx="6231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