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57" r:id="rId3"/>
    <p:sldId id="292" r:id="rId4"/>
    <p:sldId id="293" r:id="rId5"/>
    <p:sldId id="299" r:id="rId6"/>
    <p:sldId id="361" r:id="rId7"/>
    <p:sldId id="295" r:id="rId8"/>
    <p:sldId id="358" r:id="rId9"/>
    <p:sldId id="262" r:id="rId10"/>
    <p:sldId id="265" r:id="rId11"/>
    <p:sldId id="266" r:id="rId12"/>
    <p:sldId id="301" r:id="rId13"/>
    <p:sldId id="267" r:id="rId14"/>
    <p:sldId id="420" r:id="rId15"/>
    <p:sldId id="288" r:id="rId16"/>
    <p:sldId id="416" r:id="rId17"/>
    <p:sldId id="417" r:id="rId18"/>
    <p:sldId id="276" r:id="rId19"/>
    <p:sldId id="308" r:id="rId20"/>
    <p:sldId id="285" r:id="rId21"/>
    <p:sldId id="309" r:id="rId22"/>
    <p:sldId id="359" r:id="rId23"/>
    <p:sldId id="311" r:id="rId24"/>
    <p:sldId id="312" r:id="rId25"/>
    <p:sldId id="313" r:id="rId26"/>
    <p:sldId id="314" r:id="rId27"/>
    <p:sldId id="315" r:id="rId28"/>
    <p:sldId id="317" r:id="rId29"/>
    <p:sldId id="362" r:id="rId30"/>
    <p:sldId id="363" r:id="rId31"/>
    <p:sldId id="364" r:id="rId32"/>
    <p:sldId id="365" r:id="rId33"/>
    <p:sldId id="346" r:id="rId34"/>
    <p:sldId id="424" r:id="rId35"/>
    <p:sldId id="347" r:id="rId36"/>
    <p:sldId id="350" r:id="rId37"/>
    <p:sldId id="418" r:id="rId38"/>
    <p:sldId id="419" r:id="rId39"/>
    <p:sldId id="353" r:id="rId40"/>
    <p:sldId id="355" r:id="rId41"/>
    <p:sldId id="354" r:id="rId42"/>
    <p:sldId id="356" r:id="rId43"/>
    <p:sldId id="360" r:id="rId44"/>
    <p:sldId id="357" r:id="rId45"/>
    <p:sldId id="40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54B"/>
    <a:srgbClr val="00A944"/>
    <a:srgbClr val="A50F15"/>
    <a:srgbClr val="006D2C"/>
    <a:srgbClr val="252525"/>
    <a:srgbClr val="FCAE91"/>
    <a:srgbClr val="003366"/>
    <a:srgbClr val="08519C"/>
    <a:srgbClr val="EDEDED"/>
    <a:srgbClr val="318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1" autoAdjust="0"/>
    <p:restoredTop sz="83072" autoAdjust="0"/>
  </p:normalViewPr>
  <p:slideViewPr>
    <p:cSldViewPr snapToGrid="0" snapToObjects="1">
      <p:cViewPr>
        <p:scale>
          <a:sx n="130" d="100"/>
          <a:sy n="130" d="100"/>
        </p:scale>
        <p:origin x="-5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F7E46-332B-EF4F-9198-9F355BE121AB}" type="datetimeFigureOut">
              <a:rPr lang="en-US" smtClean="0"/>
              <a:pPr/>
              <a:t>18/3/14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986D6-A5F1-CF4C-9BDB-8AE4FD3A05DD}" type="slidenum">
              <a:rPr lang="en-US" smtClean="0"/>
              <a:pPr/>
              <a:t>‹#›</a:t>
            </a:fld>
            <a:endParaRPr lang="en-US"/>
          </a:p>
        </p:txBody>
      </p:sp>
    </p:spTree>
    <p:extLst>
      <p:ext uri="{BB962C8B-B14F-4D97-AF65-F5344CB8AC3E}">
        <p14:creationId xmlns:p14="http://schemas.microsoft.com/office/powerpoint/2010/main" val="1126793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people, when they think of computing devices,</a:t>
            </a:r>
            <a:r>
              <a:rPr lang="en-US" sz="1200" kern="1200" baseline="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think only of desktop and portable computer. But only 2</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manufactured microprocessors are used in such general purpose computers. The rest of 98% are used in embedded systems. </a:t>
            </a:r>
            <a:endParaRPr lang="en-US" dirty="0" smtClean="0"/>
          </a:p>
          <a:p>
            <a:r>
              <a:rPr lang="en-US" sz="1200" kern="1200" dirty="0" smtClean="0">
                <a:solidFill>
                  <a:schemeClr val="tx1"/>
                </a:solidFill>
                <a:effectLst/>
                <a:latin typeface="+mn-lt"/>
                <a:ea typeface="+mn-ea"/>
                <a:cs typeface="+mn-cs"/>
              </a:rPr>
              <a:t>An </a:t>
            </a:r>
            <a:r>
              <a:rPr lang="en-US" sz="1200" i="1" kern="1200" dirty="0" smtClean="0">
                <a:solidFill>
                  <a:schemeClr val="tx1"/>
                </a:solidFill>
                <a:effectLst/>
                <a:latin typeface="+mn-lt"/>
                <a:ea typeface="+mn-ea"/>
                <a:cs typeface="+mn-cs"/>
              </a:rPr>
              <a:t>embedded system </a:t>
            </a:r>
            <a:r>
              <a:rPr lang="en-US" sz="1200" kern="1200" dirty="0" smtClean="0">
                <a:solidFill>
                  <a:schemeClr val="tx1"/>
                </a:solidFill>
                <a:effectLst/>
                <a:latin typeface="+mn-lt"/>
                <a:ea typeface="+mn-ea"/>
                <a:cs typeface="+mn-cs"/>
              </a:rPr>
              <a:t>is a computer-based system embedded in a larger system that it controls, repeatedly carrying out a particular function and not designed to be programmed by the end user in the same way that a personal computer (PC) </a:t>
            </a:r>
            <a:r>
              <a:rPr lang="en-US" sz="1200" kern="1200" dirty="0" smtClean="0">
                <a:solidFill>
                  <a:schemeClr val="tx1"/>
                </a:solidFill>
                <a:effectLst/>
                <a:latin typeface="+mn-lt"/>
                <a:ea typeface="+mn-ea"/>
                <a:cs typeface="+mn-cs"/>
              </a:rPr>
              <a:t>is.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embedded systems are </a:t>
            </a:r>
            <a:r>
              <a:rPr lang="en-US" sz="1200" i="1" kern="1200" dirty="0" smtClean="0">
                <a:solidFill>
                  <a:schemeClr val="tx1"/>
                </a:solidFill>
                <a:effectLst/>
                <a:latin typeface="+mn-lt"/>
                <a:ea typeface="+mn-ea"/>
                <a:cs typeface="+mn-cs"/>
              </a:rPr>
              <a:t>real-time systems</a:t>
            </a:r>
            <a:r>
              <a:rPr lang="en-US" sz="1200" kern="1200" dirty="0" smtClean="0">
                <a:solidFill>
                  <a:schemeClr val="tx1"/>
                </a:solidFill>
                <a:effectLst/>
                <a:latin typeface="+mn-lt"/>
                <a:ea typeface="+mn-ea"/>
                <a:cs typeface="+mn-cs"/>
              </a:rPr>
              <a:t>, in which “the correctness of the system behavior depends not only on the logical results of the computations, but also on the physical time when these results are produced”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key characteristic of any real-time system is its </a:t>
            </a:r>
            <a:r>
              <a:rPr lang="en-US" sz="1200" i="1" kern="1200" dirty="0" smtClean="0">
                <a:solidFill>
                  <a:schemeClr val="tx1"/>
                </a:solidFill>
                <a:effectLst/>
                <a:latin typeface="+mn-lt"/>
                <a:ea typeface="+mn-ea"/>
                <a:cs typeface="+mn-cs"/>
              </a:rPr>
              <a:t>deadline</a:t>
            </a:r>
            <a:r>
              <a:rPr lang="en-US" sz="1200" kern="1200" dirty="0" smtClean="0">
                <a:solidFill>
                  <a:schemeClr val="tx1"/>
                </a:solidFill>
                <a:effectLst/>
                <a:latin typeface="+mn-lt"/>
                <a:ea typeface="+mn-ea"/>
                <a:cs typeface="+mn-cs"/>
              </a:rPr>
              <a:t>, which is the latest time instant when the system must complete its execution, or a result must be produced. Depending on the consequences of missing the deadline, real-time systems can be </a:t>
            </a:r>
            <a:r>
              <a:rPr lang="en-US" sz="1200" i="1" kern="1200" dirty="0" smtClean="0">
                <a:solidFill>
                  <a:schemeClr val="tx1"/>
                </a:solidFill>
                <a:effectLst/>
                <a:latin typeface="+mn-lt"/>
                <a:ea typeface="+mn-ea"/>
                <a:cs typeface="+mn-cs"/>
              </a:rPr>
              <a:t>soft </a:t>
            </a:r>
            <a:r>
              <a:rPr lang="en-US" sz="1200" kern="1200" dirty="0" smtClean="0">
                <a:solidFill>
                  <a:schemeClr val="tx1"/>
                </a:solidFill>
                <a:effectLst/>
                <a:latin typeface="+mn-lt"/>
                <a:ea typeface="+mn-ea"/>
                <a:cs typeface="+mn-cs"/>
              </a:rPr>
              <a:t>or </a:t>
            </a:r>
            <a:r>
              <a:rPr lang="en-US" sz="1200" i="1" kern="1200" dirty="0" smtClean="0">
                <a:solidFill>
                  <a:schemeClr val="tx1"/>
                </a:solidFill>
                <a:effectLst/>
                <a:latin typeface="+mn-lt"/>
                <a:ea typeface="+mn-ea"/>
                <a:cs typeface="+mn-cs"/>
              </a:rPr>
              <a:t>hard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Soft real-time systems </a:t>
            </a:r>
            <a:r>
              <a:rPr lang="en-US" sz="1200" kern="1200" dirty="0" smtClean="0">
                <a:solidFill>
                  <a:schemeClr val="tx1"/>
                </a:solidFill>
                <a:effectLst/>
                <a:latin typeface="+mn-lt"/>
                <a:ea typeface="+mn-ea"/>
                <a:cs typeface="+mn-cs"/>
              </a:rPr>
              <a:t>can miss the deadlines once in a while, as the system will still function, but with degraded service. Example of such systems are home entertainment systems and mobile phones. In </a:t>
            </a:r>
            <a:r>
              <a:rPr lang="en-US" sz="1200" i="1" kern="1200" dirty="0" smtClean="0">
                <a:solidFill>
                  <a:schemeClr val="tx1"/>
                </a:solidFill>
                <a:effectLst/>
                <a:latin typeface="+mn-lt"/>
                <a:ea typeface="+mn-ea"/>
                <a:cs typeface="+mn-cs"/>
              </a:rPr>
              <a:t>hard real-time systems</a:t>
            </a:r>
            <a:r>
              <a:rPr lang="en-US" sz="1200" kern="1200" dirty="0" smtClean="0">
                <a:solidFill>
                  <a:schemeClr val="tx1"/>
                </a:solidFill>
                <a:effectLst/>
                <a:latin typeface="+mn-lt"/>
                <a:ea typeface="+mn-ea"/>
                <a:cs typeface="+mn-cs"/>
              </a:rPr>
              <a:t>, missing a deadline will lead to the failure of the system.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a:t>
            </a:fld>
            <a:endParaRPr lang="en-US"/>
          </a:p>
        </p:txBody>
      </p:sp>
    </p:spTree>
    <p:extLst>
      <p:ext uri="{BB962C8B-B14F-4D97-AF65-F5344CB8AC3E}">
        <p14:creationId xmlns:p14="http://schemas.microsoft.com/office/powerpoint/2010/main" val="202065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18</a:t>
            </a:fld>
            <a:endParaRPr lang="en-US"/>
          </a:p>
        </p:txBody>
      </p:sp>
    </p:spTree>
    <p:extLst>
      <p:ext uri="{BB962C8B-B14F-4D97-AF65-F5344CB8AC3E}">
        <p14:creationId xmlns:p14="http://schemas.microsoft.com/office/powerpoint/2010/main" val="86503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19</a:t>
            </a:fld>
            <a:endParaRPr lang="en-US"/>
          </a:p>
        </p:txBody>
      </p:sp>
    </p:spTree>
    <p:extLst>
      <p:ext uri="{BB962C8B-B14F-4D97-AF65-F5344CB8AC3E}">
        <p14:creationId xmlns:p14="http://schemas.microsoft.com/office/powerpoint/2010/main" val="416655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the processor-level evaluation of partitioning, we chose two applications of different criticality levels. The proposed scenario is two have two applications of </a:t>
            </a:r>
            <a:r>
              <a:rPr lang="en-US" sz="1200" kern="1200" dirty="0" err="1" smtClean="0">
                <a:solidFill>
                  <a:schemeClr val="tx1"/>
                </a:solidFill>
                <a:effectLst/>
                <a:latin typeface="+mn-lt"/>
                <a:ea typeface="+mn-ea"/>
                <a:cs typeface="+mn-cs"/>
              </a:rPr>
              <a:t>dif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ferent</a:t>
            </a:r>
            <a:r>
              <a:rPr lang="en-US" sz="1200" kern="1200" dirty="0" smtClean="0">
                <a:solidFill>
                  <a:schemeClr val="tx1"/>
                </a:solidFill>
                <a:effectLst/>
                <a:latin typeface="+mn-lt"/>
                <a:ea typeface="+mn-ea"/>
                <a:cs typeface="+mn-cs"/>
              </a:rPr>
              <a:t> safety and time criticality integrated onto the same processor. One application is the Mars Pathfinder Mission, mixed-criticality application</a:t>
            </a:r>
            <a:r>
              <a:rPr lang="en-US" sz="1200" kern="1200" baseline="0" dirty="0" smtClean="0">
                <a:solidFill>
                  <a:schemeClr val="tx1"/>
                </a:solidFill>
                <a:effectLst/>
                <a:latin typeface="+mn-lt"/>
                <a:ea typeface="+mn-ea"/>
                <a:cs typeface="+mn-cs"/>
              </a:rPr>
              <a:t> with hard real-time tasks. </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other application is non-critical; the controller for the Compositional Infrared Imaging Spectrometer (CIRIS), which is a Fourier Transform. The controller for CIRIS was developed during a research visit at JPL, NASA. The CIRIS tasks are soft</a:t>
            </a:r>
            <a:r>
              <a:rPr lang="en-US" sz="1200" kern="1200" baseline="0" dirty="0" smtClean="0">
                <a:solidFill>
                  <a:schemeClr val="tx1"/>
                </a:solidFill>
                <a:effectLst/>
                <a:latin typeface="+mn-lt"/>
                <a:ea typeface="+mn-ea"/>
                <a:cs typeface="+mn-cs"/>
              </a:rPr>
              <a:t> real-time</a:t>
            </a:r>
            <a:endParaRPr lang="en-US" dirty="0" smtClean="0"/>
          </a:p>
          <a:p>
            <a:endParaRPr lang="en-US" dirty="0" smtClean="0"/>
          </a:p>
          <a:p>
            <a:r>
              <a:rPr lang="en-US" dirty="0" smtClean="0"/>
              <a:t>We proposed an extension to our processor level optimization, that takes into account soft</a:t>
            </a:r>
            <a:r>
              <a:rPr lang="en-US" baseline="0" dirty="0" smtClean="0"/>
              <a:t> real-time tasks, and we modified the cost function, to incorporate the </a:t>
            </a:r>
            <a:r>
              <a:rPr lang="en-US" baseline="0" dirty="0" err="1" smtClean="0"/>
              <a:t>qulity</a:t>
            </a:r>
            <a:r>
              <a:rPr lang="en-US" baseline="0" dirty="0" smtClean="0"/>
              <a:t> of service for these tasks. </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21</a:t>
            </a:fld>
            <a:endParaRPr lang="en-US"/>
          </a:p>
        </p:txBody>
      </p:sp>
    </p:spTree>
    <p:extLst>
      <p:ext uri="{BB962C8B-B14F-4D97-AF65-F5344CB8AC3E}">
        <p14:creationId xmlns:p14="http://schemas.microsoft.com/office/powerpoint/2010/main" val="157281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ARINC 664 p7 specifies</a:t>
            </a:r>
            <a:r>
              <a:rPr lang="en-US" baseline="0" dirty="0" smtClean="0"/>
              <a:t> a full-duplex Ethernet network for aircraft data networks. </a:t>
            </a:r>
          </a:p>
          <a:p>
            <a:r>
              <a:rPr lang="en-US" baseline="0" dirty="0" smtClean="0"/>
              <a:t>It is composed of End – Systems connected by Network Switches and physical connections. </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End Systems</a:t>
            </a:r>
            <a:r>
              <a:rPr lang="en-US" baseline="0" dirty="0" smtClean="0"/>
              <a:t> consists of a Processing Element PE, containing a CPU, a a RAM and non-volatile memory, and a Network Interface Card</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half-duplex implementations, frame collision is unavoidable, leading to unbounded transmission times. </a:t>
            </a:r>
          </a:p>
          <a:p>
            <a:r>
              <a:rPr lang="en-US" baseline="0" dirty="0" smtClean="0"/>
              <a:t>ARIC 664p7 is a full-duplex network, thus allows simultaneous communication in both directions, collisions-free.</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Ethernet protocol does not offer separation between messages of different criticalities. ARINC 664p7 manages this through the concept of Virtual Links, by emulating point-to-point connectivity over the network. The virtual link is defined as the “logical unidirectional connection from one source system to one or more destination end systems”. Thus the virtual link is a directed tree, with the sender as a root, and the receivers as leaf. Each virtual link is composed of a set of dataflow paths, one such dataflow path for each root-leaf connection. </a:t>
            </a:r>
          </a:p>
          <a:p>
            <a:endParaRPr lang="en-US" baseline="0" dirty="0" smtClean="0"/>
          </a:p>
          <a:p>
            <a:r>
              <a:rPr lang="en-US" baseline="0" dirty="0" smtClean="0"/>
              <a:t>One virtual link is assigned to one message only. </a:t>
            </a:r>
          </a:p>
          <a:p>
            <a:r>
              <a:rPr lang="en-US" baseline="0" dirty="0" smtClean="0"/>
              <a:t>By using virtual links, the highly critical message m1 is separated from the non-critical message m2. </a:t>
            </a:r>
          </a:p>
          <a:p>
            <a:endParaRPr lang="en-US" baseline="0" dirty="0" smtClean="0"/>
          </a:p>
          <a:p>
            <a:r>
              <a:rPr lang="en-US" baseline="0" dirty="0" smtClean="0"/>
              <a:t>Let’s assume we have 2 applications, A1 and A2.</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T1</a:t>
            </a:r>
            <a:r>
              <a:rPr lang="en-US" baseline="0" dirty="0" smtClean="0"/>
              <a:t> of A1 sends m1 to T2 and T3 on vl1.</a:t>
            </a:r>
          </a:p>
          <a:p>
            <a:r>
              <a:rPr lang="en-US" baseline="0" dirty="0" smtClean="0"/>
              <a:t>vl1 is composed of dataflow paths dp1 and dp2, where dp1 is connecting ES1 to ES3 and dp2 is connecting ES1 to ES4. </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30</a:t>
            </a:fld>
            <a:endParaRPr lang="en-US"/>
          </a:p>
        </p:txBody>
      </p:sp>
    </p:spTree>
    <p:extLst>
      <p:ext uri="{BB962C8B-B14F-4D97-AF65-F5344CB8AC3E}">
        <p14:creationId xmlns:p14="http://schemas.microsoft.com/office/powerpoint/2010/main" val="256514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thesis is focused</a:t>
            </a:r>
            <a:r>
              <a:rPr lang="en-US" baseline="0" dirty="0" smtClean="0"/>
              <a:t> on safety- and mixed-criticality real-time systems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safety-critical system </a:t>
            </a:r>
            <a:r>
              <a:rPr lang="en-US" sz="1200" kern="1200" dirty="0" smtClean="0">
                <a:solidFill>
                  <a:schemeClr val="tx1"/>
                </a:solidFill>
                <a:effectLst/>
                <a:latin typeface="+mn-lt"/>
                <a:ea typeface="+mn-ea"/>
                <a:cs typeface="+mn-cs"/>
              </a:rPr>
              <a:t>is a system whose failure might endanger human life or the environment. Safety-critical systems have to be certified. There are several criticality levels, called SILs, which dictate the development processes and certification procedures that have to be followed.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Verdana" pitchFamily="34" charset="0"/>
                <a:ea typeface="ＭＳ Ｐゴシック" pitchFamily="-80" charset="-128"/>
                <a:cs typeface="ＭＳ Ｐゴシック" charset="0"/>
              </a:rPr>
              <a:t>A </a:t>
            </a:r>
            <a:r>
              <a:rPr lang="en-US" sz="1200" i="1" kern="1200" dirty="0" smtClean="0">
                <a:solidFill>
                  <a:schemeClr val="tx1"/>
                </a:solidFill>
                <a:effectLst/>
                <a:latin typeface="Verdana" pitchFamily="34" charset="0"/>
                <a:ea typeface="ＭＳ Ｐゴシック" pitchFamily="-80" charset="-128"/>
                <a:cs typeface="ＭＳ Ｐゴシック" charset="0"/>
              </a:rPr>
              <a:t>mixed-criticality </a:t>
            </a:r>
            <a:r>
              <a:rPr lang="en-US" sz="1200" kern="1200" dirty="0" smtClean="0">
                <a:solidFill>
                  <a:schemeClr val="tx1"/>
                </a:solidFill>
                <a:effectLst/>
                <a:latin typeface="Verdana" pitchFamily="34" charset="0"/>
                <a:ea typeface="ＭＳ Ｐゴシック" pitchFamily="-80" charset="-128"/>
                <a:cs typeface="ＭＳ Ｐゴシック" charset="0"/>
              </a:rPr>
              <a:t>system is “an integrated suite of hardware, operating system and middleware services and application software that supports the execution of safety-critical, mission-critical, and non-critical software within a single, secure computing platform”.</a:t>
            </a:r>
            <a:r>
              <a:rPr lang="en-US" sz="1200" kern="1200" baseline="0" dirty="0" smtClean="0">
                <a:solidFill>
                  <a:schemeClr val="tx1"/>
                </a:solidFill>
                <a:effectLst/>
                <a:latin typeface="Verdana" pitchFamily="34" charset="0"/>
                <a:ea typeface="ＭＳ Ｐゴシック" pitchFamily="-80" charset="-128"/>
                <a:cs typeface="ＭＳ Ｐゴシック" charset="0"/>
              </a:rPr>
              <a:t> </a:t>
            </a:r>
            <a:r>
              <a:rPr lang="en-US" sz="1200" kern="1200" dirty="0" smtClean="0">
                <a:solidFill>
                  <a:schemeClr val="tx1"/>
                </a:solidFill>
                <a:effectLst/>
                <a:latin typeface="Verdana" pitchFamily="34" charset="0"/>
                <a:ea typeface="ＭＳ Ｐゴシック" pitchFamily="-80" charset="-128"/>
                <a:cs typeface="ＭＳ Ｐゴシック" charset="0"/>
              </a:rPr>
              <a:t>The </a:t>
            </a:r>
            <a:r>
              <a:rPr lang="en-US" sz="1200" kern="1200" dirty="0" err="1" smtClean="0">
                <a:solidFill>
                  <a:schemeClr val="tx1"/>
                </a:solidFill>
                <a:effectLst/>
                <a:latin typeface="Verdana" pitchFamily="34" charset="0"/>
                <a:ea typeface="ＭＳ Ｐゴシック" pitchFamily="-80" charset="-128"/>
                <a:cs typeface="ＭＳ Ｐゴシック" charset="0"/>
              </a:rPr>
              <a:t>em</a:t>
            </a:r>
            <a:r>
              <a:rPr lang="en-US" sz="1200" kern="1200" dirty="0" smtClean="0">
                <a:solidFill>
                  <a:schemeClr val="tx1"/>
                </a:solidFill>
                <a:effectLst/>
                <a:latin typeface="Verdana" pitchFamily="34" charset="0"/>
                <a:ea typeface="ＭＳ Ｐゴシック" pitchFamily="-80" charset="-128"/>
                <a:cs typeface="ＭＳ Ｐゴシック" charset="0"/>
              </a:rPr>
              <a:t>- bedded systems in a vehicle form a mixed-criticality system, as they implement safety- critical applications (e.g., ABS) and non-critical applications (e.g., diagnostics soft- ware). </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4</a:t>
            </a:fld>
            <a:endParaRPr lang="en-US"/>
          </a:p>
        </p:txBody>
      </p:sp>
    </p:spTree>
    <p:extLst>
      <p:ext uri="{BB962C8B-B14F-4D97-AF65-F5344CB8AC3E}">
        <p14:creationId xmlns:p14="http://schemas.microsoft.com/office/powerpoint/2010/main" val="1221765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31</a:t>
            </a:fld>
            <a:endParaRPr lang="en-US"/>
          </a:p>
        </p:txBody>
      </p:sp>
    </p:spTree>
    <p:extLst>
      <p:ext uri="{BB962C8B-B14F-4D97-AF65-F5344CB8AC3E}">
        <p14:creationId xmlns:p14="http://schemas.microsoft.com/office/powerpoint/2010/main" val="723166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32</a:t>
            </a:fld>
            <a:endParaRPr lang="en-US"/>
          </a:p>
        </p:txBody>
      </p:sp>
    </p:spTree>
    <p:extLst>
      <p:ext uri="{BB962C8B-B14F-4D97-AF65-F5344CB8AC3E}">
        <p14:creationId xmlns:p14="http://schemas.microsoft.com/office/powerpoint/2010/main" val="171261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34</a:t>
            </a:fld>
            <a:endParaRPr lang="en-US"/>
          </a:p>
        </p:txBody>
      </p:sp>
    </p:spTree>
    <p:extLst>
      <p:ext uri="{BB962C8B-B14F-4D97-AF65-F5344CB8AC3E}">
        <p14:creationId xmlns:p14="http://schemas.microsoft.com/office/powerpoint/2010/main" val="546872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35</a:t>
            </a:fld>
            <a:endParaRPr lang="en-US"/>
          </a:p>
        </p:txBody>
      </p:sp>
    </p:spTree>
    <p:extLst>
      <p:ext uri="{BB962C8B-B14F-4D97-AF65-F5344CB8AC3E}">
        <p14:creationId xmlns:p14="http://schemas.microsoft.com/office/powerpoint/2010/main" val="723166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Rerouting the RC frame </a:t>
            </a:r>
            <a:r>
              <a:rPr lang="en-US" sz="1200" i="1" kern="120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7 is an alternative to obtain a schedulable solution </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36</a:t>
            </a:fld>
            <a:endParaRPr lang="en-US"/>
          </a:p>
        </p:txBody>
      </p:sp>
    </p:spTree>
    <p:extLst>
      <p:ext uri="{BB962C8B-B14F-4D97-AF65-F5344CB8AC3E}">
        <p14:creationId xmlns:p14="http://schemas.microsoft.com/office/powerpoint/2010/main" val="1712616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37</a:t>
            </a:fld>
            <a:endParaRPr lang="en-US"/>
          </a:p>
        </p:txBody>
      </p:sp>
    </p:spTree>
    <p:extLst>
      <p:ext uri="{BB962C8B-B14F-4D97-AF65-F5344CB8AC3E}">
        <p14:creationId xmlns:p14="http://schemas.microsoft.com/office/powerpoint/2010/main" val="1712616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38</a:t>
            </a:fld>
            <a:endParaRPr lang="en-US"/>
          </a:p>
        </p:txBody>
      </p:sp>
    </p:spTree>
    <p:extLst>
      <p:ext uri="{BB962C8B-B14F-4D97-AF65-F5344CB8AC3E}">
        <p14:creationId xmlns:p14="http://schemas.microsoft.com/office/powerpoint/2010/main" val="1712616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40</a:t>
            </a:fld>
            <a:endParaRPr lang="en-US"/>
          </a:p>
        </p:txBody>
      </p:sp>
    </p:spTree>
    <p:extLst>
      <p:ext uri="{BB962C8B-B14F-4D97-AF65-F5344CB8AC3E}">
        <p14:creationId xmlns:p14="http://schemas.microsoft.com/office/powerpoint/2010/main" val="1547721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41</a:t>
            </a:fld>
            <a:endParaRPr lang="en-US"/>
          </a:p>
        </p:txBody>
      </p:sp>
    </p:spTree>
    <p:extLst>
      <p:ext uri="{BB962C8B-B14F-4D97-AF65-F5344CB8AC3E}">
        <p14:creationId xmlns:p14="http://schemas.microsoft.com/office/powerpoint/2010/main" val="3777773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42</a:t>
            </a:fld>
            <a:endParaRPr lang="en-US"/>
          </a:p>
        </p:txBody>
      </p:sp>
    </p:spTree>
    <p:extLst>
      <p:ext uri="{BB962C8B-B14F-4D97-AF65-F5344CB8AC3E}">
        <p14:creationId xmlns:p14="http://schemas.microsoft.com/office/powerpoint/2010/main" val="109988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5</a:t>
            </a:fld>
            <a:endParaRPr lang="en-US"/>
          </a:p>
        </p:txBody>
      </p:sp>
    </p:spTree>
    <p:extLst>
      <p:ext uri="{BB962C8B-B14F-4D97-AF65-F5344CB8AC3E}">
        <p14:creationId xmlns:p14="http://schemas.microsoft.com/office/powerpoint/2010/main" val="150566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methods presented in this thesis focus on the early life cycle phases, where the impact of design decisions is greatest. This impact is shown by comparing, for each life cycle stage, the actual expenditures (cost incurred) with the planned costs based on design and engineering decisions (cost committed), see Fig. 1.5 (adapted from [54]). Although at the end of the engineering development stage, when the final system design is produced, only about 20% of the cost is incurred, but 80% of the cost is already committed [54].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Thus, more design effort is needed in the early life cycle phases, since the decisions taken during these phases have a high impact and commit a lot of costs. In this thesis, we provide methods and tools to be used during the early design stages, to help the system engineers take better decisions, and thus reduce the costs.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6</a:t>
            </a:fld>
            <a:endParaRPr lang="en-US"/>
          </a:p>
        </p:txBody>
      </p:sp>
    </p:spTree>
    <p:extLst>
      <p:ext uri="{BB962C8B-B14F-4D97-AF65-F5344CB8AC3E}">
        <p14:creationId xmlns:p14="http://schemas.microsoft.com/office/powerpoint/2010/main" val="114447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effectLst/>
                <a:latin typeface="+mn-lt"/>
                <a:ea typeface="+mn-ea"/>
                <a:cs typeface="+mn-cs"/>
              </a:rPr>
              <a:t>During the concept development stage the engineers examine potential system concepts and design alternatives, and select the preferred.</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ngineers select the preferred alternative after performing a </a:t>
            </a:r>
            <a:r>
              <a:rPr lang="en-US" sz="1200" i="1" kern="1200" dirty="0" smtClean="0">
                <a:solidFill>
                  <a:schemeClr val="tx1"/>
                </a:solidFill>
                <a:effectLst/>
                <a:latin typeface="+mn-lt"/>
                <a:ea typeface="+mn-ea"/>
                <a:cs typeface="+mn-cs"/>
              </a:rPr>
              <a:t>trade-off analysis</a:t>
            </a:r>
            <a:r>
              <a:rPr lang="en-US" sz="1200" kern="1200" dirty="0" smtClean="0">
                <a:solidFill>
                  <a:schemeClr val="tx1"/>
                </a:solidFill>
                <a:effectLst/>
                <a:latin typeface="+mn-lt"/>
                <a:ea typeface="+mn-ea"/>
                <a:cs typeface="+mn-cs"/>
              </a:rPr>
              <a:t>, which evaluates several design alternatives in terms of design metrics. The creation and evaluation of alternatives is called “design space exploration” (DSE).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DSE starts from models of the application functionality and system platform. There are many ways to model an application functionality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the platform, we consider heterogeneous distributed platforms, consisting of processing elements interconnected using the </a:t>
            </a:r>
            <a:r>
              <a:rPr lang="en-US" sz="1200" kern="1200" dirty="0" err="1" smtClean="0">
                <a:solidFill>
                  <a:schemeClr val="tx1"/>
                </a:solidFill>
                <a:effectLst/>
                <a:latin typeface="+mn-lt"/>
                <a:ea typeface="+mn-ea"/>
                <a:cs typeface="+mn-cs"/>
              </a:rPr>
              <a:t>TTEthernet</a:t>
            </a:r>
            <a:r>
              <a:rPr lang="en-US" sz="1200" kern="1200" dirty="0" smtClean="0">
                <a:solidFill>
                  <a:schemeClr val="tx1"/>
                </a:solidFill>
                <a:effectLst/>
                <a:latin typeface="+mn-lt"/>
                <a:ea typeface="+mn-ea"/>
                <a:cs typeface="+mn-cs"/>
              </a:rPr>
              <a:t> [28] communication protocol. We as- </a:t>
            </a:r>
            <a:r>
              <a:rPr lang="en-US" sz="1200" kern="1200" dirty="0" err="1" smtClean="0">
                <a:solidFill>
                  <a:schemeClr val="tx1"/>
                </a:solidFill>
                <a:effectLst/>
                <a:latin typeface="+mn-lt"/>
                <a:ea typeface="+mn-ea"/>
                <a:cs typeface="+mn-cs"/>
              </a:rPr>
              <a:t>sume</a:t>
            </a:r>
            <a:r>
              <a:rPr lang="en-US" sz="1200" kern="1200" dirty="0" smtClean="0">
                <a:solidFill>
                  <a:schemeClr val="tx1"/>
                </a:solidFill>
                <a:effectLst/>
                <a:latin typeface="+mn-lt"/>
                <a:ea typeface="+mn-ea"/>
                <a:cs typeface="+mn-cs"/>
              </a:rPr>
              <a:t> the platform implements partitioning mechanisms similar to Integrated Modular Avionics (IMA), so that each application can execute only in its own partition. More- over, partitions can implement different scheduling policies. In this thesis we con- </a:t>
            </a:r>
            <a:r>
              <a:rPr lang="en-US" sz="1200" kern="1200" dirty="0" err="1" smtClean="0">
                <a:solidFill>
                  <a:schemeClr val="tx1"/>
                </a:solidFill>
                <a:effectLst/>
                <a:latin typeface="+mn-lt"/>
                <a:ea typeface="+mn-ea"/>
                <a:cs typeface="+mn-cs"/>
              </a:rPr>
              <a:t>sidered</a:t>
            </a:r>
            <a:r>
              <a:rPr lang="en-US" sz="1200" kern="1200" dirty="0" smtClean="0">
                <a:solidFill>
                  <a:schemeClr val="tx1"/>
                </a:solidFill>
                <a:effectLst/>
                <a:latin typeface="+mn-lt"/>
                <a:ea typeface="+mn-ea"/>
                <a:cs typeface="+mn-cs"/>
              </a:rPr>
              <a:t> several scheduling policies such as non-preemptive static cyclic scheduling or preemptive fixed-priority scheduling.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DSE is performed in the “Design Tasks” box. These tasks are done during the early lifecycle phases. DSE could be done manually for small designs, but in practice it is typically supported by tools, which perform an automatic DSE. These tools use op- </a:t>
            </a:r>
            <a:r>
              <a:rPr lang="en-US" sz="1200" kern="1200" dirty="0" err="1" smtClean="0">
                <a:solidFill>
                  <a:schemeClr val="tx1"/>
                </a:solidFill>
                <a:effectLst/>
                <a:latin typeface="+mn-lt"/>
                <a:ea typeface="+mn-ea"/>
                <a:cs typeface="+mn-cs"/>
              </a:rPr>
              <a:t>timization</a:t>
            </a:r>
            <a:r>
              <a:rPr lang="en-US" sz="1200" kern="1200" dirty="0" smtClean="0">
                <a:solidFill>
                  <a:schemeClr val="tx1"/>
                </a:solidFill>
                <a:effectLst/>
                <a:latin typeface="+mn-lt"/>
                <a:ea typeface="+mn-ea"/>
                <a:cs typeface="+mn-cs"/>
              </a:rPr>
              <a:t> techniques to search for solutions which optimize a set of design criteria called objectives.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solutions are evaluated using objectives. There are multi-objective optimizations such as Evolutionary Algorithms [60], but we have used </a:t>
            </a:r>
            <a:r>
              <a:rPr lang="en-US" sz="1200" kern="1200" dirty="0" err="1" smtClean="0">
                <a:solidFill>
                  <a:schemeClr val="tx1"/>
                </a:solidFill>
                <a:effectLst/>
                <a:latin typeface="+mn-lt"/>
                <a:ea typeface="+mn-ea"/>
                <a:cs typeface="+mn-cs"/>
              </a:rPr>
              <a:t>Tabu</a:t>
            </a:r>
            <a:r>
              <a:rPr lang="en-US" sz="1200" kern="1200" dirty="0" smtClean="0">
                <a:solidFill>
                  <a:schemeClr val="tx1"/>
                </a:solidFill>
                <a:effectLst/>
                <a:latin typeface="+mn-lt"/>
                <a:ea typeface="+mn-ea"/>
                <a:cs typeface="+mn-cs"/>
              </a:rPr>
              <a:t> Search, where the </a:t>
            </a:r>
            <a:r>
              <a:rPr lang="en-US" sz="1200" kern="1200" dirty="0" err="1" smtClean="0">
                <a:solidFill>
                  <a:schemeClr val="tx1"/>
                </a:solidFill>
                <a:effectLst/>
                <a:latin typeface="+mn-lt"/>
                <a:ea typeface="+mn-ea"/>
                <a:cs typeface="+mn-cs"/>
              </a:rPr>
              <a:t>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tiple</a:t>
            </a:r>
            <a:r>
              <a:rPr lang="en-US" sz="1200" kern="1200" dirty="0" smtClean="0">
                <a:solidFill>
                  <a:schemeClr val="tx1"/>
                </a:solidFill>
                <a:effectLst/>
                <a:latin typeface="+mn-lt"/>
                <a:ea typeface="+mn-ea"/>
                <a:cs typeface="+mn-cs"/>
              </a:rPr>
              <a:t> objectives have been collapsed into a single objective using the weighted sum method [66]. The evaluation of each implementation alternative can be done either analytically or via simulation.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7</a:t>
            </a:fld>
            <a:endParaRPr lang="en-US"/>
          </a:p>
        </p:txBody>
      </p:sp>
    </p:spTree>
    <p:extLst>
      <p:ext uri="{BB962C8B-B14F-4D97-AF65-F5344CB8AC3E}">
        <p14:creationId xmlns:p14="http://schemas.microsoft.com/office/powerpoint/2010/main" val="292045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Partition sharing</a:t>
            </a:r>
          </a:p>
          <a:p>
            <a:pPr lvl="1"/>
            <a:r>
              <a:rPr lang="en-US" sz="2000" dirty="0" smtClean="0"/>
              <a:t>Tasks from different apps can share a partition if they have the same SIL</a:t>
            </a:r>
          </a:p>
          <a:p>
            <a:pPr lvl="1"/>
            <a:r>
              <a:rPr lang="en-US" sz="2000" b="1" dirty="0" smtClean="0"/>
              <a:t>Elevation</a:t>
            </a:r>
            <a:r>
              <a:rPr lang="en-US" sz="2000" dirty="0" smtClean="0"/>
              <a:t>: increase the SIL of a task to allow partition sharing</a:t>
            </a:r>
          </a:p>
          <a:p>
            <a:endParaRPr lang="en-US" dirty="0" smtClean="0"/>
          </a:p>
          <a:p>
            <a:pPr marL="179388" marR="0" lvl="0" indent="-215900" algn="l" defTabSz="914400" rtl="0" eaLnBrk="1" fontAlgn="base" latinLnBrk="0" hangingPunct="1">
              <a:lnSpc>
                <a:spcPct val="100000"/>
              </a:lnSpc>
              <a:spcBef>
                <a:spcPts val="500"/>
              </a:spcBef>
              <a:spcAft>
                <a:spcPct val="0"/>
              </a:spcAft>
              <a:buClr>
                <a:srgbClr val="BDD7E7"/>
              </a:buClr>
              <a:buSzTx/>
              <a:buFont typeface="Arial"/>
              <a:buChar char="•"/>
              <a:tabLst/>
              <a:defRPr/>
            </a:pPr>
            <a:r>
              <a:rPr kumimoji="0" lang="en-US" sz="2400" b="0" i="0" u="none" strike="noStrike" kern="0" cap="none" spc="0" normalizeH="0" baseline="0" noProof="0" dirty="0" smtClean="0">
                <a:ln>
                  <a:noFill/>
                </a:ln>
                <a:solidFill>
                  <a:srgbClr val="08519C"/>
                </a:solidFill>
                <a:effectLst/>
                <a:uLnTx/>
                <a:uFillTx/>
                <a:latin typeface="+mn-lt"/>
                <a:ea typeface="ＭＳ Ｐゴシック" charset="-128"/>
                <a:cs typeface="Calibri"/>
              </a:rPr>
              <a:t>Constraints</a:t>
            </a:r>
          </a:p>
          <a:p>
            <a:pPr marL="539750" marR="0" lvl="1" indent="-215900" algn="l" defTabSz="914400" rtl="0" eaLnBrk="1" fontAlgn="base" latinLnBrk="0" hangingPunct="1">
              <a:lnSpc>
                <a:spcPct val="100000"/>
              </a:lnSpc>
              <a:spcBef>
                <a:spcPts val="4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mn-lt"/>
                <a:ea typeface="ＭＳ Ｐゴシック" charset="-128"/>
                <a:cs typeface="Calibri"/>
              </a:rPr>
              <a:t>No sharing allowed: captured by a “separation requirements” graph</a:t>
            </a:r>
          </a:p>
          <a:p>
            <a:pPr marL="539750" marR="0" lvl="1" indent="-215900" algn="l" defTabSz="914400" rtl="0" eaLnBrk="1" fontAlgn="base" latinLnBrk="0" hangingPunct="1">
              <a:lnSpc>
                <a:spcPct val="100000"/>
              </a:lnSpc>
              <a:spcBef>
                <a:spcPts val="4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mn-lt"/>
                <a:ea typeface="ＭＳ Ｐゴシック" charset="-128"/>
                <a:cs typeface="Calibri"/>
              </a:rPr>
              <a:t>A task can receive input only from another task with the same or higher SIL</a:t>
            </a:r>
          </a:p>
          <a:p>
            <a:pPr marL="539750" marR="0" lvl="1" indent="-215900" algn="l" defTabSz="914400" rtl="0" eaLnBrk="1" fontAlgn="base" latinLnBrk="0" hangingPunct="1">
              <a:lnSpc>
                <a:spcPct val="100000"/>
              </a:lnSpc>
              <a:spcBef>
                <a:spcPts val="4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mn-lt"/>
                <a:ea typeface="ＭＳ Ｐゴシック" charset="-128"/>
                <a:cs typeface="Calibri"/>
              </a:rPr>
              <a:t>No communication between applications of different SILs</a:t>
            </a:r>
          </a:p>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11</a:t>
            </a:fld>
            <a:endParaRPr lang="en-US"/>
          </a:p>
        </p:txBody>
      </p:sp>
    </p:spTree>
    <p:extLst>
      <p:ext uri="{BB962C8B-B14F-4D97-AF65-F5344CB8AC3E}">
        <p14:creationId xmlns:p14="http://schemas.microsoft.com/office/powerpoint/2010/main" val="118159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12</a:t>
            </a:fld>
            <a:endParaRPr lang="en-US"/>
          </a:p>
        </p:txBody>
      </p:sp>
    </p:spTree>
    <p:extLst>
      <p:ext uri="{BB962C8B-B14F-4D97-AF65-F5344CB8AC3E}">
        <p14:creationId xmlns:p14="http://schemas.microsoft.com/office/powerpoint/2010/main" val="59760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14</a:t>
            </a:fld>
            <a:endParaRPr lang="en-US"/>
          </a:p>
        </p:txBody>
      </p:sp>
    </p:spTree>
    <p:extLst>
      <p:ext uri="{BB962C8B-B14F-4D97-AF65-F5344CB8AC3E}">
        <p14:creationId xmlns:p14="http://schemas.microsoft.com/office/powerpoint/2010/main" val="54687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US"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US" noProof="0" smtClean="0"/>
              <a:t>Click to edit Master subtitle style</a:t>
            </a:r>
            <a:endParaRPr lang="en-US" noProof="0" dirty="0"/>
          </a:p>
        </p:txBody>
      </p:sp>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6029325"/>
            <a:ext cx="53197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Line 7"/>
          <p:cNvSpPr>
            <a:spLocks noChangeShapeType="1"/>
          </p:cNvSpPr>
          <p:nvPr/>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 name="Line 8"/>
          <p:cNvSpPr>
            <a:spLocks noChangeShapeType="1"/>
          </p:cNvSpPr>
          <p:nvPr/>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 name="Line 9"/>
          <p:cNvSpPr>
            <a:spLocks noChangeShapeType="1"/>
          </p:cNvSpPr>
          <p:nvPr/>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 name="Line 10"/>
          <p:cNvSpPr>
            <a:spLocks noChangeShapeType="1"/>
          </p:cNvSpPr>
          <p:nvPr/>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 name="Line 12"/>
          <p:cNvSpPr>
            <a:spLocks noChangeShapeType="1"/>
          </p:cNvSpPr>
          <p:nvPr/>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 name="Line 13"/>
          <p:cNvSpPr>
            <a:spLocks noChangeShapeType="1"/>
          </p:cNvSpPr>
          <p:nvPr/>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 name="Line 14"/>
          <p:cNvSpPr>
            <a:spLocks noChangeShapeType="1"/>
          </p:cNvSpPr>
          <p:nvPr/>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 name="Line 15"/>
          <p:cNvSpPr>
            <a:spLocks noChangeShapeType="1"/>
          </p:cNvSpPr>
          <p:nvPr/>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 name="Line 16"/>
          <p:cNvSpPr>
            <a:spLocks noChangeShapeType="1"/>
          </p:cNvSpPr>
          <p:nvPr/>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 name="Line 17"/>
          <p:cNvSpPr>
            <a:spLocks noChangeShapeType="1"/>
          </p:cNvSpPr>
          <p:nvPr/>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4" name="Line 18"/>
          <p:cNvSpPr>
            <a:spLocks noChangeShapeType="1"/>
          </p:cNvSpPr>
          <p:nvPr/>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5" name="Line 19"/>
          <p:cNvSpPr>
            <a:spLocks noChangeShapeType="1"/>
          </p:cNvSpPr>
          <p:nvPr/>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6" name="Line 20"/>
          <p:cNvSpPr>
            <a:spLocks noChangeShapeType="1"/>
          </p:cNvSpPr>
          <p:nvPr/>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7" name="Line 21"/>
          <p:cNvSpPr>
            <a:spLocks noChangeShapeType="1"/>
          </p:cNvSpPr>
          <p:nvPr/>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8" name="Line 22"/>
          <p:cNvSpPr>
            <a:spLocks noChangeShapeType="1"/>
          </p:cNvSpPr>
          <p:nvPr/>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9" name="Line 23"/>
          <p:cNvSpPr>
            <a:spLocks noChangeShapeType="1"/>
          </p:cNvSpPr>
          <p:nvPr/>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0" name="Line 24"/>
          <p:cNvSpPr>
            <a:spLocks noChangeShapeType="1"/>
          </p:cNvSpPr>
          <p:nvPr/>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1" name="Line 25"/>
          <p:cNvSpPr>
            <a:spLocks noChangeShapeType="1"/>
          </p:cNvSpPr>
          <p:nvPr/>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2" name="Line 26"/>
          <p:cNvSpPr>
            <a:spLocks noChangeShapeType="1"/>
          </p:cNvSpPr>
          <p:nvPr/>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3" name="Line 27"/>
          <p:cNvSpPr>
            <a:spLocks noChangeShapeType="1"/>
          </p:cNvSpPr>
          <p:nvPr/>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4" name="Line 28"/>
          <p:cNvSpPr>
            <a:spLocks noChangeShapeType="1"/>
          </p:cNvSpPr>
          <p:nvPr/>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5" name="Line 29"/>
          <p:cNvSpPr>
            <a:spLocks noChangeShapeType="1"/>
          </p:cNvSpPr>
          <p:nvPr/>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6" name="Line 30"/>
          <p:cNvSpPr>
            <a:spLocks noChangeShapeType="1"/>
          </p:cNvSpPr>
          <p:nvPr/>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7" name="Line 31"/>
          <p:cNvSpPr>
            <a:spLocks noChangeShapeType="1"/>
          </p:cNvSpPr>
          <p:nvPr/>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8" name="Line 32"/>
          <p:cNvSpPr>
            <a:spLocks noChangeShapeType="1"/>
          </p:cNvSpPr>
          <p:nvPr/>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9" name="Line 33"/>
          <p:cNvSpPr>
            <a:spLocks noChangeShapeType="1"/>
          </p:cNvSpPr>
          <p:nvPr/>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0" name="Line 34"/>
          <p:cNvSpPr>
            <a:spLocks noChangeShapeType="1"/>
          </p:cNvSpPr>
          <p:nvPr/>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1" name="Line 35"/>
          <p:cNvSpPr>
            <a:spLocks noChangeShapeType="1"/>
          </p:cNvSpPr>
          <p:nvPr/>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2" name="Line 36"/>
          <p:cNvSpPr>
            <a:spLocks noChangeShapeType="1"/>
          </p:cNvSpPr>
          <p:nvPr/>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3" name="Line 37"/>
          <p:cNvSpPr>
            <a:spLocks noChangeShapeType="1"/>
          </p:cNvSpPr>
          <p:nvPr/>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4" name="Line 38"/>
          <p:cNvSpPr>
            <a:spLocks noChangeShapeType="1"/>
          </p:cNvSpPr>
          <p:nvPr/>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5" name="Line 39"/>
          <p:cNvSpPr>
            <a:spLocks noChangeShapeType="1"/>
          </p:cNvSpPr>
          <p:nvPr/>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6" name="Line 40"/>
          <p:cNvSpPr>
            <a:spLocks noChangeShapeType="1"/>
          </p:cNvSpPr>
          <p:nvPr/>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7" name="Line 41"/>
          <p:cNvSpPr>
            <a:spLocks noChangeShapeType="1"/>
          </p:cNvSpPr>
          <p:nvPr/>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8" name="Line 42"/>
          <p:cNvSpPr>
            <a:spLocks noChangeShapeType="1"/>
          </p:cNvSpPr>
          <p:nvPr/>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9" name="Line 43"/>
          <p:cNvSpPr>
            <a:spLocks noChangeShapeType="1"/>
          </p:cNvSpPr>
          <p:nvPr/>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0" name="Line 44"/>
          <p:cNvSpPr>
            <a:spLocks noChangeShapeType="1"/>
          </p:cNvSpPr>
          <p:nvPr/>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1" name="Line 45"/>
          <p:cNvSpPr>
            <a:spLocks noChangeShapeType="1"/>
          </p:cNvSpPr>
          <p:nvPr/>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2" name="Line 46"/>
          <p:cNvSpPr>
            <a:spLocks noChangeShapeType="1"/>
          </p:cNvSpPr>
          <p:nvPr/>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3" name="Line 47"/>
          <p:cNvSpPr>
            <a:spLocks noChangeShapeType="1"/>
          </p:cNvSpPr>
          <p:nvPr/>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4" name="Line 48"/>
          <p:cNvSpPr>
            <a:spLocks noChangeShapeType="1"/>
          </p:cNvSpPr>
          <p:nvPr/>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5" name="Line 49"/>
          <p:cNvSpPr>
            <a:spLocks noChangeShapeType="1"/>
          </p:cNvSpPr>
          <p:nvPr/>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6" name="Line 50"/>
          <p:cNvSpPr>
            <a:spLocks noChangeShapeType="1"/>
          </p:cNvSpPr>
          <p:nvPr/>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7" name="Line 51"/>
          <p:cNvSpPr>
            <a:spLocks noChangeShapeType="1"/>
          </p:cNvSpPr>
          <p:nvPr/>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8" name="Line 52"/>
          <p:cNvSpPr>
            <a:spLocks noChangeShapeType="1"/>
          </p:cNvSpPr>
          <p:nvPr/>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9" name="Line 53"/>
          <p:cNvSpPr>
            <a:spLocks noChangeShapeType="1"/>
          </p:cNvSpPr>
          <p:nvPr/>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0" name="Line 54"/>
          <p:cNvSpPr>
            <a:spLocks noChangeShapeType="1"/>
          </p:cNvSpPr>
          <p:nvPr/>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1" name="Line 55"/>
          <p:cNvSpPr>
            <a:spLocks noChangeShapeType="1"/>
          </p:cNvSpPr>
          <p:nvPr/>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2" name="Line 56"/>
          <p:cNvSpPr>
            <a:spLocks noChangeShapeType="1"/>
          </p:cNvSpPr>
          <p:nvPr/>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3" name="Line 57"/>
          <p:cNvSpPr>
            <a:spLocks noChangeShapeType="1"/>
          </p:cNvSpPr>
          <p:nvPr/>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4" name="Line 58"/>
          <p:cNvSpPr>
            <a:spLocks noChangeShapeType="1"/>
          </p:cNvSpPr>
          <p:nvPr/>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5" name="Line 59"/>
          <p:cNvSpPr>
            <a:spLocks noChangeShapeType="1"/>
          </p:cNvSpPr>
          <p:nvPr/>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6" name="Line 60"/>
          <p:cNvSpPr>
            <a:spLocks noChangeShapeType="1"/>
          </p:cNvSpPr>
          <p:nvPr/>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7" name="Line 61"/>
          <p:cNvSpPr>
            <a:spLocks noChangeShapeType="1"/>
          </p:cNvSpPr>
          <p:nvPr/>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8" name="Line 62"/>
          <p:cNvSpPr>
            <a:spLocks noChangeShapeType="1"/>
          </p:cNvSpPr>
          <p:nvPr/>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9" name="Line 63"/>
          <p:cNvSpPr>
            <a:spLocks noChangeShapeType="1"/>
          </p:cNvSpPr>
          <p:nvPr/>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0" name="Line 64"/>
          <p:cNvSpPr>
            <a:spLocks noChangeShapeType="1"/>
          </p:cNvSpPr>
          <p:nvPr/>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1" name="Line 65"/>
          <p:cNvSpPr>
            <a:spLocks noChangeShapeType="1"/>
          </p:cNvSpPr>
          <p:nvPr/>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2" name="Line 66"/>
          <p:cNvSpPr>
            <a:spLocks noChangeShapeType="1"/>
          </p:cNvSpPr>
          <p:nvPr/>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3" name="Line 67"/>
          <p:cNvSpPr>
            <a:spLocks noChangeShapeType="1"/>
          </p:cNvSpPr>
          <p:nvPr/>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4" name="Line 68"/>
          <p:cNvSpPr>
            <a:spLocks noChangeShapeType="1"/>
          </p:cNvSpPr>
          <p:nvPr/>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grpSp>
        <p:nvGrpSpPr>
          <p:cNvPr id="2" name="Group 83"/>
          <p:cNvGrpSpPr>
            <a:grpSpLocks/>
          </p:cNvGrpSpPr>
          <p:nvPr/>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3" name="Group 84"/>
          <p:cNvGrpSpPr>
            <a:grpSpLocks/>
          </p:cNvGrpSpPr>
          <p:nvPr/>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65" name="Group 92"/>
          <p:cNvGrpSpPr>
            <a:grpSpLocks/>
          </p:cNvGrpSpPr>
          <p:nvPr/>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73" name="Group 100"/>
          <p:cNvGrpSpPr>
            <a:grpSpLocks/>
          </p:cNvGrpSpPr>
          <p:nvPr/>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1" name="Group 108"/>
          <p:cNvGrpSpPr>
            <a:grpSpLocks/>
          </p:cNvGrpSpPr>
          <p:nvPr/>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9" name="Group 116"/>
          <p:cNvGrpSpPr>
            <a:grpSpLocks/>
          </p:cNvGrpSpPr>
          <p:nvPr/>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97" name="Group 124"/>
          <p:cNvGrpSpPr>
            <a:grpSpLocks/>
          </p:cNvGrpSpPr>
          <p:nvPr/>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05" name="Group 132"/>
          <p:cNvGrpSpPr>
            <a:grpSpLocks/>
          </p:cNvGrpSpPr>
          <p:nvPr/>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13" name="Group 140"/>
          <p:cNvGrpSpPr>
            <a:grpSpLocks/>
          </p:cNvGrpSpPr>
          <p:nvPr/>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7191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58775" y="935038"/>
            <a:ext cx="8424863" cy="5541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latin typeface="Calibri" charset="0"/>
                <a:ea typeface="Calibri" charset="0"/>
                <a:cs typeface="Calibri" charset="0"/>
              </a:rPr>
              <a:pPr algn="r" eaLnBrk="0" hangingPunct="0">
                <a:spcBef>
                  <a:spcPct val="0"/>
                </a:spcBef>
              </a:pPr>
              <a:t>‹#›</a:t>
            </a:fld>
            <a:endParaRPr lang="en-US" sz="90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7.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8.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7.emf"/><Relationship Id="rId5" Type="http://schemas.openxmlformats.org/officeDocument/2006/relationships/image" Target="../media/image29.emf"/><Relationship Id="rId6" Type="http://schemas.openxmlformats.org/officeDocument/2006/relationships/image" Target="../media/image31.emf"/><Relationship Id="rId7" Type="http://schemas.openxmlformats.org/officeDocument/2006/relationships/image" Target="../media/image32.em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4.emf"/><Relationship Id="rId5" Type="http://schemas.openxmlformats.org/officeDocument/2006/relationships/image" Target="../media/image35.jpeg"/><Relationship Id="rId6" Type="http://schemas.microsoft.com/office/2007/relationships/hdphoto" Target="../media/hdphoto3.wdp"/><Relationship Id="rId7" Type="http://schemas.openxmlformats.org/officeDocument/2006/relationships/image" Target="../media/image36.jpeg"/><Relationship Id="rId8" Type="http://schemas.microsoft.com/office/2007/relationships/hdphoto" Target="../media/hdphoto4.wdp"/><Relationship Id="rId9" Type="http://schemas.openxmlformats.org/officeDocument/2006/relationships/image" Target="../media/image37.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g"/><Relationship Id="rId13" Type="http://schemas.openxmlformats.org/officeDocument/2006/relationships/image" Target="../media/image12.jpg"/><Relationship Id="rId14" Type="http://schemas.openxmlformats.org/officeDocument/2006/relationships/image" Target="../media/image13.jpg"/><Relationship Id="rId15" Type="http://schemas.openxmlformats.org/officeDocument/2006/relationships/image" Target="../media/image14.jpg"/><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jpeg"/><Relationship Id="rId10"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8" Type="http://schemas.openxmlformats.org/officeDocument/2006/relationships/image" Target="../media/image43.emf"/><Relationship Id="rId9" Type="http://schemas.openxmlformats.org/officeDocument/2006/relationships/image" Target="../media/image44.emf"/><Relationship Id="rId10" Type="http://schemas.openxmlformats.org/officeDocument/2006/relationships/image" Target="../media/image45.emf"/><Relationship Id="rId11" Type="http://schemas.openxmlformats.org/officeDocument/2006/relationships/image" Target="../media/image46.emf"/><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8" Type="http://schemas.openxmlformats.org/officeDocument/2006/relationships/image" Target="../media/image51.emf"/><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52.emf"/><Relationship Id="rId5" Type="http://schemas.openxmlformats.org/officeDocument/2006/relationships/image" Target="../media/image53.emf"/><Relationship Id="rId6" Type="http://schemas.openxmlformats.org/officeDocument/2006/relationships/image" Target="../media/image54.emf"/><Relationship Id="rId7" Type="http://schemas.openxmlformats.org/officeDocument/2006/relationships/image" Target="../media/image55.emf"/><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6.emf"/><Relationship Id="rId5" Type="http://schemas.openxmlformats.org/officeDocument/2006/relationships/image" Target="../media/image53.emf"/><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tags" Target="../tags/tag27.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53.emf"/><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jpg"/><Relationship Id="rId13" Type="http://schemas.openxmlformats.org/officeDocument/2006/relationships/image" Target="../media/image13.jpg"/><Relationship Id="rId14" Type="http://schemas.openxmlformats.org/officeDocument/2006/relationships/image" Target="../media/image14.jpg"/><Relationship Id="rId15" Type="http://schemas.openxmlformats.org/officeDocument/2006/relationships/image" Target="../media/image4.png"/><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eg"/><Relationship Id="rId9" Type="http://schemas.microsoft.com/office/2007/relationships/hdphoto" Target="../media/hdphoto2.wdp"/><Relationship Id="rId10"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4.emf"/><Relationship Id="rId5" Type="http://schemas.openxmlformats.org/officeDocument/2006/relationships/image" Target="../media/image65.emf"/><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898" y="1295399"/>
            <a:ext cx="6748702" cy="1433615"/>
          </a:xfrm>
        </p:spPr>
        <p:txBody>
          <a:bodyPr/>
          <a:lstStyle/>
          <a:p>
            <a:r>
              <a:rPr lang="en-US" sz="3200" dirty="0" smtClean="0"/>
              <a:t>Design of Mixed-Criticality Applications </a:t>
            </a:r>
            <a:br>
              <a:rPr lang="en-US" sz="3200" dirty="0" smtClean="0"/>
            </a:br>
            <a:r>
              <a:rPr lang="en-US" sz="3200" dirty="0" smtClean="0"/>
              <a:t>on Distributed Real-Time Systems</a:t>
            </a:r>
            <a:endParaRPr lang="en-US" sz="3200" dirty="0"/>
          </a:p>
        </p:txBody>
      </p:sp>
      <p:sp>
        <p:nvSpPr>
          <p:cNvPr id="3" name="Subtitle 2"/>
          <p:cNvSpPr>
            <a:spLocks noGrp="1"/>
          </p:cNvSpPr>
          <p:nvPr>
            <p:ph type="subTitle" idx="1"/>
          </p:nvPr>
        </p:nvSpPr>
        <p:spPr>
          <a:xfrm>
            <a:off x="718898" y="3120804"/>
            <a:ext cx="6486071" cy="917796"/>
          </a:xfrm>
        </p:spPr>
        <p:txBody>
          <a:bodyPr/>
          <a:lstStyle/>
          <a:p>
            <a:r>
              <a:rPr lang="en-US" dirty="0" smtClean="0"/>
              <a:t>Domițian Tămaș-Selicean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4030"/>
    </mc:Choice>
    <mc:Fallback xmlns="">
      <p:transition xmlns:p14="http://schemas.microsoft.com/office/powerpoint/2010/main" spd="slow" advTm="1403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Model</a:t>
            </a:r>
            <a:endParaRPr lang="en-US" dirty="0"/>
          </a:p>
        </p:txBody>
      </p:sp>
      <p:sp>
        <p:nvSpPr>
          <p:cNvPr id="3" name="Content Placeholder 2"/>
          <p:cNvSpPr>
            <a:spLocks noGrp="1"/>
          </p:cNvSpPr>
          <p:nvPr>
            <p:ph idx="1"/>
          </p:nvPr>
        </p:nvSpPr>
        <p:spPr>
          <a:xfrm>
            <a:off x="4138560" y="4085306"/>
            <a:ext cx="4802670" cy="2353594"/>
          </a:xfrm>
        </p:spPr>
        <p:txBody>
          <a:bodyPr/>
          <a:lstStyle/>
          <a:p>
            <a:r>
              <a:rPr lang="en-US" dirty="0" smtClean="0"/>
              <a:t>Temporal partitioning</a:t>
            </a:r>
          </a:p>
          <a:p>
            <a:pPr lvl="1"/>
            <a:r>
              <a:rPr lang="en-US" dirty="0" smtClean="0"/>
              <a:t>Static partition table</a:t>
            </a:r>
          </a:p>
          <a:p>
            <a:pPr lvl="2"/>
            <a:r>
              <a:rPr lang="en-US" dirty="0" smtClean="0"/>
              <a:t>Repeated with a period MF</a:t>
            </a:r>
          </a:p>
          <a:p>
            <a:pPr lvl="2"/>
            <a:r>
              <a:rPr lang="en-US" dirty="0" smtClean="0"/>
              <a:t>Partition switch overhead</a:t>
            </a:r>
          </a:p>
          <a:p>
            <a:pPr lvl="2"/>
            <a:r>
              <a:rPr lang="en-US" dirty="0" smtClean="0"/>
              <a:t>Each partition can have its own scheduling policy</a:t>
            </a:r>
          </a:p>
          <a:p>
            <a:pPr lvl="2"/>
            <a:r>
              <a:rPr lang="en-US" dirty="0" smtClean="0"/>
              <a:t>A partition has a certain SIL</a:t>
            </a:r>
          </a:p>
        </p:txBody>
      </p:sp>
      <p:sp>
        <p:nvSpPr>
          <p:cNvPr id="21" name="Rectangle 20"/>
          <p:cNvSpPr/>
          <p:nvPr/>
        </p:nvSpPr>
        <p:spPr bwMode="auto">
          <a:xfrm>
            <a:off x="4737100" y="1554197"/>
            <a:ext cx="6731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3" name="Rectangle 22"/>
          <p:cNvSpPr/>
          <p:nvPr/>
        </p:nvSpPr>
        <p:spPr bwMode="auto">
          <a:xfrm>
            <a:off x="5765800" y="1554197"/>
            <a:ext cx="3556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4" name="Rectangle 23"/>
          <p:cNvSpPr/>
          <p:nvPr/>
        </p:nvSpPr>
        <p:spPr bwMode="auto">
          <a:xfrm>
            <a:off x="6096000" y="1554197"/>
            <a:ext cx="3556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5" name="Rectangle 24"/>
          <p:cNvSpPr/>
          <p:nvPr/>
        </p:nvSpPr>
        <p:spPr bwMode="auto">
          <a:xfrm>
            <a:off x="5092700" y="2068564"/>
            <a:ext cx="6731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7" name="Rectangle 26"/>
          <p:cNvSpPr/>
          <p:nvPr/>
        </p:nvSpPr>
        <p:spPr bwMode="auto">
          <a:xfrm>
            <a:off x="5765800" y="2068564"/>
            <a:ext cx="6858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8" name="Rectangle 27"/>
          <p:cNvSpPr/>
          <p:nvPr/>
        </p:nvSpPr>
        <p:spPr bwMode="auto">
          <a:xfrm>
            <a:off x="5410200" y="2601885"/>
            <a:ext cx="6858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9" name="Rectangle 28"/>
          <p:cNvSpPr/>
          <p:nvPr/>
        </p:nvSpPr>
        <p:spPr bwMode="auto">
          <a:xfrm>
            <a:off x="5054600" y="2601885"/>
            <a:ext cx="3556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1" name="Rectangle 30"/>
          <p:cNvSpPr/>
          <p:nvPr/>
        </p:nvSpPr>
        <p:spPr bwMode="auto">
          <a:xfrm>
            <a:off x="4737100" y="2601885"/>
            <a:ext cx="3556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33" name="Straight Connector 32"/>
          <p:cNvCxnSpPr/>
          <p:nvPr/>
        </p:nvCxnSpPr>
        <p:spPr bwMode="auto">
          <a:xfrm rot="16200000" flipH="1">
            <a:off x="3771327" y="2215981"/>
            <a:ext cx="1928373" cy="1"/>
          </a:xfrm>
          <a:prstGeom prst="line">
            <a:avLst/>
          </a:prstGeom>
          <a:ln w="12700" cap="flat" cmpd="sng" algn="ctr">
            <a:solidFill>
              <a:schemeClr val="accent4">
                <a:shade val="95000"/>
                <a:satMod val="105000"/>
              </a:schemeClr>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8" name="Rectangle 37"/>
          <p:cNvSpPr/>
          <p:nvPr/>
        </p:nvSpPr>
        <p:spPr bwMode="auto">
          <a:xfrm>
            <a:off x="6451600" y="1554197"/>
            <a:ext cx="6731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9" name="Rectangle 38"/>
          <p:cNvSpPr/>
          <p:nvPr/>
        </p:nvSpPr>
        <p:spPr bwMode="auto">
          <a:xfrm>
            <a:off x="7480300" y="1554197"/>
            <a:ext cx="3556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0" name="Rectangle 39"/>
          <p:cNvSpPr/>
          <p:nvPr/>
        </p:nvSpPr>
        <p:spPr bwMode="auto">
          <a:xfrm>
            <a:off x="7810500" y="1554197"/>
            <a:ext cx="3556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1" name="Rectangle 40"/>
          <p:cNvSpPr/>
          <p:nvPr/>
        </p:nvSpPr>
        <p:spPr bwMode="auto">
          <a:xfrm>
            <a:off x="6807200" y="2068564"/>
            <a:ext cx="673100" cy="317564"/>
          </a:xfrm>
          <a:prstGeom prst="rect">
            <a:avLst/>
          </a:prstGeom>
          <a:solidFill>
            <a:srgbClr val="A50F15"/>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2" name="Rectangle 41"/>
          <p:cNvSpPr/>
          <p:nvPr/>
        </p:nvSpPr>
        <p:spPr bwMode="auto">
          <a:xfrm>
            <a:off x="7480300" y="2068564"/>
            <a:ext cx="6858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3" name="Rectangle 42"/>
          <p:cNvSpPr/>
          <p:nvPr/>
        </p:nvSpPr>
        <p:spPr bwMode="auto">
          <a:xfrm>
            <a:off x="7124700" y="2601885"/>
            <a:ext cx="6858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4" name="Rectangle 43"/>
          <p:cNvSpPr/>
          <p:nvPr/>
        </p:nvSpPr>
        <p:spPr bwMode="auto">
          <a:xfrm>
            <a:off x="6769100" y="2601885"/>
            <a:ext cx="355600" cy="317564"/>
          </a:xfrm>
          <a:prstGeom prst="rect">
            <a:avLst/>
          </a:prstGeom>
          <a:solidFill>
            <a:srgbClr val="0033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5" name="Rectangle 44"/>
          <p:cNvSpPr/>
          <p:nvPr/>
        </p:nvSpPr>
        <p:spPr bwMode="auto">
          <a:xfrm>
            <a:off x="6451600" y="2601885"/>
            <a:ext cx="3556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46" name="Straight Connector 45"/>
          <p:cNvCxnSpPr/>
          <p:nvPr/>
        </p:nvCxnSpPr>
        <p:spPr bwMode="auto">
          <a:xfrm rot="16200000" flipH="1">
            <a:off x="5485827" y="2215981"/>
            <a:ext cx="1928373" cy="1"/>
          </a:xfrm>
          <a:prstGeom prst="line">
            <a:avLst/>
          </a:prstGeom>
          <a:ln w="12700" cap="flat" cmpd="sng" algn="ctr">
            <a:solidFill>
              <a:schemeClr val="accent4">
                <a:shade val="95000"/>
                <a:satMod val="105000"/>
              </a:schemeClr>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7" name="Straight Connector 46"/>
          <p:cNvCxnSpPr/>
          <p:nvPr/>
        </p:nvCxnSpPr>
        <p:spPr bwMode="auto">
          <a:xfrm rot="16200000" flipH="1">
            <a:off x="7201913" y="2210016"/>
            <a:ext cx="1928373" cy="1"/>
          </a:xfrm>
          <a:prstGeom prst="line">
            <a:avLst/>
          </a:prstGeom>
          <a:ln w="12700" cap="flat" cmpd="sng" algn="ctr">
            <a:solidFill>
              <a:schemeClr val="accent4">
                <a:shade val="95000"/>
                <a:satMod val="105000"/>
              </a:schemeClr>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9" name="Straight Arrow Connector 48"/>
          <p:cNvCxnSpPr>
            <a:stCxn id="31" idx="2"/>
          </p:cNvCxnSpPr>
          <p:nvPr/>
        </p:nvCxnSpPr>
        <p:spPr bwMode="auto">
          <a:xfrm rot="16200000" flipH="1">
            <a:off x="4854391" y="2979958"/>
            <a:ext cx="260719" cy="139700"/>
          </a:xfrm>
          <a:prstGeom prst="straightConnector1">
            <a:avLst/>
          </a:prstGeom>
          <a:solidFill>
            <a:schemeClr val="accent1"/>
          </a:solidFill>
          <a:ln w="15875" cap="flat" cmpd="sng" algn="ctr">
            <a:solidFill>
              <a:schemeClr val="tx1"/>
            </a:solidFill>
            <a:prstDash val="solid"/>
            <a:round/>
            <a:headEnd type="none" w="med" len="med"/>
            <a:tailEnd type="arrow" w="med" len="med"/>
          </a:ln>
          <a:effectLst/>
        </p:spPr>
      </p:cxnSp>
      <p:cxnSp>
        <p:nvCxnSpPr>
          <p:cNvPr id="50" name="Straight Arrow Connector 49"/>
          <p:cNvCxnSpPr/>
          <p:nvPr/>
        </p:nvCxnSpPr>
        <p:spPr bwMode="auto">
          <a:xfrm rot="5400000">
            <a:off x="5428013" y="2927043"/>
            <a:ext cx="260720" cy="245534"/>
          </a:xfrm>
          <a:prstGeom prst="straightConnector1">
            <a:avLst/>
          </a:prstGeom>
          <a:solidFill>
            <a:schemeClr val="accent1"/>
          </a:solidFill>
          <a:ln w="15875" cap="flat" cmpd="sng" algn="ctr">
            <a:solidFill>
              <a:schemeClr val="tx1"/>
            </a:solidFill>
            <a:prstDash val="solid"/>
            <a:round/>
            <a:headEnd type="none" w="med" len="med"/>
            <a:tailEnd type="arrow" w="med" len="med"/>
          </a:ln>
          <a:effectLst/>
        </p:spPr>
      </p:cxnSp>
      <p:sp>
        <p:nvSpPr>
          <p:cNvPr id="56" name="TextBox 55"/>
          <p:cNvSpPr txBox="1"/>
          <p:nvPr/>
        </p:nvSpPr>
        <p:spPr>
          <a:xfrm>
            <a:off x="4684713" y="3180170"/>
            <a:ext cx="900707" cy="338554"/>
          </a:xfrm>
          <a:prstGeom prst="rect">
            <a:avLst/>
          </a:prstGeom>
          <a:noFill/>
        </p:spPr>
        <p:txBody>
          <a:bodyPr wrap="none" rtlCol="0" anchor="t">
            <a:spAutoFit/>
          </a:bodyPr>
          <a:lstStyle/>
          <a:p>
            <a:r>
              <a:rPr lang="en-US" sz="1600" dirty="0" smtClean="0"/>
              <a:t>Partition</a:t>
            </a:r>
            <a:endParaRPr lang="en-US" sz="1600" dirty="0"/>
          </a:p>
        </p:txBody>
      </p:sp>
      <p:cxnSp>
        <p:nvCxnSpPr>
          <p:cNvPr id="57" name="Straight Arrow Connector 56"/>
          <p:cNvCxnSpPr/>
          <p:nvPr/>
        </p:nvCxnSpPr>
        <p:spPr bwMode="auto">
          <a:xfrm rot="16200000" flipH="1">
            <a:off x="5828716" y="2917507"/>
            <a:ext cx="271326" cy="254000"/>
          </a:xfrm>
          <a:prstGeom prst="straightConnector1">
            <a:avLst/>
          </a:prstGeom>
          <a:solidFill>
            <a:schemeClr val="accent1"/>
          </a:solidFill>
          <a:ln w="15875" cap="flat" cmpd="sng" algn="ctr">
            <a:solidFill>
              <a:schemeClr val="tx1"/>
            </a:solidFill>
            <a:prstDash val="solid"/>
            <a:round/>
            <a:headEnd type="none" w="med" len="med"/>
            <a:tailEnd type="arrow" w="med" len="med"/>
          </a:ln>
          <a:effectLst/>
        </p:spPr>
      </p:cxnSp>
      <p:sp>
        <p:nvSpPr>
          <p:cNvPr id="60" name="TextBox 59"/>
          <p:cNvSpPr txBox="1"/>
          <p:nvPr/>
        </p:nvSpPr>
        <p:spPr>
          <a:xfrm>
            <a:off x="5639188" y="3180170"/>
            <a:ext cx="900707" cy="584776"/>
          </a:xfrm>
          <a:prstGeom prst="rect">
            <a:avLst/>
          </a:prstGeom>
          <a:noFill/>
        </p:spPr>
        <p:txBody>
          <a:bodyPr wrap="none" rtlCol="0">
            <a:spAutoFit/>
          </a:bodyPr>
          <a:lstStyle/>
          <a:p>
            <a:r>
              <a:rPr lang="en-US" sz="1600" dirty="0" smtClean="0"/>
              <a:t>Partition </a:t>
            </a:r>
          </a:p>
          <a:p>
            <a:r>
              <a:rPr lang="en-US" sz="1600" dirty="0" smtClean="0"/>
              <a:t>slice</a:t>
            </a:r>
            <a:endParaRPr lang="en-US" sz="1600" dirty="0"/>
          </a:p>
        </p:txBody>
      </p:sp>
      <p:sp>
        <p:nvSpPr>
          <p:cNvPr id="65" name="Right Brace 64"/>
          <p:cNvSpPr/>
          <p:nvPr/>
        </p:nvSpPr>
        <p:spPr bwMode="auto">
          <a:xfrm rot="5400000">
            <a:off x="7084582" y="2556404"/>
            <a:ext cx="446947" cy="1716087"/>
          </a:xfrm>
          <a:prstGeom prst="rightBrace">
            <a:avLst>
              <a:gd name="adj1" fmla="val 56638"/>
              <a:gd name="adj2" fmla="val 5000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6" name="TextBox 65"/>
          <p:cNvSpPr txBox="1"/>
          <p:nvPr/>
        </p:nvSpPr>
        <p:spPr>
          <a:xfrm>
            <a:off x="6450012" y="3671124"/>
            <a:ext cx="1716087" cy="338554"/>
          </a:xfrm>
          <a:prstGeom prst="rect">
            <a:avLst/>
          </a:prstGeom>
          <a:noFill/>
        </p:spPr>
        <p:txBody>
          <a:bodyPr wrap="square" rtlCol="0" anchor="t">
            <a:spAutoFit/>
          </a:bodyPr>
          <a:lstStyle/>
          <a:p>
            <a:pPr algn="ctr"/>
            <a:r>
              <a:rPr lang="en-US" sz="1600" dirty="0" smtClean="0"/>
              <a:t>Major Frame</a:t>
            </a:r>
            <a:endParaRPr lang="en-US" sz="1600" dirty="0"/>
          </a:p>
        </p:txBody>
      </p:sp>
      <p:sp>
        <p:nvSpPr>
          <p:cNvPr id="70" name="TextBox 69"/>
          <p:cNvSpPr txBox="1"/>
          <p:nvPr/>
        </p:nvSpPr>
        <p:spPr>
          <a:xfrm>
            <a:off x="4110026" y="1502429"/>
            <a:ext cx="627074" cy="369332"/>
          </a:xfrm>
          <a:prstGeom prst="rect">
            <a:avLst/>
          </a:prstGeom>
          <a:noFill/>
        </p:spPr>
        <p:txBody>
          <a:bodyPr wrap="square" rtlCol="0">
            <a:spAutoFit/>
          </a:bodyPr>
          <a:lstStyle/>
          <a:p>
            <a:r>
              <a:rPr lang="en-US" dirty="0" smtClean="0"/>
              <a:t>PE 1</a:t>
            </a:r>
            <a:endParaRPr lang="en-US" dirty="0"/>
          </a:p>
        </p:txBody>
      </p:sp>
      <p:sp>
        <p:nvSpPr>
          <p:cNvPr id="71" name="TextBox 70"/>
          <p:cNvSpPr txBox="1"/>
          <p:nvPr/>
        </p:nvSpPr>
        <p:spPr>
          <a:xfrm>
            <a:off x="4108439" y="2016796"/>
            <a:ext cx="627074" cy="369332"/>
          </a:xfrm>
          <a:prstGeom prst="rect">
            <a:avLst/>
          </a:prstGeom>
          <a:noFill/>
        </p:spPr>
        <p:txBody>
          <a:bodyPr wrap="square" rtlCol="0">
            <a:spAutoFit/>
          </a:bodyPr>
          <a:lstStyle/>
          <a:p>
            <a:r>
              <a:rPr lang="en-US" dirty="0" smtClean="0"/>
              <a:t>PE 2</a:t>
            </a:r>
            <a:endParaRPr lang="en-US" dirty="0"/>
          </a:p>
        </p:txBody>
      </p:sp>
      <p:sp>
        <p:nvSpPr>
          <p:cNvPr id="72" name="TextBox 71"/>
          <p:cNvSpPr txBox="1"/>
          <p:nvPr/>
        </p:nvSpPr>
        <p:spPr>
          <a:xfrm>
            <a:off x="4110026" y="2550118"/>
            <a:ext cx="627074" cy="369332"/>
          </a:xfrm>
          <a:prstGeom prst="rect">
            <a:avLst/>
          </a:prstGeom>
          <a:noFill/>
        </p:spPr>
        <p:txBody>
          <a:bodyPr wrap="square" rtlCol="0">
            <a:spAutoFit/>
          </a:bodyPr>
          <a:lstStyle/>
          <a:p>
            <a:r>
              <a:rPr lang="en-US" dirty="0" smtClean="0"/>
              <a:t>PE 3</a:t>
            </a:r>
            <a:endParaRPr lang="en-US" dirty="0"/>
          </a:p>
        </p:txBody>
      </p:sp>
      <p:sp>
        <p:nvSpPr>
          <p:cNvPr id="73" name="TextBox 72"/>
          <p:cNvSpPr txBox="1"/>
          <p:nvPr/>
        </p:nvSpPr>
        <p:spPr>
          <a:xfrm rot="20139557">
            <a:off x="4295124" y="4795945"/>
            <a:ext cx="3592512" cy="668482"/>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Problem: optimize task mapping </a:t>
            </a:r>
          </a:p>
          <a:p>
            <a:pPr algn="ctr"/>
            <a:r>
              <a:rPr lang="en-US" dirty="0" smtClean="0"/>
              <a:t>and allocation of partitions</a:t>
            </a:r>
            <a:endParaRPr lang="en-US" dirty="0"/>
          </a:p>
        </p:txBody>
      </p:sp>
      <p:sp>
        <p:nvSpPr>
          <p:cNvPr id="54" name="Rounded Rectangle 53"/>
          <p:cNvSpPr/>
          <p:nvPr/>
        </p:nvSpPr>
        <p:spPr bwMode="auto">
          <a:xfrm>
            <a:off x="576352" y="1616518"/>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5" name="Rounded Rectangle 54"/>
          <p:cNvSpPr/>
          <p:nvPr/>
        </p:nvSpPr>
        <p:spPr bwMode="auto">
          <a:xfrm>
            <a:off x="2197747" y="1616517"/>
            <a:ext cx="1354148" cy="1296959"/>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58" name="Straight Connector 57"/>
          <p:cNvCxnSpPr>
            <a:stCxn id="54" idx="2"/>
          </p:cNvCxnSpPr>
          <p:nvPr/>
        </p:nvCxnSpPr>
        <p:spPr bwMode="auto">
          <a:xfrm rot="5400000">
            <a:off x="1021862" y="3145040"/>
            <a:ext cx="463129"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59" name="Straight Connector 58"/>
          <p:cNvCxnSpPr/>
          <p:nvPr/>
        </p:nvCxnSpPr>
        <p:spPr bwMode="auto">
          <a:xfrm rot="5400000">
            <a:off x="2644358" y="3142351"/>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61" name="Straight Connector 60"/>
          <p:cNvCxnSpPr/>
          <p:nvPr/>
        </p:nvCxnSpPr>
        <p:spPr bwMode="auto">
          <a:xfrm rot="5400000">
            <a:off x="1700037" y="3605480"/>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62" name="Straight Connector 61"/>
          <p:cNvCxnSpPr/>
          <p:nvPr/>
        </p:nvCxnSpPr>
        <p:spPr bwMode="auto">
          <a:xfrm>
            <a:off x="348145" y="3372814"/>
            <a:ext cx="3341146" cy="1588"/>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63" name="Rounded Rectangle 62"/>
          <p:cNvSpPr/>
          <p:nvPr/>
        </p:nvSpPr>
        <p:spPr bwMode="auto">
          <a:xfrm>
            <a:off x="1254221" y="3835943"/>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4" name="Oval 63"/>
          <p:cNvSpPr>
            <a:spLocks noChangeAspect="1"/>
          </p:cNvSpPr>
          <p:nvPr/>
        </p:nvSpPr>
        <p:spPr bwMode="auto">
          <a:xfrm>
            <a:off x="1444546" y="1752219"/>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4" name="Oval 73"/>
          <p:cNvSpPr>
            <a:spLocks noChangeAspect="1"/>
          </p:cNvSpPr>
          <p:nvPr/>
        </p:nvSpPr>
        <p:spPr bwMode="auto">
          <a:xfrm>
            <a:off x="762013" y="2473616"/>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5" name="Oval 74"/>
          <p:cNvSpPr>
            <a:spLocks noChangeAspect="1"/>
          </p:cNvSpPr>
          <p:nvPr/>
        </p:nvSpPr>
        <p:spPr bwMode="auto">
          <a:xfrm>
            <a:off x="762013" y="1752219"/>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6" name="Oval 75"/>
          <p:cNvSpPr>
            <a:spLocks noChangeAspect="1"/>
          </p:cNvSpPr>
          <p:nvPr/>
        </p:nvSpPr>
        <p:spPr bwMode="auto">
          <a:xfrm>
            <a:off x="2364157" y="1751112"/>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7" name="Oval 76"/>
          <p:cNvSpPr>
            <a:spLocks noChangeAspect="1"/>
          </p:cNvSpPr>
          <p:nvPr/>
        </p:nvSpPr>
        <p:spPr bwMode="auto">
          <a:xfrm>
            <a:off x="3065111" y="1751112"/>
            <a:ext cx="310929" cy="317564"/>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8" name="Oval 77"/>
          <p:cNvSpPr>
            <a:spLocks noChangeAspect="1"/>
          </p:cNvSpPr>
          <p:nvPr/>
        </p:nvSpPr>
        <p:spPr bwMode="auto">
          <a:xfrm>
            <a:off x="3065111" y="2447696"/>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9" name="Oval 78"/>
          <p:cNvSpPr>
            <a:spLocks noChangeAspect="1"/>
          </p:cNvSpPr>
          <p:nvPr/>
        </p:nvSpPr>
        <p:spPr bwMode="auto">
          <a:xfrm>
            <a:off x="1427266" y="3983043"/>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0" name="Oval 79"/>
          <p:cNvSpPr>
            <a:spLocks noChangeAspect="1"/>
          </p:cNvSpPr>
          <p:nvPr/>
        </p:nvSpPr>
        <p:spPr bwMode="auto">
          <a:xfrm>
            <a:off x="2132326" y="4642564"/>
            <a:ext cx="310929" cy="317564"/>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1" name="Oval Callout 80"/>
          <p:cNvSpPr/>
          <p:nvPr/>
        </p:nvSpPr>
        <p:spPr bwMode="auto">
          <a:xfrm>
            <a:off x="262033" y="1321935"/>
            <a:ext cx="733761" cy="345264"/>
          </a:xfrm>
          <a:prstGeom prst="wedgeEllipseCallout">
            <a:avLst>
              <a:gd name="adj1" fmla="val 35510"/>
              <a:gd name="adj2" fmla="val 99089"/>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2" name="Oval Callout 81"/>
          <p:cNvSpPr/>
          <p:nvPr/>
        </p:nvSpPr>
        <p:spPr bwMode="auto">
          <a:xfrm>
            <a:off x="1004434" y="1321935"/>
            <a:ext cx="733761" cy="345264"/>
          </a:xfrm>
          <a:prstGeom prst="wedgeEllipseCallout">
            <a:avLst>
              <a:gd name="adj1" fmla="val 31978"/>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3" name="Oval Callout 82"/>
          <p:cNvSpPr/>
          <p:nvPr/>
        </p:nvSpPr>
        <p:spPr bwMode="auto">
          <a:xfrm>
            <a:off x="262033" y="2817100"/>
            <a:ext cx="733761" cy="345264"/>
          </a:xfrm>
          <a:prstGeom prst="wedgeEllipseCallout">
            <a:avLst>
              <a:gd name="adj1" fmla="val 36687"/>
              <a:gd name="adj2" fmla="val -81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4" name="Oval Callout 83"/>
          <p:cNvSpPr/>
          <p:nvPr/>
        </p:nvSpPr>
        <p:spPr bwMode="auto">
          <a:xfrm>
            <a:off x="822661" y="3553629"/>
            <a:ext cx="733761" cy="345264"/>
          </a:xfrm>
          <a:prstGeom prst="wedgeEllipseCallout">
            <a:avLst>
              <a:gd name="adj1" fmla="val 46107"/>
              <a:gd name="adj2" fmla="val 9158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5" name="Oval Callout 84"/>
          <p:cNvSpPr/>
          <p:nvPr/>
        </p:nvSpPr>
        <p:spPr bwMode="auto">
          <a:xfrm>
            <a:off x="3065111" y="1321935"/>
            <a:ext cx="733761" cy="345264"/>
          </a:xfrm>
          <a:prstGeom prst="wedgeEllipseCallout">
            <a:avLst>
              <a:gd name="adj1" fmla="val -23362"/>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SIL1</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6" name="Oval Callout 85"/>
          <p:cNvSpPr/>
          <p:nvPr/>
        </p:nvSpPr>
        <p:spPr bwMode="auto">
          <a:xfrm>
            <a:off x="3065111" y="2819232"/>
            <a:ext cx="733761" cy="345264"/>
          </a:xfrm>
          <a:prstGeom prst="wedgeEllipseCallout">
            <a:avLst>
              <a:gd name="adj1" fmla="val -23362"/>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87" name="Oval Callout 86"/>
          <p:cNvSpPr/>
          <p:nvPr/>
        </p:nvSpPr>
        <p:spPr bwMode="auto">
          <a:xfrm>
            <a:off x="2443255" y="5008993"/>
            <a:ext cx="733761" cy="345264"/>
          </a:xfrm>
          <a:prstGeom prst="wedgeEllipseCallout">
            <a:avLst>
              <a:gd name="adj1" fmla="val -58686"/>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SIL1</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cxnSp>
        <p:nvCxnSpPr>
          <p:cNvPr id="88" name="Straight Connector 87"/>
          <p:cNvCxnSpPr>
            <a:stCxn id="55" idx="0"/>
          </p:cNvCxnSpPr>
          <p:nvPr/>
        </p:nvCxnSpPr>
        <p:spPr bwMode="auto">
          <a:xfrm>
            <a:off x="2874821" y="1616517"/>
            <a:ext cx="0" cy="646891"/>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89" name="Straight Connector 88"/>
          <p:cNvCxnSpPr/>
          <p:nvPr/>
        </p:nvCxnSpPr>
        <p:spPr bwMode="auto">
          <a:xfrm rot="10800000" flipH="1">
            <a:off x="576352" y="2264997"/>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0" name="Straight Connector 89"/>
          <p:cNvCxnSpPr/>
          <p:nvPr/>
        </p:nvCxnSpPr>
        <p:spPr bwMode="auto">
          <a:xfrm rot="10800000" flipH="1">
            <a:off x="2197747" y="2263408"/>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1" name="Straight Connector 90"/>
          <p:cNvCxnSpPr/>
          <p:nvPr/>
        </p:nvCxnSpPr>
        <p:spPr bwMode="auto">
          <a:xfrm rot="10800000" flipH="1">
            <a:off x="1251838" y="4485162"/>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92" name="Oval Callout 91"/>
          <p:cNvSpPr/>
          <p:nvPr/>
        </p:nvSpPr>
        <p:spPr bwMode="auto">
          <a:xfrm>
            <a:off x="2308205" y="1321935"/>
            <a:ext cx="733761" cy="345264"/>
          </a:xfrm>
          <a:prstGeom prst="wedgeEllipseCallout">
            <a:avLst>
              <a:gd name="adj1" fmla="val -29250"/>
              <a:gd name="adj2" fmla="val 9658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93" name="Rectangle 92"/>
          <p:cNvSpPr/>
          <p:nvPr/>
        </p:nvSpPr>
        <p:spPr bwMode="auto">
          <a:xfrm>
            <a:off x="4735513" y="2069783"/>
            <a:ext cx="3556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94" name="Rectangle 93"/>
          <p:cNvSpPr/>
          <p:nvPr/>
        </p:nvSpPr>
        <p:spPr bwMode="auto">
          <a:xfrm>
            <a:off x="6451780" y="2068564"/>
            <a:ext cx="355600" cy="317564"/>
          </a:xfrm>
          <a:prstGeom prst="rect">
            <a:avLst/>
          </a:prstGeom>
          <a:solidFill>
            <a:srgbClr val="006D2C"/>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7611"/>
    </mc:Choice>
    <mc:Fallback xmlns="">
      <p:transition xmlns:p14="http://schemas.microsoft.com/office/powerpoint/2010/main" spd="slow" advTm="17761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	</a:t>
            </a:r>
            <a:endParaRPr lang="en-US" dirty="0"/>
          </a:p>
        </p:txBody>
      </p:sp>
      <p:sp>
        <p:nvSpPr>
          <p:cNvPr id="3" name="Content Placeholder 2"/>
          <p:cNvSpPr>
            <a:spLocks noGrp="1"/>
          </p:cNvSpPr>
          <p:nvPr>
            <p:ph idx="1"/>
          </p:nvPr>
        </p:nvSpPr>
        <p:spPr/>
        <p:txBody>
          <a:bodyPr/>
          <a:lstStyle/>
          <a:p>
            <a:r>
              <a:rPr lang="en-US" dirty="0" smtClean="0"/>
              <a:t>Static Cyclic Scheduling</a:t>
            </a:r>
            <a:endParaRPr lang="en-US" dirty="0"/>
          </a:p>
        </p:txBody>
      </p:sp>
      <p:pic>
        <p:nvPicPr>
          <p:cNvPr id="8" name="Picture 7"/>
          <p:cNvPicPr>
            <a:picLocks noChangeAspect="1"/>
          </p:cNvPicPr>
          <p:nvPr/>
        </p:nvPicPr>
        <p:blipFill>
          <a:blip r:embed="rId4"/>
          <a:stretch>
            <a:fillRect/>
          </a:stretch>
        </p:blipFill>
        <p:spPr>
          <a:xfrm>
            <a:off x="358775" y="1404938"/>
            <a:ext cx="8543290" cy="4925060"/>
          </a:xfrm>
          <a:prstGeom prst="rect">
            <a:avLst/>
          </a:prstGeom>
        </p:spPr>
      </p:pic>
      <p:sp>
        <p:nvSpPr>
          <p:cNvPr id="10" name="Rectangle 9"/>
          <p:cNvSpPr/>
          <p:nvPr/>
        </p:nvSpPr>
        <p:spPr bwMode="auto">
          <a:xfrm>
            <a:off x="4859973" y="3873500"/>
            <a:ext cx="3961765" cy="26035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1" name="Rectangle 10"/>
          <p:cNvSpPr/>
          <p:nvPr/>
        </p:nvSpPr>
        <p:spPr bwMode="auto">
          <a:xfrm>
            <a:off x="4821873" y="1422400"/>
            <a:ext cx="3961765" cy="26035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nvGrpSpPr>
          <p:cNvPr id="19" name="Group 18"/>
          <p:cNvGrpSpPr/>
          <p:nvPr/>
        </p:nvGrpSpPr>
        <p:grpSpPr>
          <a:xfrm>
            <a:off x="1358899" y="2184400"/>
            <a:ext cx="3501074" cy="2666999"/>
            <a:chOff x="1358899" y="2184400"/>
            <a:chExt cx="3501074" cy="2666999"/>
          </a:xfrm>
        </p:grpSpPr>
        <p:sp>
          <p:nvSpPr>
            <p:cNvPr id="13" name="Snip and Round Single Corner Rectangle 12"/>
            <p:cNvSpPr/>
            <p:nvPr/>
          </p:nvSpPr>
          <p:spPr bwMode="auto">
            <a:xfrm rot="10800000">
              <a:off x="1358899" y="2209800"/>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4" name="Snip and Round Single Corner Rectangle 13"/>
            <p:cNvSpPr/>
            <p:nvPr/>
          </p:nvSpPr>
          <p:spPr bwMode="auto">
            <a:xfrm rot="10800000">
              <a:off x="1358899" y="3340099"/>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5" name="Snip and Round Single Corner Rectangle 14"/>
            <p:cNvSpPr/>
            <p:nvPr/>
          </p:nvSpPr>
          <p:spPr bwMode="auto">
            <a:xfrm rot="10800000">
              <a:off x="2717799" y="2209800"/>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6" name="Snip and Round Single Corner Rectangle 15"/>
            <p:cNvSpPr/>
            <p:nvPr/>
          </p:nvSpPr>
          <p:spPr bwMode="auto">
            <a:xfrm rot="10800000">
              <a:off x="2717798" y="3257549"/>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7" name="Snip and Round Single Corner Rectangle 16"/>
            <p:cNvSpPr/>
            <p:nvPr/>
          </p:nvSpPr>
          <p:spPr bwMode="auto">
            <a:xfrm rot="10800000">
              <a:off x="2781299" y="4508499"/>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8" name="Snip and Round Single Corner Rectangle 17"/>
            <p:cNvSpPr/>
            <p:nvPr/>
          </p:nvSpPr>
          <p:spPr bwMode="auto">
            <a:xfrm rot="10800000">
              <a:off x="4186872" y="2184400"/>
              <a:ext cx="673101" cy="3429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sp>
        <p:nvSpPr>
          <p:cNvPr id="20" name="TextBox 19"/>
          <p:cNvSpPr txBox="1"/>
          <p:nvPr/>
        </p:nvSpPr>
        <p:spPr>
          <a:xfrm rot="20139557">
            <a:off x="5213031" y="4943152"/>
            <a:ext cx="3592512" cy="369332"/>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Problem: reduce development costs</a:t>
            </a:r>
            <a:endParaRPr lang="en-US" dirty="0"/>
          </a:p>
        </p:txBody>
      </p:sp>
      <p:sp>
        <p:nvSpPr>
          <p:cNvPr id="21" name="TextBox 20"/>
          <p:cNvSpPr txBox="1"/>
          <p:nvPr/>
        </p:nvSpPr>
        <p:spPr>
          <a:xfrm>
            <a:off x="358775" y="5993664"/>
            <a:ext cx="4501198" cy="400110"/>
          </a:xfrm>
          <a:prstGeom prst="rect">
            <a:avLst/>
          </a:prstGeom>
          <a:noFill/>
        </p:spPr>
        <p:txBody>
          <a:bodyPr wrap="square" rtlCol="0">
            <a:spAutoFit/>
          </a:bodyPr>
          <a:lstStyle/>
          <a:p>
            <a:r>
              <a:rPr lang="en-US" sz="2000" dirty="0" smtClean="0">
                <a:latin typeface="Calibri"/>
                <a:cs typeface="Calibri"/>
              </a:rPr>
              <a:t>Elevation: develop a task to a higher SIL</a:t>
            </a:r>
          </a:p>
        </p:txBody>
      </p:sp>
      <p:sp>
        <p:nvSpPr>
          <p:cNvPr id="6" name="Down Arrow 5"/>
          <p:cNvSpPr/>
          <p:nvPr/>
        </p:nvSpPr>
        <p:spPr bwMode="auto">
          <a:xfrm>
            <a:off x="7380112" y="5094112"/>
            <a:ext cx="239889" cy="508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0965"/>
    </mc:Choice>
    <mc:Fallback xmlns="">
      <p:transition xmlns:p14="http://schemas.microsoft.com/office/powerpoint/2010/main" spd="slow" advTm="1609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a:t>
            </a:r>
            <a:endParaRPr lang="en-US" dirty="0"/>
          </a:p>
        </p:txBody>
      </p:sp>
      <p:sp>
        <p:nvSpPr>
          <p:cNvPr id="4" name="Content Placeholder 3"/>
          <p:cNvSpPr>
            <a:spLocks noGrp="1"/>
          </p:cNvSpPr>
          <p:nvPr>
            <p:ph idx="1"/>
          </p:nvPr>
        </p:nvSpPr>
        <p:spPr>
          <a:xfrm>
            <a:off x="358775" y="1402080"/>
            <a:ext cx="8424863" cy="5074920"/>
          </a:xfrm>
        </p:spPr>
        <p:txBody>
          <a:bodyPr/>
          <a:lstStyle/>
          <a:p>
            <a:r>
              <a:rPr lang="en-US" sz="2800" dirty="0" smtClean="0"/>
              <a:t>Task decomposition</a:t>
            </a:r>
          </a:p>
          <a:p>
            <a:pPr lvl="1"/>
            <a:r>
              <a:rPr lang="en-US" dirty="0" smtClean="0"/>
              <a:t>Implementing a function of a higher SIL as several redundant tasks of a lower SIL. </a:t>
            </a:r>
            <a:endParaRPr lang="en-US" dirty="0"/>
          </a:p>
        </p:txBody>
      </p:sp>
      <p:pic>
        <p:nvPicPr>
          <p:cNvPr id="7" name="Picture 6" descr="Screen Shot 2014-03-09 at 1.44.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455" y="3278300"/>
            <a:ext cx="5432425" cy="1778562"/>
          </a:xfrm>
          <a:prstGeom prst="rect">
            <a:avLst/>
          </a:prstGeom>
        </p:spPr>
      </p:pic>
      <p:sp>
        <p:nvSpPr>
          <p:cNvPr id="10" name="TextBox 9"/>
          <p:cNvSpPr txBox="1"/>
          <p:nvPr/>
        </p:nvSpPr>
        <p:spPr>
          <a:xfrm rot="20139557">
            <a:off x="2662872" y="3854514"/>
            <a:ext cx="3592512" cy="646331"/>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Problem: optimize task decomposition</a:t>
            </a:r>
            <a:endParaRPr lang="en-US" dirty="0"/>
          </a:p>
        </p:txBody>
      </p:sp>
      <p:sp>
        <p:nvSpPr>
          <p:cNvPr id="6" name="TextBox 5"/>
          <p:cNvSpPr txBox="1"/>
          <p:nvPr/>
        </p:nvSpPr>
        <p:spPr>
          <a:xfrm>
            <a:off x="1930695" y="5212468"/>
            <a:ext cx="5364185" cy="338554"/>
          </a:xfrm>
          <a:prstGeom prst="rect">
            <a:avLst/>
          </a:prstGeom>
          <a:noFill/>
        </p:spPr>
        <p:txBody>
          <a:bodyPr wrap="square" rtlCol="0">
            <a:spAutoFit/>
          </a:bodyPr>
          <a:lstStyle/>
          <a:p>
            <a:r>
              <a:rPr lang="en-US" sz="1600" dirty="0" smtClean="0">
                <a:solidFill>
                  <a:srgbClr val="08519C"/>
                </a:solidFill>
                <a:latin typeface="Calibri"/>
                <a:cs typeface="Calibri"/>
              </a:rPr>
              <a:t>According to ISO 26262 “Road Vehicles – Functional Safety”</a:t>
            </a:r>
          </a:p>
        </p:txBody>
      </p:sp>
    </p:spTree>
    <p:custDataLst>
      <p:tags r:id="rId1"/>
    </p:custDataLst>
    <p:extLst>
      <p:ext uri="{BB962C8B-B14F-4D97-AF65-F5344CB8AC3E}">
        <p14:creationId xmlns:p14="http://schemas.microsoft.com/office/powerpoint/2010/main" val="618016858"/>
      </p:ext>
    </p:extLst>
  </p:cSld>
  <p:clrMapOvr>
    <a:masterClrMapping/>
  </p:clrMapOvr>
  <mc:AlternateContent xmlns:mc="http://schemas.openxmlformats.org/markup-compatibility/2006" xmlns:p14="http://schemas.microsoft.com/office/powerpoint/2010/main">
    <mc:Choice Requires="p14">
      <p:transition spd="slow" p14:dur="2000" advTm="62829"/>
    </mc:Choice>
    <mc:Fallback xmlns="">
      <p:transition xmlns:p14="http://schemas.microsoft.com/office/powerpoint/2010/main" spd="slow" advTm="6282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tasks at the processor level</a:t>
            </a:r>
            <a:endParaRPr lang="en-US" dirty="0"/>
          </a:p>
        </p:txBody>
      </p:sp>
      <p:sp>
        <p:nvSpPr>
          <p:cNvPr id="3" name="Content Placeholder 2"/>
          <p:cNvSpPr>
            <a:spLocks noGrp="1"/>
          </p:cNvSpPr>
          <p:nvPr>
            <p:ph idx="1"/>
          </p:nvPr>
        </p:nvSpPr>
        <p:spPr>
          <a:xfrm>
            <a:off x="358775" y="935038"/>
            <a:ext cx="8424863" cy="2125662"/>
          </a:xfrm>
        </p:spPr>
        <p:txBody>
          <a:bodyPr/>
          <a:lstStyle/>
          <a:p>
            <a:r>
              <a:rPr lang="en-US" sz="2000" dirty="0" smtClean="0"/>
              <a:t>Given</a:t>
            </a:r>
          </a:p>
          <a:p>
            <a:pPr lvl="2"/>
            <a:r>
              <a:rPr lang="en-US" sz="1800" dirty="0" smtClean="0"/>
              <a:t>A set of applications</a:t>
            </a:r>
          </a:p>
          <a:p>
            <a:pPr lvl="2"/>
            <a:r>
              <a:rPr lang="en-US" sz="1800" dirty="0" smtClean="0"/>
              <a:t>The criticality level (or SIL) for each task</a:t>
            </a:r>
          </a:p>
          <a:p>
            <a:pPr lvl="2"/>
            <a:r>
              <a:rPr lang="en-US" sz="1800" dirty="0" smtClean="0"/>
              <a:t>The separation requirements between tasks</a:t>
            </a:r>
          </a:p>
          <a:p>
            <a:pPr lvl="2"/>
            <a:r>
              <a:rPr lang="en-US" sz="1800" dirty="0" smtClean="0"/>
              <a:t>A set of N processing elements (</a:t>
            </a:r>
            <a:r>
              <a:rPr lang="en-US" sz="1800" dirty="0" err="1" smtClean="0"/>
              <a:t>PEs</a:t>
            </a:r>
            <a:r>
              <a:rPr lang="en-US" sz="1800" dirty="0" smtClean="0"/>
              <a:t>)</a:t>
            </a:r>
          </a:p>
          <a:p>
            <a:pPr lvl="2"/>
            <a:r>
              <a:rPr lang="en-US" sz="1800" dirty="0" smtClean="0"/>
              <a:t>The size of the Major Frame and of the Application Cycle</a:t>
            </a:r>
          </a:p>
          <a:p>
            <a:pPr lvl="2"/>
            <a:r>
              <a:rPr lang="en-US" sz="1800" dirty="0" smtClean="0"/>
              <a:t>The decomposition library</a:t>
            </a:r>
          </a:p>
        </p:txBody>
      </p:sp>
      <p:sp>
        <p:nvSpPr>
          <p:cNvPr id="4" name="Content Placeholder 2"/>
          <p:cNvSpPr txBox="1">
            <a:spLocks/>
          </p:cNvSpPr>
          <p:nvPr/>
        </p:nvSpPr>
        <p:spPr bwMode="auto">
          <a:xfrm>
            <a:off x="358775" y="3223260"/>
            <a:ext cx="8424863" cy="180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chemeClr val="accent5">
                    <a:lumMod val="75000"/>
                  </a:schemeClr>
                </a:solidFill>
                <a:effectLst/>
                <a:uLnTx/>
                <a:uFillTx/>
                <a:latin typeface="Calibri"/>
                <a:ea typeface="ＭＳ Ｐゴシック" charset="-128"/>
                <a:cs typeface="Calibri"/>
              </a:rPr>
              <a:t>Determine</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The mapping of tasks to </a:t>
            </a:r>
            <a:r>
              <a:rPr kumimoji="0" lang="en-US" b="0" i="0" u="none" strike="noStrike" kern="0" cap="none" spc="0" normalizeH="0" baseline="0" noProof="0" dirty="0" err="1" smtClean="0">
                <a:ln>
                  <a:noFill/>
                </a:ln>
                <a:solidFill>
                  <a:srgbClr val="08519C"/>
                </a:solidFill>
                <a:effectLst/>
                <a:uLnTx/>
                <a:uFillTx/>
                <a:latin typeface="Calibri"/>
                <a:ea typeface="ＭＳ Ｐゴシック" charset="-128"/>
                <a:cs typeface="Calibri"/>
              </a:rPr>
              <a:t>PEs</a:t>
            </a:r>
            <a:endPar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endParaRP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The sequence and length of partition slices on each processor</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The assignment of tasks to partitions</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The schedule for all the tasks in the system</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lang="en-US" kern="0" dirty="0" smtClean="0">
                <a:solidFill>
                  <a:srgbClr val="08519C"/>
                </a:solidFill>
                <a:latin typeface="Calibri"/>
                <a:ea typeface="ＭＳ Ｐゴシック" charset="-128"/>
                <a:cs typeface="Calibri"/>
              </a:rPr>
              <a:t>The partition sharing </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lang="en-US" kern="0" dirty="0" smtClean="0">
                <a:solidFill>
                  <a:srgbClr val="08519C"/>
                </a:solidFill>
                <a:latin typeface="Calibri"/>
                <a:ea typeface="ＭＳ Ｐゴシック" charset="-128"/>
                <a:cs typeface="Calibri"/>
              </a:rPr>
              <a:t>The task decomposition</a:t>
            </a:r>
            <a:endPar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endParaRPr>
          </a:p>
        </p:txBody>
      </p:sp>
      <p:sp>
        <p:nvSpPr>
          <p:cNvPr id="5" name="Content Placeholder 2"/>
          <p:cNvSpPr txBox="1">
            <a:spLocks/>
          </p:cNvSpPr>
          <p:nvPr/>
        </p:nvSpPr>
        <p:spPr bwMode="auto">
          <a:xfrm>
            <a:off x="357188" y="5455920"/>
            <a:ext cx="8424863" cy="1257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Such that</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All applications meet their deadline</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b="0" i="0" u="none" strike="noStrike" kern="0" cap="none" spc="0" normalizeH="0" baseline="0" noProof="0" dirty="0" smtClean="0">
                <a:ln>
                  <a:noFill/>
                </a:ln>
                <a:solidFill>
                  <a:srgbClr val="08519C"/>
                </a:solidFill>
                <a:effectLst/>
                <a:uLnTx/>
                <a:uFillTx/>
                <a:latin typeface="Calibri"/>
                <a:ea typeface="ＭＳ Ｐゴシック" charset="-128"/>
                <a:cs typeface="Calibri"/>
              </a:rPr>
              <a:t>The development costs are minimized</a:t>
            </a:r>
            <a:endParaRPr kumimoji="0" lang="en-US" b="0" i="0" u="none" strike="noStrike" kern="0" cap="none" spc="0" normalizeH="0" baseline="0" noProof="0" dirty="0">
              <a:ln>
                <a:noFill/>
              </a:ln>
              <a:solidFill>
                <a:srgbClr val="08519C"/>
              </a:solidFill>
              <a:effectLst/>
              <a:uLnTx/>
              <a:uFillTx/>
              <a:latin typeface="Calibri"/>
              <a:ea typeface="ＭＳ Ｐゴシック" charset="-128"/>
              <a:cs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687"/>
    </mc:Choice>
    <mc:Fallback xmlns="">
      <p:transition xmlns:p14="http://schemas.microsoft.com/office/powerpoint/2010/main" spd="slow" advTm="436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58614"/>
            <a:ext cx="8426450" cy="719138"/>
          </a:xfrm>
        </p:spPr>
        <p:txBody>
          <a:bodyPr/>
          <a:lstStyle/>
          <a:p>
            <a:r>
              <a:rPr lang="en-US" dirty="0" smtClean="0"/>
              <a:t>Design optimization problems: overview</a:t>
            </a:r>
            <a:endParaRPr lang="en-US" dirty="0"/>
          </a:p>
        </p:txBody>
      </p:sp>
      <p:sp>
        <p:nvSpPr>
          <p:cNvPr id="3" name="Content Placeholder 2"/>
          <p:cNvSpPr>
            <a:spLocks noGrp="1"/>
          </p:cNvSpPr>
          <p:nvPr>
            <p:ph idx="1"/>
          </p:nvPr>
        </p:nvSpPr>
        <p:spPr>
          <a:xfrm>
            <a:off x="357188" y="944175"/>
            <a:ext cx="2382369" cy="1129785"/>
          </a:xfrm>
        </p:spPr>
        <p:txBody>
          <a:bodyPr/>
          <a:lstStyle/>
          <a:p>
            <a:pPr marL="0" indent="0">
              <a:buNone/>
            </a:pPr>
            <a:r>
              <a:rPr lang="en-US" sz="2000" b="1" dirty="0" smtClean="0"/>
              <a:t>Mapping</a:t>
            </a:r>
          </a:p>
          <a:p>
            <a:endParaRPr lang="en-US" sz="2000" dirty="0"/>
          </a:p>
        </p:txBody>
      </p:sp>
      <p:sp>
        <p:nvSpPr>
          <p:cNvPr id="4" name="Content Placeholder 2"/>
          <p:cNvSpPr txBox="1">
            <a:spLocks/>
          </p:cNvSpPr>
          <p:nvPr/>
        </p:nvSpPr>
        <p:spPr bwMode="auto">
          <a:xfrm>
            <a:off x="5819858" y="944175"/>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in which PE to  place a task</a:t>
            </a:r>
          </a:p>
          <a:p>
            <a:endParaRPr lang="en-US" sz="2000" dirty="0"/>
          </a:p>
        </p:txBody>
      </p:sp>
      <p:sp>
        <p:nvSpPr>
          <p:cNvPr id="5" name="Content Placeholder 2"/>
          <p:cNvSpPr txBox="1">
            <a:spLocks/>
          </p:cNvSpPr>
          <p:nvPr/>
        </p:nvSpPr>
        <p:spPr bwMode="auto">
          <a:xfrm>
            <a:off x="357188" y="2083729"/>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Scheduling</a:t>
            </a:r>
          </a:p>
          <a:p>
            <a:endParaRPr lang="en-US" sz="2000" dirty="0"/>
          </a:p>
        </p:txBody>
      </p:sp>
      <p:sp>
        <p:nvSpPr>
          <p:cNvPr id="6" name="Content Placeholder 2"/>
          <p:cNvSpPr txBox="1">
            <a:spLocks/>
          </p:cNvSpPr>
          <p:nvPr/>
        </p:nvSpPr>
        <p:spPr bwMode="auto">
          <a:xfrm>
            <a:off x="5819858" y="2083729"/>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the start times of static tasks</a:t>
            </a:r>
          </a:p>
          <a:p>
            <a:endParaRPr lang="en-US" sz="2000" dirty="0"/>
          </a:p>
        </p:txBody>
      </p:sp>
      <p:sp>
        <p:nvSpPr>
          <p:cNvPr id="7" name="Content Placeholder 2"/>
          <p:cNvSpPr txBox="1">
            <a:spLocks/>
          </p:cNvSpPr>
          <p:nvPr/>
        </p:nvSpPr>
        <p:spPr bwMode="auto">
          <a:xfrm>
            <a:off x="357188" y="3116665"/>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Partitioning</a:t>
            </a:r>
          </a:p>
          <a:p>
            <a:endParaRPr lang="en-US" sz="2000" dirty="0"/>
          </a:p>
        </p:txBody>
      </p:sp>
      <p:sp>
        <p:nvSpPr>
          <p:cNvPr id="8" name="Content Placeholder 2"/>
          <p:cNvSpPr txBox="1">
            <a:spLocks/>
          </p:cNvSpPr>
          <p:nvPr/>
        </p:nvSpPr>
        <p:spPr bwMode="auto">
          <a:xfrm>
            <a:off x="5819858" y="3116665"/>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the sequence and sizes of partition slices</a:t>
            </a:r>
          </a:p>
          <a:p>
            <a:endParaRPr lang="en-US" sz="2000" dirty="0"/>
          </a:p>
        </p:txBody>
      </p:sp>
      <p:sp>
        <p:nvSpPr>
          <p:cNvPr id="9" name="Content Placeholder 2"/>
          <p:cNvSpPr txBox="1">
            <a:spLocks/>
          </p:cNvSpPr>
          <p:nvPr/>
        </p:nvSpPr>
        <p:spPr bwMode="auto">
          <a:xfrm>
            <a:off x="357188" y="4123177"/>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Task decomposition</a:t>
            </a:r>
          </a:p>
          <a:p>
            <a:endParaRPr lang="en-US" sz="2000" dirty="0"/>
          </a:p>
        </p:txBody>
      </p:sp>
      <p:sp>
        <p:nvSpPr>
          <p:cNvPr id="10" name="Content Placeholder 2"/>
          <p:cNvSpPr txBox="1">
            <a:spLocks/>
          </p:cNvSpPr>
          <p:nvPr/>
        </p:nvSpPr>
        <p:spPr bwMode="auto">
          <a:xfrm>
            <a:off x="5819858" y="4123177"/>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how to implement a task to meet the SIL requirements</a:t>
            </a:r>
          </a:p>
          <a:p>
            <a:pPr indent="-180000"/>
            <a:endParaRPr lang="en-US" sz="2000" dirty="0"/>
          </a:p>
        </p:txBody>
      </p:sp>
      <p:sp>
        <p:nvSpPr>
          <p:cNvPr id="11" name="Content Placeholder 2"/>
          <p:cNvSpPr txBox="1">
            <a:spLocks/>
          </p:cNvSpPr>
          <p:nvPr/>
        </p:nvSpPr>
        <p:spPr bwMode="auto">
          <a:xfrm>
            <a:off x="357188" y="5447702"/>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Elevation</a:t>
            </a:r>
          </a:p>
          <a:p>
            <a:endParaRPr lang="en-US" sz="2000" dirty="0"/>
          </a:p>
        </p:txBody>
      </p:sp>
      <p:sp>
        <p:nvSpPr>
          <p:cNvPr id="12" name="Content Placeholder 2"/>
          <p:cNvSpPr txBox="1">
            <a:spLocks/>
          </p:cNvSpPr>
          <p:nvPr/>
        </p:nvSpPr>
        <p:spPr bwMode="auto">
          <a:xfrm>
            <a:off x="5819858" y="5447702"/>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Implementing a lower SIL task at a higher SIL</a:t>
            </a:r>
          </a:p>
          <a:p>
            <a:pPr indent="-180000"/>
            <a:endParaRPr lang="en-US" sz="2000" dirty="0"/>
          </a:p>
        </p:txBody>
      </p:sp>
      <p:pic>
        <p:nvPicPr>
          <p:cNvPr id="18" name="Picture 17" descr="mappi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83" y="720472"/>
            <a:ext cx="1374863" cy="1350601"/>
          </a:xfrm>
          <a:prstGeom prst="rect">
            <a:avLst/>
          </a:prstGeom>
        </p:spPr>
      </p:pic>
      <p:pic>
        <p:nvPicPr>
          <p:cNvPr id="19" name="Picture 18" descr="scheduling.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982" y="2191188"/>
            <a:ext cx="1374863" cy="735956"/>
          </a:xfrm>
          <a:prstGeom prst="rect">
            <a:avLst/>
          </a:prstGeom>
        </p:spPr>
      </p:pic>
      <p:pic>
        <p:nvPicPr>
          <p:cNvPr id="20" name="Picture 19" descr="partition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983" y="3164105"/>
            <a:ext cx="1374862" cy="735955"/>
          </a:xfrm>
          <a:prstGeom prst="rect">
            <a:avLst/>
          </a:prstGeom>
        </p:spPr>
      </p:pic>
      <p:pic>
        <p:nvPicPr>
          <p:cNvPr id="21" name="Picture 20" descr="decomposition.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9983" y="4123177"/>
            <a:ext cx="1852248" cy="942662"/>
          </a:xfrm>
          <a:prstGeom prst="rect">
            <a:avLst/>
          </a:prstGeom>
        </p:spPr>
      </p:pic>
      <p:pic>
        <p:nvPicPr>
          <p:cNvPr id="22" name="Picture 21" descr="elevation.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9983" y="5238744"/>
            <a:ext cx="1852248" cy="1620717"/>
          </a:xfrm>
          <a:prstGeom prst="rect">
            <a:avLst/>
          </a:prstGeom>
        </p:spPr>
      </p:pic>
    </p:spTree>
    <p:custDataLst>
      <p:tags r:id="rId1"/>
    </p:custDataLst>
    <p:extLst>
      <p:ext uri="{BB962C8B-B14F-4D97-AF65-F5344CB8AC3E}">
        <p14:creationId xmlns:p14="http://schemas.microsoft.com/office/powerpoint/2010/main" val="2718241840"/>
      </p:ext>
    </p:extLst>
  </p:cSld>
  <p:clrMapOvr>
    <a:masterClrMapping/>
  </p:clrMapOvr>
  <mc:AlternateContent xmlns:mc="http://schemas.openxmlformats.org/markup-compatibility/2006" xmlns:p14="http://schemas.microsoft.com/office/powerpoint/2010/main">
    <mc:Choice Requires="p14">
      <p:transition spd="slow" p14:dur="2000" advTm="112834"/>
    </mc:Choice>
    <mc:Fallback xmlns="">
      <p:transition xmlns:p14="http://schemas.microsoft.com/office/powerpoint/2010/main" spd="slow" advTm="1128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 Example </a:t>
            </a:r>
            <a:endParaRPr lang="en-US" dirty="0"/>
          </a:p>
        </p:txBody>
      </p:sp>
      <p:sp>
        <p:nvSpPr>
          <p:cNvPr id="8" name="Content Placeholder 2"/>
          <p:cNvSpPr>
            <a:spLocks noGrp="1"/>
          </p:cNvSpPr>
          <p:nvPr>
            <p:ph idx="1"/>
          </p:nvPr>
        </p:nvSpPr>
        <p:spPr>
          <a:xfrm>
            <a:off x="358775" y="935038"/>
            <a:ext cx="8424863" cy="1604962"/>
          </a:xfrm>
        </p:spPr>
        <p:txBody>
          <a:bodyPr/>
          <a:lstStyle/>
          <a:p>
            <a:r>
              <a:rPr lang="en-US" dirty="0" smtClean="0"/>
              <a:t>Partition sharing optimization</a:t>
            </a:r>
          </a:p>
          <a:p>
            <a:pPr>
              <a:buNone/>
            </a:pPr>
            <a:endParaRPr lang="en-US" sz="2000" dirty="0" smtClean="0"/>
          </a:p>
        </p:txBody>
      </p:sp>
      <p:pic>
        <p:nvPicPr>
          <p:cNvPr id="5" name="Picture 4"/>
          <p:cNvPicPr>
            <a:picLocks noChangeAspect="1"/>
          </p:cNvPicPr>
          <p:nvPr/>
        </p:nvPicPr>
        <p:blipFill>
          <a:blip r:embed="rId3"/>
          <a:stretch>
            <a:fillRect/>
          </a:stretch>
        </p:blipFill>
        <p:spPr>
          <a:xfrm>
            <a:off x="242634" y="1549400"/>
            <a:ext cx="8541004" cy="4853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18"/>
    </mc:Choice>
    <mc:Fallback xmlns="">
      <p:transition xmlns:p14="http://schemas.microsoft.com/office/powerpoint/2010/main" spd="slow" advTm="27218"/>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t2a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83" y="1237221"/>
            <a:ext cx="4777200" cy="2484144"/>
          </a:xfrm>
          <a:prstGeom prst="rect">
            <a:avLst/>
          </a:prstGeom>
        </p:spPr>
      </p:pic>
      <p:pic>
        <p:nvPicPr>
          <p:cNvPr id="4" name="Picture 3" descr="mot2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83" y="1237221"/>
            <a:ext cx="4778305" cy="2484719"/>
          </a:xfrm>
          <a:prstGeom prst="rect">
            <a:avLst/>
          </a:prstGeom>
        </p:spPr>
      </p:pic>
      <p:pic>
        <p:nvPicPr>
          <p:cNvPr id="14" name="Picture 13" descr="mot2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088" y="4213008"/>
            <a:ext cx="4777200" cy="2450422"/>
          </a:xfrm>
          <a:prstGeom prst="rect">
            <a:avLst/>
          </a:prstGeom>
        </p:spPr>
      </p:pic>
      <p:pic>
        <p:nvPicPr>
          <p:cNvPr id="16" name="Picture 15" descr="mot2ba.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983" y="4213008"/>
            <a:ext cx="4777200" cy="2450423"/>
          </a:xfrm>
          <a:prstGeom prst="rect">
            <a:avLst/>
          </a:prstGeom>
        </p:spPr>
      </p:pic>
      <p:pic>
        <p:nvPicPr>
          <p:cNvPr id="17" name="Picture 16" descr="mot2bb.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088" y="4213008"/>
            <a:ext cx="4777200" cy="2450423"/>
          </a:xfrm>
          <a:prstGeom prst="rect">
            <a:avLst/>
          </a:prstGeom>
        </p:spPr>
      </p:pic>
      <p:sp>
        <p:nvSpPr>
          <p:cNvPr id="2" name="Title 1"/>
          <p:cNvSpPr>
            <a:spLocks noGrp="1"/>
          </p:cNvSpPr>
          <p:nvPr>
            <p:ph type="title"/>
          </p:nvPr>
        </p:nvSpPr>
        <p:spPr/>
        <p:txBody>
          <a:bodyPr/>
          <a:lstStyle/>
          <a:p>
            <a:r>
              <a:rPr lang="en-US" dirty="0" smtClean="0"/>
              <a:t>Motivational Example </a:t>
            </a:r>
            <a:endParaRPr lang="en-US" dirty="0"/>
          </a:p>
        </p:txBody>
      </p:sp>
      <p:sp>
        <p:nvSpPr>
          <p:cNvPr id="6" name="Content Placeholder 2"/>
          <p:cNvSpPr txBox="1">
            <a:spLocks/>
          </p:cNvSpPr>
          <p:nvPr/>
        </p:nvSpPr>
        <p:spPr bwMode="auto">
          <a:xfrm>
            <a:off x="511175" y="858395"/>
            <a:ext cx="5373158"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Font typeface="Wingdings" charset="2"/>
              <a:buNone/>
            </a:pPr>
            <a:r>
              <a:rPr lang="en-US" sz="2000" dirty="0" smtClean="0"/>
              <a:t>No partition sharing allowed</a:t>
            </a:r>
          </a:p>
        </p:txBody>
      </p:sp>
      <p:sp>
        <p:nvSpPr>
          <p:cNvPr id="7" name="Content Placeholder 2"/>
          <p:cNvSpPr txBox="1">
            <a:spLocks/>
          </p:cNvSpPr>
          <p:nvPr/>
        </p:nvSpPr>
        <p:spPr bwMode="auto">
          <a:xfrm>
            <a:off x="511175" y="3766568"/>
            <a:ext cx="5373158"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Font typeface="Wingdings" charset="2"/>
              <a:buNone/>
            </a:pPr>
            <a:r>
              <a:rPr lang="en-US" sz="2000" dirty="0" smtClean="0"/>
              <a:t>Partition sharing is allowed</a:t>
            </a:r>
          </a:p>
        </p:txBody>
      </p:sp>
      <p:sp>
        <p:nvSpPr>
          <p:cNvPr id="9" name="Content Placeholder 2"/>
          <p:cNvSpPr txBox="1">
            <a:spLocks/>
          </p:cNvSpPr>
          <p:nvPr/>
        </p:nvSpPr>
        <p:spPr bwMode="auto">
          <a:xfrm>
            <a:off x="6218248" y="1304836"/>
            <a:ext cx="2565390" cy="21221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dirty="0" smtClean="0">
                <a:latin typeface="Symbol" charset="2"/>
                <a:cs typeface="Symbol" charset="2"/>
              </a:rPr>
              <a:t>t</a:t>
            </a:r>
            <a:r>
              <a:rPr lang="en-US" sz="2000" baseline="-25000" dirty="0" smtClean="0"/>
              <a:t>13</a:t>
            </a:r>
            <a:r>
              <a:rPr lang="en-US" sz="2000" dirty="0" smtClean="0"/>
              <a:t> does not fit in the schedule</a:t>
            </a:r>
          </a:p>
        </p:txBody>
      </p:sp>
      <p:sp>
        <p:nvSpPr>
          <p:cNvPr id="10" name="Content Placeholder 2"/>
          <p:cNvSpPr txBox="1">
            <a:spLocks/>
          </p:cNvSpPr>
          <p:nvPr/>
        </p:nvSpPr>
        <p:spPr bwMode="auto">
          <a:xfrm>
            <a:off x="6218248" y="4336910"/>
            <a:ext cx="2717790" cy="21221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Reassigning </a:t>
            </a:r>
            <a:r>
              <a:rPr lang="en-US" dirty="0" smtClean="0">
                <a:latin typeface="Symbol" charset="2"/>
                <a:cs typeface="Symbol" charset="2"/>
              </a:rPr>
              <a:t>t</a:t>
            </a:r>
            <a:r>
              <a:rPr lang="en-US" baseline="-25000" dirty="0" smtClean="0"/>
              <a:t>2</a:t>
            </a:r>
            <a:r>
              <a:rPr lang="en-US" dirty="0" smtClean="0"/>
              <a:t>,</a:t>
            </a:r>
            <a:r>
              <a:rPr lang="en-US" baseline="-25000" dirty="0" smtClean="0"/>
              <a:t> </a:t>
            </a:r>
            <a:r>
              <a:rPr lang="en-US" dirty="0" smtClean="0">
                <a:latin typeface="Symbol" charset="2"/>
                <a:cs typeface="Symbol" charset="2"/>
              </a:rPr>
              <a:t>t</a:t>
            </a:r>
            <a:r>
              <a:rPr lang="en-US" baseline="-25000" dirty="0" smtClean="0"/>
              <a:t>13 </a:t>
            </a:r>
            <a:r>
              <a:rPr lang="en-US" sz="2000" dirty="0" smtClean="0"/>
              <a:t>and</a:t>
            </a:r>
            <a:r>
              <a:rPr lang="en-US" baseline="-25000" dirty="0" smtClean="0"/>
              <a:t> </a:t>
            </a:r>
            <a:r>
              <a:rPr lang="en-US" dirty="0" smtClean="0">
                <a:latin typeface="Symbol" charset="2"/>
                <a:cs typeface="Symbol" charset="2"/>
              </a:rPr>
              <a:t>t</a:t>
            </a:r>
            <a:r>
              <a:rPr lang="en-US" sz="2000" baseline="-25000" dirty="0" smtClean="0"/>
              <a:t>21</a:t>
            </a:r>
            <a:r>
              <a:rPr lang="en-US" sz="2000" dirty="0" smtClean="0"/>
              <a:t> results in a successful schedule with DC = 44</a:t>
            </a:r>
          </a:p>
        </p:txBody>
      </p:sp>
    </p:spTree>
    <p:custDataLst>
      <p:tags r:id="rId1"/>
    </p:custDataLst>
    <p:extLst>
      <p:ext uri="{BB962C8B-B14F-4D97-AF65-F5344CB8AC3E}">
        <p14:creationId xmlns:p14="http://schemas.microsoft.com/office/powerpoint/2010/main" val="460798622"/>
      </p:ext>
    </p:extLst>
  </p:cSld>
  <p:clrMapOvr>
    <a:masterClrMapping/>
  </p:clrMapOvr>
  <mc:AlternateContent xmlns:mc="http://schemas.openxmlformats.org/markup-compatibility/2006" xmlns:p14="http://schemas.microsoft.com/office/powerpoint/2010/main">
    <mc:Choice Requires="p14">
      <p:transition spd="slow" p14:dur="2000" advTm="79067"/>
    </mc:Choice>
    <mc:Fallback xmlns="">
      <p:transition xmlns:p14="http://schemas.microsoft.com/office/powerpoint/2010/main" spd="slow" advTm="7906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2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88" y="4213008"/>
            <a:ext cx="4777200" cy="2484144"/>
          </a:xfrm>
          <a:prstGeom prst="rect">
            <a:avLst/>
          </a:prstGeom>
        </p:spPr>
      </p:pic>
      <p:pic>
        <p:nvPicPr>
          <p:cNvPr id="12" name="Picture 11" descr="mot2b.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83" y="1237221"/>
            <a:ext cx="4777200" cy="2450422"/>
          </a:xfrm>
          <a:prstGeom prst="rect">
            <a:avLst/>
          </a:prstGeom>
        </p:spPr>
      </p:pic>
      <p:pic>
        <p:nvPicPr>
          <p:cNvPr id="17" name="Picture 16" descr="mot2b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83" y="1237220"/>
            <a:ext cx="4777200" cy="2450423"/>
          </a:xfrm>
          <a:prstGeom prst="rect">
            <a:avLst/>
          </a:prstGeom>
        </p:spPr>
      </p:pic>
      <p:sp>
        <p:nvSpPr>
          <p:cNvPr id="2" name="Title 1"/>
          <p:cNvSpPr>
            <a:spLocks noGrp="1"/>
          </p:cNvSpPr>
          <p:nvPr>
            <p:ph type="title"/>
          </p:nvPr>
        </p:nvSpPr>
        <p:spPr/>
        <p:txBody>
          <a:bodyPr/>
          <a:lstStyle/>
          <a:p>
            <a:r>
              <a:rPr lang="en-US" dirty="0" smtClean="0"/>
              <a:t>Motivational Example </a:t>
            </a:r>
            <a:endParaRPr lang="en-US" dirty="0"/>
          </a:p>
        </p:txBody>
      </p:sp>
      <p:sp>
        <p:nvSpPr>
          <p:cNvPr id="6" name="Content Placeholder 2"/>
          <p:cNvSpPr txBox="1">
            <a:spLocks/>
          </p:cNvSpPr>
          <p:nvPr/>
        </p:nvSpPr>
        <p:spPr bwMode="auto">
          <a:xfrm>
            <a:off x="511175" y="858395"/>
            <a:ext cx="5373158"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a:t>Partition sharing is allowed</a:t>
            </a:r>
          </a:p>
        </p:txBody>
      </p:sp>
      <p:sp>
        <p:nvSpPr>
          <p:cNvPr id="7" name="Content Placeholder 2"/>
          <p:cNvSpPr txBox="1">
            <a:spLocks/>
          </p:cNvSpPr>
          <p:nvPr/>
        </p:nvSpPr>
        <p:spPr bwMode="auto">
          <a:xfrm>
            <a:off x="511175" y="3766568"/>
            <a:ext cx="5373158"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Font typeface="Wingdings" charset="2"/>
              <a:buNone/>
            </a:pPr>
            <a:r>
              <a:rPr lang="en-US" sz="2000" dirty="0" smtClean="0"/>
              <a:t>Optimized partitioned sharing</a:t>
            </a:r>
          </a:p>
        </p:txBody>
      </p:sp>
      <p:sp>
        <p:nvSpPr>
          <p:cNvPr id="9" name="Content Placeholder 2"/>
          <p:cNvSpPr txBox="1">
            <a:spLocks/>
          </p:cNvSpPr>
          <p:nvPr/>
        </p:nvSpPr>
        <p:spPr bwMode="auto">
          <a:xfrm>
            <a:off x="5884333" y="1304836"/>
            <a:ext cx="2899305" cy="21221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a:t>Reassigning </a:t>
            </a:r>
            <a:r>
              <a:rPr lang="en-US" sz="2000" dirty="0">
                <a:latin typeface="Symbol" charset="2"/>
                <a:cs typeface="Symbol" charset="2"/>
              </a:rPr>
              <a:t>t</a:t>
            </a:r>
            <a:r>
              <a:rPr lang="en-US" sz="2000" baseline="-25000" dirty="0"/>
              <a:t>2</a:t>
            </a:r>
            <a:r>
              <a:rPr lang="en-US" sz="2000" dirty="0"/>
              <a:t>,</a:t>
            </a:r>
            <a:r>
              <a:rPr lang="en-US" sz="2000" baseline="-25000" dirty="0"/>
              <a:t> </a:t>
            </a:r>
            <a:r>
              <a:rPr lang="en-US" sz="2000" dirty="0">
                <a:latin typeface="Symbol" charset="2"/>
                <a:cs typeface="Symbol" charset="2"/>
              </a:rPr>
              <a:t>t</a:t>
            </a:r>
            <a:r>
              <a:rPr lang="en-US" sz="2000" baseline="-25000" dirty="0"/>
              <a:t>13 </a:t>
            </a:r>
            <a:r>
              <a:rPr lang="en-US" sz="2000" dirty="0"/>
              <a:t>and</a:t>
            </a:r>
            <a:r>
              <a:rPr lang="en-US" sz="2000" baseline="-25000" dirty="0"/>
              <a:t> </a:t>
            </a:r>
            <a:r>
              <a:rPr lang="en-US" sz="2000" dirty="0">
                <a:latin typeface="Symbol" charset="2"/>
                <a:cs typeface="Symbol" charset="2"/>
              </a:rPr>
              <a:t>t</a:t>
            </a:r>
            <a:r>
              <a:rPr lang="en-US" sz="2000" baseline="-25000" dirty="0"/>
              <a:t>21</a:t>
            </a:r>
            <a:r>
              <a:rPr lang="en-US" sz="2000" dirty="0"/>
              <a:t> results in a successful schedule with DC = 44</a:t>
            </a:r>
          </a:p>
        </p:txBody>
      </p:sp>
      <p:sp>
        <p:nvSpPr>
          <p:cNvPr id="10" name="Content Placeholder 2"/>
          <p:cNvSpPr txBox="1">
            <a:spLocks/>
          </p:cNvSpPr>
          <p:nvPr/>
        </p:nvSpPr>
        <p:spPr bwMode="auto">
          <a:xfrm>
            <a:off x="5884333" y="4336910"/>
            <a:ext cx="3051705" cy="21221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a:t>O</a:t>
            </a:r>
            <a:r>
              <a:rPr lang="en-US" sz="2000" dirty="0" smtClean="0"/>
              <a:t>ptimizing the mapping, partitioning and partition sharing results in schedulable implementation with DC = 37 and one extra time unit on N</a:t>
            </a:r>
            <a:r>
              <a:rPr lang="en-US" sz="2000" baseline="-25000" dirty="0" smtClean="0"/>
              <a:t>2</a:t>
            </a:r>
            <a:endParaRPr lang="en-US" sz="2000" dirty="0" smtClean="0"/>
          </a:p>
        </p:txBody>
      </p:sp>
      <p:pic>
        <p:nvPicPr>
          <p:cNvPr id="8" name="Picture 7" descr="mot2ca.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983" y="4213025"/>
            <a:ext cx="4777200" cy="2484144"/>
          </a:xfrm>
          <a:prstGeom prst="rect">
            <a:avLst/>
          </a:prstGeom>
        </p:spPr>
      </p:pic>
      <p:pic>
        <p:nvPicPr>
          <p:cNvPr id="11" name="Picture 10" descr="mot2cb.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088" y="4213008"/>
            <a:ext cx="4777200" cy="2484144"/>
          </a:xfrm>
          <a:prstGeom prst="rect">
            <a:avLst/>
          </a:prstGeom>
        </p:spPr>
      </p:pic>
    </p:spTree>
    <p:custDataLst>
      <p:tags r:id="rId1"/>
    </p:custDataLst>
    <p:extLst>
      <p:ext uri="{BB962C8B-B14F-4D97-AF65-F5344CB8AC3E}">
        <p14:creationId xmlns:p14="http://schemas.microsoft.com/office/powerpoint/2010/main" val="752111045"/>
      </p:ext>
    </p:extLst>
  </p:cSld>
  <p:clrMapOvr>
    <a:masterClrMapping/>
  </p:clrMapOvr>
  <mc:AlternateContent xmlns:mc="http://schemas.openxmlformats.org/markup-compatibility/2006" xmlns:p14="http://schemas.microsoft.com/office/powerpoint/2010/main">
    <mc:Choice Requires="p14">
      <p:transition spd="slow" p14:dur="2000" advTm="19730"/>
    </mc:Choice>
    <mc:Fallback xmlns="">
      <p:transition xmlns:p14="http://schemas.microsoft.com/office/powerpoint/2010/main" spd="slow" advTm="197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Strategy</a:t>
            </a:r>
            <a:endParaRPr lang="en-US" dirty="0"/>
          </a:p>
        </p:txBody>
      </p:sp>
      <p:sp>
        <p:nvSpPr>
          <p:cNvPr id="3" name="Content Placeholder 2"/>
          <p:cNvSpPr>
            <a:spLocks noGrp="1"/>
          </p:cNvSpPr>
          <p:nvPr>
            <p:ph idx="1"/>
          </p:nvPr>
        </p:nvSpPr>
        <p:spPr/>
        <p:txBody>
          <a:bodyPr/>
          <a:lstStyle/>
          <a:p>
            <a:r>
              <a:rPr lang="en-US" u="sng" dirty="0" smtClean="0"/>
              <a:t>M</a:t>
            </a:r>
            <a:r>
              <a:rPr lang="en-US" dirty="0" smtClean="0"/>
              <a:t>ixed-</a:t>
            </a:r>
            <a:r>
              <a:rPr lang="en-US" u="sng" dirty="0" smtClean="0"/>
              <a:t>C</a:t>
            </a:r>
            <a:r>
              <a:rPr lang="en-US" dirty="0" smtClean="0"/>
              <a:t>riticality </a:t>
            </a:r>
            <a:r>
              <a:rPr lang="en-US" u="sng" dirty="0" smtClean="0"/>
              <a:t>D</a:t>
            </a:r>
            <a:r>
              <a:rPr lang="en-US" dirty="0" smtClean="0"/>
              <a:t>esign </a:t>
            </a:r>
            <a:r>
              <a:rPr lang="en-US" u="sng" dirty="0" smtClean="0"/>
              <a:t>O</a:t>
            </a:r>
            <a:r>
              <a:rPr lang="en-US" dirty="0" smtClean="0"/>
              <a:t>ptimization (MCDO) strategy:</a:t>
            </a:r>
          </a:p>
          <a:p>
            <a:pPr lvl="1"/>
            <a:r>
              <a:rPr lang="en-US" dirty="0" err="1" smtClean="0"/>
              <a:t>Tabu</a:t>
            </a:r>
            <a:r>
              <a:rPr lang="en-US" dirty="0" smtClean="0"/>
              <a:t> Search meta-heuristic</a:t>
            </a:r>
          </a:p>
          <a:p>
            <a:pPr lvl="2"/>
            <a:r>
              <a:rPr lang="en-US" dirty="0" smtClean="0"/>
              <a:t>The mapping of tasks to processors</a:t>
            </a:r>
          </a:p>
          <a:p>
            <a:pPr lvl="2"/>
            <a:r>
              <a:rPr lang="en-US" dirty="0" smtClean="0"/>
              <a:t>The sequence and length of partition slices on each PE</a:t>
            </a:r>
          </a:p>
          <a:p>
            <a:pPr lvl="2"/>
            <a:r>
              <a:rPr lang="en-US" dirty="0" smtClean="0"/>
              <a:t>The assignment of tasks to partitions</a:t>
            </a:r>
          </a:p>
          <a:p>
            <a:pPr lvl="2"/>
            <a:r>
              <a:rPr lang="en-US" dirty="0" smtClean="0"/>
              <a:t>The task decomposition</a:t>
            </a:r>
          </a:p>
          <a:p>
            <a:pPr lvl="1"/>
            <a:r>
              <a:rPr lang="en-US" dirty="0" smtClean="0"/>
              <a:t>List scheduling</a:t>
            </a:r>
          </a:p>
          <a:p>
            <a:pPr lvl="2"/>
            <a:r>
              <a:rPr lang="en-US" dirty="0" smtClean="0"/>
              <a:t>The schedule for the applications</a:t>
            </a:r>
          </a:p>
          <a:p>
            <a:pPr lvl="2"/>
            <a:endParaRPr lang="en-US" dirty="0" smtClean="0"/>
          </a:p>
          <a:p>
            <a:r>
              <a:rPr lang="en-US" dirty="0" err="1" smtClean="0"/>
              <a:t>Tabu</a:t>
            </a:r>
            <a:r>
              <a:rPr lang="en-US" dirty="0" smtClean="0"/>
              <a:t> Search</a:t>
            </a:r>
          </a:p>
          <a:p>
            <a:pPr lvl="1"/>
            <a:r>
              <a:rPr lang="en-US" dirty="0"/>
              <a:t>Explores the solution space using design transformations</a:t>
            </a:r>
          </a:p>
          <a:p>
            <a:pPr lvl="1"/>
            <a:r>
              <a:rPr lang="en-US" dirty="0" smtClean="0"/>
              <a:t>Minimizes the cost function</a:t>
            </a:r>
          </a:p>
          <a:p>
            <a:pPr lvl="2"/>
            <a:r>
              <a:rPr lang="en-US" dirty="0" smtClean="0"/>
              <a:t>Development cost</a:t>
            </a:r>
          </a:p>
          <a:p>
            <a:pPr lvl="2"/>
            <a:r>
              <a:rPr lang="en-US" dirty="0" smtClean="0"/>
              <a:t>Constraint: </a:t>
            </a:r>
            <a:r>
              <a:rPr lang="en-US" dirty="0" err="1" smtClean="0"/>
              <a:t>schedulability</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advTm="93647"/>
    </mc:Choice>
    <mc:Fallback xmlns="">
      <p:transition xmlns:p14="http://schemas.microsoft.com/office/powerpoint/2010/main" spd="slow" advTm="93647"/>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3" name="Content Placeholder 2"/>
          <p:cNvSpPr>
            <a:spLocks noGrp="1"/>
          </p:cNvSpPr>
          <p:nvPr>
            <p:ph idx="1"/>
          </p:nvPr>
        </p:nvSpPr>
        <p:spPr/>
        <p:txBody>
          <a:bodyPr/>
          <a:lstStyle/>
          <a:p>
            <a:r>
              <a:rPr lang="en-US" dirty="0" smtClean="0"/>
              <a:t>Benchmarks</a:t>
            </a:r>
          </a:p>
          <a:p>
            <a:pPr lvl="1"/>
            <a:r>
              <a:rPr lang="en-US" dirty="0" smtClean="0"/>
              <a:t>7 synthetic </a:t>
            </a:r>
          </a:p>
          <a:p>
            <a:pPr lvl="1"/>
            <a:r>
              <a:rPr lang="en-US" dirty="0"/>
              <a:t>2</a:t>
            </a:r>
            <a:r>
              <a:rPr lang="en-US" dirty="0" smtClean="0"/>
              <a:t> real life test cases from E3S</a:t>
            </a:r>
          </a:p>
          <a:p>
            <a:pPr lvl="1"/>
            <a:endParaRPr lang="en-US" dirty="0" smtClean="0"/>
          </a:p>
          <a:p>
            <a:r>
              <a:rPr lang="en-US" dirty="0" smtClean="0"/>
              <a:t>MCDO compared to:</a:t>
            </a:r>
          </a:p>
          <a:p>
            <a:pPr lvl="1"/>
            <a:r>
              <a:rPr lang="en-US" dirty="0" smtClean="0"/>
              <a:t>MO+PO </a:t>
            </a:r>
          </a:p>
          <a:p>
            <a:pPr lvl="2"/>
            <a:r>
              <a:rPr lang="en-US" dirty="0" smtClean="0"/>
              <a:t>Strategy where first we do a mapping optimization, without considering partitioning (MO), and then we perform a partitioning optimization, considering the mapping obtained previously as fixed (PO)</a:t>
            </a:r>
          </a:p>
          <a:p>
            <a:pPr lvl="1"/>
            <a:r>
              <a:rPr lang="en-US" dirty="0" smtClean="0"/>
              <a:t>MPO</a:t>
            </a:r>
          </a:p>
          <a:p>
            <a:pPr lvl="2"/>
            <a:r>
              <a:rPr lang="en-US" dirty="0" smtClean="0"/>
              <a:t>Mapping and partitioning optimization is done at the same time, but without considering partition sharing.</a:t>
            </a:r>
            <a:endParaRPr lang="en-US" dirty="0"/>
          </a:p>
          <a:p>
            <a:pPr lvl="3"/>
            <a:endParaRPr lang="en-US" dirty="0" smtClean="0"/>
          </a:p>
          <a:p>
            <a:pPr lvl="2"/>
            <a:r>
              <a:rPr lang="en-US" dirty="0" smtClean="0"/>
              <a:t>MP+PO and MPO use “degree of </a:t>
            </a:r>
            <a:r>
              <a:rPr lang="en-US" dirty="0" err="1" smtClean="0"/>
              <a:t>schedulability</a:t>
            </a:r>
            <a:r>
              <a:rPr lang="en-US" dirty="0" smtClean="0"/>
              <a:t>” as the cost function		</a:t>
            </a:r>
          </a:p>
        </p:txBody>
      </p:sp>
    </p:spTree>
    <p:extLst>
      <p:ext uri="{BB962C8B-B14F-4D97-AF65-F5344CB8AC3E}">
        <p14:creationId xmlns:p14="http://schemas.microsoft.com/office/powerpoint/2010/main" val="3640186716"/>
      </p:ext>
    </p:extLst>
  </p:cSld>
  <p:clrMapOvr>
    <a:masterClrMapping/>
  </p:clrMapOvr>
  <mc:AlternateContent xmlns:mc="http://schemas.openxmlformats.org/markup-compatibility/2006" xmlns:p14="http://schemas.microsoft.com/office/powerpoint/2010/main">
    <mc:Choice Requires="p14">
      <p:transition spd="slow" p14:dur="2000" advTm="76315"/>
    </mc:Choice>
    <mc:Fallback xmlns="">
      <p:transition xmlns:p14="http://schemas.microsoft.com/office/powerpoint/2010/main" spd="slow" advTm="76315"/>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pPr marL="342900" indent="-342900"/>
            <a:r>
              <a:rPr lang="en-US" b="1" dirty="0" smtClean="0"/>
              <a:t>Introduction</a:t>
            </a:r>
            <a:endParaRPr lang="en-US" dirty="0"/>
          </a:p>
          <a:p>
            <a:pPr marL="342900" indent="-342900"/>
            <a:r>
              <a:rPr lang="en-US" dirty="0" smtClean="0"/>
              <a:t>Design optimizations at the processor-level</a:t>
            </a:r>
          </a:p>
          <a:p>
            <a:pPr lvl="1"/>
            <a:r>
              <a:rPr lang="en-US" sz="2000" dirty="0"/>
              <a:t>System and application </a:t>
            </a:r>
            <a:r>
              <a:rPr lang="en-US" sz="2000" dirty="0" smtClean="0"/>
              <a:t>models</a:t>
            </a:r>
          </a:p>
          <a:p>
            <a:pPr lvl="1"/>
            <a:r>
              <a:rPr lang="en-US" sz="2000" dirty="0" smtClean="0"/>
              <a:t>Motivational examples</a:t>
            </a:r>
          </a:p>
          <a:p>
            <a:pPr lvl="1"/>
            <a:r>
              <a:rPr lang="en-US" sz="2000" dirty="0" smtClean="0"/>
              <a:t>Optimization strategy</a:t>
            </a:r>
          </a:p>
          <a:p>
            <a:pPr lvl="1"/>
            <a:r>
              <a:rPr lang="en-US" sz="2000" dirty="0"/>
              <a:t>E</a:t>
            </a:r>
            <a:r>
              <a:rPr lang="en-US" sz="2000" dirty="0" smtClean="0"/>
              <a:t>xperimental results</a:t>
            </a:r>
          </a:p>
          <a:p>
            <a:pPr lvl="1"/>
            <a:r>
              <a:rPr lang="en-US" sz="2000" dirty="0" smtClean="0"/>
              <a:t>Realistic case study</a:t>
            </a:r>
            <a:endParaRPr lang="en-US" dirty="0"/>
          </a:p>
          <a:p>
            <a:pPr marL="342900" indent="-342900"/>
            <a:r>
              <a:rPr lang="en-US" dirty="0" smtClean="0"/>
              <a:t>Design optimizations at the communication network-level</a:t>
            </a:r>
          </a:p>
          <a:p>
            <a:pPr lvl="1"/>
            <a:r>
              <a:rPr lang="en-US" sz="2000" dirty="0" smtClean="0"/>
              <a:t>ARINC 664p7 “Aircraft Data Network” and </a:t>
            </a:r>
            <a:r>
              <a:rPr lang="en-US" sz="2000" dirty="0" err="1" smtClean="0"/>
              <a:t>TTEthernet</a:t>
            </a:r>
            <a:endParaRPr lang="en-US" sz="2000" dirty="0" smtClean="0"/>
          </a:p>
          <a:p>
            <a:pPr lvl="1"/>
            <a:r>
              <a:rPr lang="en-US" sz="2000" dirty="0" smtClean="0"/>
              <a:t>Motivational examples</a:t>
            </a:r>
          </a:p>
          <a:p>
            <a:pPr lvl="1"/>
            <a:r>
              <a:rPr lang="en-US" sz="2000" dirty="0"/>
              <a:t>Optimization strategy</a:t>
            </a:r>
          </a:p>
          <a:p>
            <a:pPr lvl="1"/>
            <a:r>
              <a:rPr lang="en-US" sz="2000" dirty="0"/>
              <a:t>Experimental results</a:t>
            </a:r>
          </a:p>
          <a:p>
            <a:pPr lvl="1"/>
            <a:r>
              <a:rPr lang="en-US" sz="2000" dirty="0"/>
              <a:t>Realistic case </a:t>
            </a:r>
            <a:r>
              <a:rPr lang="en-US" sz="2000" dirty="0" smtClean="0"/>
              <a:t>study</a:t>
            </a:r>
            <a:endParaRPr lang="en-US" dirty="0" smtClean="0"/>
          </a:p>
          <a:p>
            <a:pPr marL="342900" indent="-342900"/>
            <a:r>
              <a:rPr lang="en-US" dirty="0" smtClean="0"/>
              <a:t>Summary</a:t>
            </a:r>
          </a:p>
        </p:txBody>
      </p:sp>
    </p:spTree>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xmlns:p14="http://schemas.microsoft.com/office/powerpoint/2010/main" spd="slow" advTm="54142"/>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4" name="TextBox 3"/>
          <p:cNvSpPr txBox="1"/>
          <p:nvPr/>
        </p:nvSpPr>
        <p:spPr>
          <a:xfrm>
            <a:off x="497840" y="5537200"/>
            <a:ext cx="8188960" cy="369332"/>
          </a:xfrm>
          <a:prstGeom prst="rect">
            <a:avLst/>
          </a:prstGeom>
          <a:noFill/>
        </p:spPr>
        <p:txBody>
          <a:bodyPr wrap="square" rtlCol="0">
            <a:spAutoFit/>
          </a:bodyPr>
          <a:lstStyle/>
          <a:p>
            <a:pPr marL="285750" indent="-285750">
              <a:buFont typeface="Arial"/>
              <a:buChar char="•"/>
            </a:pPr>
            <a:r>
              <a:rPr lang="en-US" dirty="0" smtClean="0">
                <a:solidFill>
                  <a:srgbClr val="08519C"/>
                </a:solidFill>
              </a:rPr>
              <a:t>It is important to simultaneously optimize the mapping and partitioning</a:t>
            </a:r>
          </a:p>
        </p:txBody>
      </p:sp>
      <p:pic>
        <p:nvPicPr>
          <p:cNvPr id="5" name="Picture 4" descr="Screen Shot 2014-03-10 at 11.57.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1081383"/>
            <a:ext cx="8449887" cy="4130697"/>
          </a:xfrm>
          <a:prstGeom prst="rect">
            <a:avLst/>
          </a:prstGeom>
        </p:spPr>
      </p:pic>
      <p:sp>
        <p:nvSpPr>
          <p:cNvPr id="6" name="Rectangle 5"/>
          <p:cNvSpPr/>
          <p:nvPr/>
        </p:nvSpPr>
        <p:spPr bwMode="auto">
          <a:xfrm>
            <a:off x="254000" y="3136198"/>
            <a:ext cx="8646160" cy="1354522"/>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 name="Rectangle 6"/>
          <p:cNvSpPr/>
          <p:nvPr/>
        </p:nvSpPr>
        <p:spPr bwMode="auto">
          <a:xfrm>
            <a:off x="357187" y="4490720"/>
            <a:ext cx="8646160" cy="1046480"/>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1" name="TextBox 10"/>
          <p:cNvSpPr txBox="1"/>
          <p:nvPr/>
        </p:nvSpPr>
        <p:spPr>
          <a:xfrm>
            <a:off x="497840" y="6291375"/>
            <a:ext cx="8188960" cy="369332"/>
          </a:xfrm>
          <a:prstGeom prst="rect">
            <a:avLst/>
          </a:prstGeom>
          <a:noFill/>
        </p:spPr>
        <p:txBody>
          <a:bodyPr wrap="square" rtlCol="0">
            <a:spAutoFit/>
          </a:bodyPr>
          <a:lstStyle/>
          <a:p>
            <a:pPr marL="285750" indent="-285750">
              <a:buFont typeface="Arial"/>
              <a:buChar char="•"/>
            </a:pPr>
            <a:r>
              <a:rPr lang="en-US" dirty="0" smtClean="0">
                <a:solidFill>
                  <a:srgbClr val="08519C"/>
                </a:solidFill>
              </a:rPr>
              <a:t>The optimization is important especially for large or loaded systems</a:t>
            </a:r>
            <a:endParaRPr lang="en-US" dirty="0">
              <a:solidFill>
                <a:srgbClr val="08519C"/>
              </a:solidFill>
            </a:endParaRPr>
          </a:p>
        </p:txBody>
      </p:sp>
      <p:sp>
        <p:nvSpPr>
          <p:cNvPr id="12" name="TextBox 11"/>
          <p:cNvSpPr txBox="1"/>
          <p:nvPr/>
        </p:nvSpPr>
        <p:spPr>
          <a:xfrm>
            <a:off x="497840" y="5906532"/>
            <a:ext cx="8188960" cy="369332"/>
          </a:xfrm>
          <a:prstGeom prst="rect">
            <a:avLst/>
          </a:prstGeom>
          <a:noFill/>
        </p:spPr>
        <p:txBody>
          <a:bodyPr wrap="square" rtlCol="0">
            <a:spAutoFit/>
          </a:bodyPr>
          <a:lstStyle/>
          <a:p>
            <a:pPr marL="285750" indent="-285750">
              <a:buFont typeface="Arial"/>
              <a:buChar char="•"/>
            </a:pPr>
            <a:r>
              <a:rPr lang="en-US" dirty="0" smtClean="0">
                <a:solidFill>
                  <a:srgbClr val="08519C"/>
                </a:solidFill>
              </a:rPr>
              <a:t>Only by using partition sharing and SIL decomposition we can reduce costs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7691"/>
    </mc:Choice>
    <mc:Fallback xmlns="">
      <p:transition xmlns:p14="http://schemas.microsoft.com/office/powerpoint/2010/main" spd="slow" advTm="17769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Realistic Case Study</a:t>
            </a:r>
            <a:endParaRPr lang="en-US" dirty="0"/>
          </a:p>
        </p:txBody>
      </p:sp>
      <p:pic>
        <p:nvPicPr>
          <p:cNvPr id="6" name="Picture 5" descr="pathfinde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08" y="3626646"/>
            <a:ext cx="3351019" cy="3607273"/>
          </a:xfrm>
          <a:prstGeom prst="rect">
            <a:avLst/>
          </a:prstGeom>
        </p:spPr>
      </p:pic>
      <p:pic>
        <p:nvPicPr>
          <p:cNvPr id="8" name="Picture 7" descr="pathfinder3.jp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1508" y="1066800"/>
            <a:ext cx="3219132" cy="2432969"/>
          </a:xfrm>
          <a:prstGeom prst="rect">
            <a:avLst/>
          </a:prstGeom>
        </p:spPr>
      </p:pic>
      <p:pic>
        <p:nvPicPr>
          <p:cNvPr id="9" name="Picture 8" descr="lab.png"/>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95025" y="1066800"/>
            <a:ext cx="3254896" cy="2431126"/>
          </a:xfrm>
          <a:prstGeom prst="rect">
            <a:avLst/>
          </a:prstGeom>
        </p:spPr>
      </p:pic>
      <p:pic>
        <p:nvPicPr>
          <p:cNvPr id="10" name="Picture 9" descr="setup_schematic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5025" y="3957446"/>
            <a:ext cx="3119120" cy="2496493"/>
          </a:xfrm>
          <a:prstGeom prst="rect">
            <a:avLst/>
          </a:prstGeom>
        </p:spPr>
      </p:pic>
      <p:sp>
        <p:nvSpPr>
          <p:cNvPr id="3" name="TextBox 2"/>
          <p:cNvSpPr txBox="1"/>
          <p:nvPr/>
        </p:nvSpPr>
        <p:spPr>
          <a:xfrm>
            <a:off x="4995025" y="3568674"/>
            <a:ext cx="3254896" cy="369332"/>
          </a:xfrm>
          <a:prstGeom prst="rect">
            <a:avLst/>
          </a:prstGeom>
          <a:noFill/>
        </p:spPr>
        <p:txBody>
          <a:bodyPr wrap="square" rtlCol="0">
            <a:spAutoFit/>
          </a:bodyPr>
          <a:lstStyle/>
          <a:p>
            <a:pPr algn="ctr"/>
            <a:r>
              <a:rPr lang="en-US" dirty="0" smtClean="0"/>
              <a:t>(5 month JPL stay)</a:t>
            </a:r>
            <a:endParaRPr lang="en-US" dirty="0"/>
          </a:p>
        </p:txBody>
      </p:sp>
      <p:sp>
        <p:nvSpPr>
          <p:cNvPr id="11" name="TextBox 10"/>
          <p:cNvSpPr txBox="1"/>
          <p:nvPr/>
        </p:nvSpPr>
        <p:spPr>
          <a:xfrm rot="20139557">
            <a:off x="2662872" y="3854514"/>
            <a:ext cx="3592512" cy="646331"/>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Easily extendable framework, to different design problems</a:t>
            </a:r>
          </a:p>
        </p:txBody>
      </p:sp>
    </p:spTree>
    <p:custDataLst>
      <p:tags r:id="rId1"/>
    </p:custDataLst>
    <p:extLst>
      <p:ext uri="{BB962C8B-B14F-4D97-AF65-F5344CB8AC3E}">
        <p14:creationId xmlns:p14="http://schemas.microsoft.com/office/powerpoint/2010/main" val="1700949737"/>
      </p:ext>
    </p:extLst>
  </p:cSld>
  <p:clrMapOvr>
    <a:masterClrMapping/>
  </p:clrMapOvr>
  <mc:AlternateContent xmlns:mc="http://schemas.openxmlformats.org/markup-compatibility/2006" xmlns:p14="http://schemas.microsoft.com/office/powerpoint/2010/main">
    <mc:Choice Requires="p14">
      <p:transition spd="slow" p14:dur="2000" advTm="115506"/>
    </mc:Choice>
    <mc:Fallback xmlns="">
      <p:transition xmlns:p14="http://schemas.microsoft.com/office/powerpoint/2010/main" spd="slow" advTm="11550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pPr marL="342900" indent="-342900"/>
            <a:r>
              <a:rPr lang="en-US" dirty="0" smtClean="0"/>
              <a:t>Introduction</a:t>
            </a:r>
            <a:endParaRPr lang="en-US" dirty="0"/>
          </a:p>
          <a:p>
            <a:pPr marL="342900" indent="-342900"/>
            <a:r>
              <a:rPr lang="en-US" dirty="0" smtClean="0"/>
              <a:t>Design optimizations at the processor-level</a:t>
            </a:r>
          </a:p>
          <a:p>
            <a:pPr lvl="1"/>
            <a:r>
              <a:rPr lang="en-US" sz="2000" dirty="0"/>
              <a:t>System and application </a:t>
            </a:r>
            <a:r>
              <a:rPr lang="en-US" sz="2000" dirty="0" smtClean="0"/>
              <a:t>models</a:t>
            </a:r>
          </a:p>
          <a:p>
            <a:pPr lvl="1"/>
            <a:r>
              <a:rPr lang="en-US" sz="2000" dirty="0" smtClean="0"/>
              <a:t>Motivational examples</a:t>
            </a:r>
          </a:p>
          <a:p>
            <a:pPr lvl="1"/>
            <a:r>
              <a:rPr lang="en-US" sz="2000" dirty="0" smtClean="0"/>
              <a:t>Optimization strategy</a:t>
            </a:r>
          </a:p>
          <a:p>
            <a:pPr lvl="1"/>
            <a:r>
              <a:rPr lang="en-US" sz="2000" dirty="0"/>
              <a:t>E</a:t>
            </a:r>
            <a:r>
              <a:rPr lang="en-US" sz="2000" dirty="0" smtClean="0"/>
              <a:t>xperimental results</a:t>
            </a:r>
          </a:p>
          <a:p>
            <a:pPr lvl="1"/>
            <a:r>
              <a:rPr lang="en-US" sz="2000" dirty="0" smtClean="0"/>
              <a:t>Realistic case study</a:t>
            </a:r>
            <a:endParaRPr lang="en-US" dirty="0"/>
          </a:p>
          <a:p>
            <a:pPr marL="342900" indent="-342900"/>
            <a:r>
              <a:rPr lang="en-US" b="1" dirty="0" smtClean="0"/>
              <a:t>Design optimizations at the communication network-level</a:t>
            </a:r>
          </a:p>
          <a:p>
            <a:pPr lvl="1"/>
            <a:r>
              <a:rPr lang="en-US" sz="2000" dirty="0" smtClean="0"/>
              <a:t>ARINC 664p7 “Aircraft Data Network” and </a:t>
            </a:r>
            <a:r>
              <a:rPr lang="en-US" sz="2000" dirty="0" err="1" smtClean="0"/>
              <a:t>TTEthernet</a:t>
            </a:r>
            <a:endParaRPr lang="en-US" sz="2000" dirty="0" smtClean="0"/>
          </a:p>
          <a:p>
            <a:pPr lvl="1"/>
            <a:r>
              <a:rPr lang="en-US" sz="2000" dirty="0" smtClean="0"/>
              <a:t>Motivational examples</a:t>
            </a:r>
          </a:p>
          <a:p>
            <a:pPr lvl="1"/>
            <a:r>
              <a:rPr lang="en-US" sz="2000" dirty="0"/>
              <a:t>Optimization strategy</a:t>
            </a:r>
          </a:p>
          <a:p>
            <a:pPr lvl="1"/>
            <a:r>
              <a:rPr lang="en-US" sz="2000" dirty="0"/>
              <a:t>Experimental results</a:t>
            </a:r>
          </a:p>
          <a:p>
            <a:pPr lvl="1"/>
            <a:r>
              <a:rPr lang="en-US" sz="2000" dirty="0"/>
              <a:t>Realistic case </a:t>
            </a:r>
            <a:r>
              <a:rPr lang="en-US" sz="2000" dirty="0" smtClean="0"/>
              <a:t>study</a:t>
            </a:r>
            <a:endParaRPr lang="en-US" dirty="0" smtClean="0"/>
          </a:p>
          <a:p>
            <a:pPr marL="342900" indent="-342900"/>
            <a:r>
              <a:rPr lang="en-US" dirty="0" smtClean="0"/>
              <a:t>Summary</a:t>
            </a:r>
          </a:p>
        </p:txBody>
      </p:sp>
    </p:spTree>
    <p:extLst>
      <p:ext uri="{BB962C8B-B14F-4D97-AF65-F5344CB8AC3E}">
        <p14:creationId xmlns:p14="http://schemas.microsoft.com/office/powerpoint/2010/main" val="2982071231"/>
      </p:ext>
    </p:extLst>
  </p:cSld>
  <p:clrMapOvr>
    <a:masterClrMapping/>
  </p:clrMapOvr>
  <mc:AlternateContent xmlns:mc="http://schemas.openxmlformats.org/markup-compatibility/2006" xmlns:p14="http://schemas.microsoft.com/office/powerpoint/2010/main">
    <mc:Choice Requires="p14">
      <p:transition spd="slow" p14:dur="2000" advTm="24671"/>
    </mc:Choice>
    <mc:Fallback xmlns="">
      <p:transition xmlns:p14="http://schemas.microsoft.com/office/powerpoint/2010/main" spd="slow" advTm="24671"/>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ARINC 664 p7 “Aircraft Data Network”</a:t>
            </a:r>
            <a:endParaRPr lang="en-US" dirty="0"/>
          </a:p>
        </p:txBody>
      </p:sp>
      <p:sp>
        <p:nvSpPr>
          <p:cNvPr id="99" name="Rounded Rectangle 98"/>
          <p:cNvSpPr/>
          <p:nvPr/>
        </p:nvSpPr>
        <p:spPr bwMode="auto">
          <a:xfrm>
            <a:off x="357188"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ES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5" name="Rounded Rectangle 114"/>
          <p:cNvSpPr/>
          <p:nvPr/>
        </p:nvSpPr>
        <p:spPr bwMode="auto">
          <a:xfrm>
            <a:off x="357188" y="3389664"/>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18" name="Rounded Rectangle 117"/>
          <p:cNvSpPr/>
          <p:nvPr/>
        </p:nvSpPr>
        <p:spPr bwMode="auto">
          <a:xfrm>
            <a:off x="2710666" y="2503121"/>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9" name="Rounded Rectangle 118"/>
          <p:cNvSpPr/>
          <p:nvPr/>
        </p:nvSpPr>
        <p:spPr bwMode="auto">
          <a:xfrm>
            <a:off x="5098266" y="2506132"/>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NS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21" name="Rounded Rectangle 120"/>
          <p:cNvSpPr/>
          <p:nvPr/>
        </p:nvSpPr>
        <p:spPr bwMode="auto">
          <a:xfrm>
            <a:off x="7429490"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3</a:t>
            </a:r>
            <a:endParaRPr lang="en-US" sz="2400" baseline="-25000" dirty="0">
              <a:solidFill>
                <a:schemeClr val="tx1"/>
              </a:solidFill>
              <a:latin typeface="Verdana" charset="0"/>
              <a:ea typeface="ＭＳ Ｐゴシック" charset="-128"/>
              <a:cs typeface="ＭＳ Ｐゴシック" charset="-128"/>
            </a:endParaRPr>
          </a:p>
        </p:txBody>
      </p:sp>
      <p:sp>
        <p:nvSpPr>
          <p:cNvPr id="122" name="Rounded Rectangle 121"/>
          <p:cNvSpPr/>
          <p:nvPr/>
        </p:nvSpPr>
        <p:spPr bwMode="auto">
          <a:xfrm>
            <a:off x="7429490" y="3392675"/>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4</a:t>
            </a:r>
            <a:endParaRPr lang="en-US" sz="2400" baseline="-25000" dirty="0">
              <a:solidFill>
                <a:schemeClr val="tx1"/>
              </a:solidFill>
              <a:latin typeface="Verdana" charset="0"/>
              <a:ea typeface="ＭＳ Ｐゴシック" charset="-128"/>
              <a:cs typeface="ＭＳ Ｐゴシック" charset="-128"/>
            </a:endParaRPr>
          </a:p>
        </p:txBody>
      </p:sp>
      <p:grpSp>
        <p:nvGrpSpPr>
          <p:cNvPr id="161" name="Group 160"/>
          <p:cNvGrpSpPr/>
          <p:nvPr/>
        </p:nvGrpSpPr>
        <p:grpSpPr>
          <a:xfrm>
            <a:off x="1711336" y="2062861"/>
            <a:ext cx="5718154" cy="1773086"/>
            <a:chOff x="1711336" y="2062861"/>
            <a:chExt cx="5718154" cy="1773086"/>
          </a:xfrm>
        </p:grpSpPr>
        <p:cxnSp>
          <p:nvCxnSpPr>
            <p:cNvPr id="127" name="Straight Arrow Connector 126"/>
            <p:cNvCxnSpPr>
              <a:stCxn id="99" idx="3"/>
            </p:cNvCxnSpPr>
            <p:nvPr/>
          </p:nvCxnSpPr>
          <p:spPr bwMode="auto">
            <a:xfrm>
              <a:off x="1711336" y="2062861"/>
              <a:ext cx="999330" cy="68033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38" name="Straight Arrow Connector 137"/>
            <p:cNvCxnSpPr>
              <a:endCxn id="122" idx="1"/>
            </p:cNvCxnSpPr>
            <p:nvPr/>
          </p:nvCxnSpPr>
          <p:spPr bwMode="auto">
            <a:xfrm>
              <a:off x="6452414" y="3183467"/>
              <a:ext cx="977076" cy="652480"/>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39" name="Straight Arrow Connector 138"/>
            <p:cNvCxnSpPr>
              <a:endCxn id="121" idx="1"/>
            </p:cNvCxnSpPr>
            <p:nvPr/>
          </p:nvCxnSpPr>
          <p:spPr bwMode="auto">
            <a:xfrm flipV="1">
              <a:off x="6452414" y="2062861"/>
              <a:ext cx="977076" cy="68033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42" name="Straight Arrow Connector 141"/>
            <p:cNvCxnSpPr>
              <a:stCxn id="115" idx="3"/>
            </p:cNvCxnSpPr>
            <p:nvPr/>
          </p:nvCxnSpPr>
          <p:spPr bwMode="auto">
            <a:xfrm flipV="1">
              <a:off x="1711336" y="3183467"/>
              <a:ext cx="999330" cy="64946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58" name="Straight Arrow Connector 157"/>
            <p:cNvCxnSpPr>
              <a:stCxn id="118" idx="3"/>
            </p:cNvCxnSpPr>
            <p:nvPr/>
          </p:nvCxnSpPr>
          <p:spPr bwMode="auto">
            <a:xfrm>
              <a:off x="4064814" y="2946393"/>
              <a:ext cx="1033452" cy="1588"/>
            </a:xfrm>
            <a:prstGeom prst="straightConnector1">
              <a:avLst/>
            </a:prstGeom>
            <a:solidFill>
              <a:schemeClr val="accent1"/>
            </a:solidFill>
            <a:ln w="50800" cap="flat" cmpd="sng" algn="ctr">
              <a:solidFill>
                <a:schemeClr val="tx1"/>
              </a:solidFill>
              <a:prstDash val="solid"/>
              <a:round/>
              <a:headEnd type="arrow"/>
              <a:tailEnd type="arrow"/>
            </a:ln>
            <a:effectLst/>
          </p:spPr>
        </p:cxnSp>
      </p:grpSp>
      <p:sp>
        <p:nvSpPr>
          <p:cNvPr id="192" name="Content Placeholder 2"/>
          <p:cNvSpPr txBox="1">
            <a:spLocks/>
          </p:cNvSpPr>
          <p:nvPr/>
        </p:nvSpPr>
        <p:spPr bwMode="auto">
          <a:xfrm>
            <a:off x="357188" y="5461000"/>
            <a:ext cx="8351837" cy="6397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Full-</a:t>
            </a:r>
            <a:r>
              <a:rPr lang="en-US" sz="2000" kern="0" dirty="0" smtClean="0">
                <a:solidFill>
                  <a:srgbClr val="08519C"/>
                </a:solidFill>
                <a:latin typeface="Calibri"/>
                <a:ea typeface="ＭＳ Ｐゴシック" charset="-128"/>
                <a:cs typeface="Calibri"/>
              </a:rPr>
              <a:t>Duplex Ethernet-based data network for safety-critical applications</a:t>
            </a:r>
          </a:p>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endParaRPr kumimoji="0" lang="en-US" sz="2400" b="0" i="0" u="none" strike="noStrike" kern="0" cap="none" spc="0" normalizeH="0" baseline="0" noProof="0" dirty="0">
              <a:ln>
                <a:noFill/>
              </a:ln>
              <a:solidFill>
                <a:srgbClr val="08519C"/>
              </a:solidFill>
              <a:effectLst/>
              <a:uLnTx/>
              <a:uFillTx/>
              <a:latin typeface="Calibri"/>
              <a:ea typeface="ＭＳ Ｐゴシック" charset="-128"/>
              <a:cs typeface="Calibri"/>
            </a:endParaRPr>
          </a:p>
        </p:txBody>
      </p:sp>
      <p:sp>
        <p:nvSpPr>
          <p:cNvPr id="193" name="Rounded Rectangular Callout 192"/>
          <p:cNvSpPr/>
          <p:nvPr/>
        </p:nvSpPr>
        <p:spPr bwMode="auto">
          <a:xfrm>
            <a:off x="2072762" y="4276207"/>
            <a:ext cx="1275808" cy="407625"/>
          </a:xfrm>
          <a:prstGeom prst="wedgeRoundRectCallout">
            <a:avLst>
              <a:gd name="adj1" fmla="val -78195"/>
              <a:gd name="adj2" fmla="val -64284"/>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End System</a:t>
            </a:r>
            <a:endParaRPr lang="en-US" baseline="-25000" dirty="0"/>
          </a:p>
        </p:txBody>
      </p:sp>
      <p:sp>
        <p:nvSpPr>
          <p:cNvPr id="194" name="Rounded Rectangular Callout 193"/>
          <p:cNvSpPr/>
          <p:nvPr/>
        </p:nvSpPr>
        <p:spPr bwMode="auto">
          <a:xfrm>
            <a:off x="5402165" y="1603335"/>
            <a:ext cx="1612086" cy="407625"/>
          </a:xfrm>
          <a:prstGeom prst="wedgeRoundRectCallout">
            <a:avLst>
              <a:gd name="adj1" fmla="val -46052"/>
              <a:gd name="adj2" fmla="val 171302"/>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Network Switch</a:t>
            </a:r>
            <a:endParaRPr lang="en-US" baseline="-25000" dirty="0"/>
          </a:p>
        </p:txBody>
      </p:sp>
      <p:grpSp>
        <p:nvGrpSpPr>
          <p:cNvPr id="7" name="Group 6"/>
          <p:cNvGrpSpPr/>
          <p:nvPr/>
        </p:nvGrpSpPr>
        <p:grpSpPr>
          <a:xfrm>
            <a:off x="3387740" y="3389664"/>
            <a:ext cx="2387600" cy="1514259"/>
            <a:chOff x="3387740" y="3389664"/>
            <a:chExt cx="2387600" cy="1514259"/>
          </a:xfrm>
        </p:grpSpPr>
        <p:sp>
          <p:nvSpPr>
            <p:cNvPr id="18" name="Rounded Rectangle 17"/>
            <p:cNvSpPr/>
            <p:nvPr/>
          </p:nvSpPr>
          <p:spPr bwMode="auto">
            <a:xfrm>
              <a:off x="3899764" y="4017380"/>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3</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cxnSp>
          <p:nvCxnSpPr>
            <p:cNvPr id="19" name="Straight Arrow Connector 18"/>
            <p:cNvCxnSpPr>
              <a:stCxn id="118" idx="2"/>
            </p:cNvCxnSpPr>
            <p:nvPr/>
          </p:nvCxnSpPr>
          <p:spPr bwMode="auto">
            <a:xfrm>
              <a:off x="3387740" y="3389664"/>
              <a:ext cx="992309" cy="627716"/>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22" name="Straight Arrow Connector 21"/>
            <p:cNvCxnSpPr>
              <a:stCxn id="119" idx="2"/>
            </p:cNvCxnSpPr>
            <p:nvPr/>
          </p:nvCxnSpPr>
          <p:spPr bwMode="auto">
            <a:xfrm flipH="1">
              <a:off x="4820646" y="3392675"/>
              <a:ext cx="954694" cy="624705"/>
            </a:xfrm>
            <a:prstGeom prst="straightConnector1">
              <a:avLst/>
            </a:prstGeom>
            <a:solidFill>
              <a:schemeClr val="accent1"/>
            </a:solidFill>
            <a:ln w="50800" cap="flat" cmpd="sng" algn="ctr">
              <a:solidFill>
                <a:schemeClr val="tx1"/>
              </a:solidFill>
              <a:prstDash val="solid"/>
              <a:round/>
              <a:headEnd type="arrow"/>
              <a:tailEnd type="arrow"/>
            </a:ln>
            <a:effectLst/>
          </p:spPr>
        </p:cxnSp>
      </p:grpSp>
    </p:spTree>
    <p:custDataLst>
      <p:tags r:id="rId1"/>
    </p:custDataLst>
    <p:extLst>
      <p:ext uri="{BB962C8B-B14F-4D97-AF65-F5344CB8AC3E}">
        <p14:creationId xmlns:p14="http://schemas.microsoft.com/office/powerpoint/2010/main" val="2313560019"/>
      </p:ext>
    </p:extLst>
  </p:cSld>
  <p:clrMapOvr>
    <a:masterClrMapping/>
  </p:clrMapOvr>
  <mc:AlternateContent xmlns:mc="http://schemas.openxmlformats.org/markup-compatibility/2006" xmlns:p14="http://schemas.microsoft.com/office/powerpoint/2010/main">
    <mc:Choice Requires="p14">
      <p:transition spd="slow" p14:dur="2000" advTm="16406"/>
    </mc:Choice>
    <mc:Fallback xmlns="">
      <p:transition xmlns:p14="http://schemas.microsoft.com/office/powerpoint/2010/main" spd="slow" advTm="16406"/>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ARINC 664 p7 “Aircraft Data Network”</a:t>
            </a:r>
            <a:endParaRPr lang="en-US" dirty="0"/>
          </a:p>
        </p:txBody>
      </p:sp>
      <p:sp>
        <p:nvSpPr>
          <p:cNvPr id="99" name="Rounded Rectangle 98"/>
          <p:cNvSpPr/>
          <p:nvPr/>
        </p:nvSpPr>
        <p:spPr bwMode="auto">
          <a:xfrm>
            <a:off x="357188"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ES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5" name="Rounded Rectangle 114"/>
          <p:cNvSpPr/>
          <p:nvPr/>
        </p:nvSpPr>
        <p:spPr bwMode="auto">
          <a:xfrm>
            <a:off x="357188" y="3389664"/>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18" name="Rounded Rectangle 117"/>
          <p:cNvSpPr/>
          <p:nvPr/>
        </p:nvSpPr>
        <p:spPr bwMode="auto">
          <a:xfrm>
            <a:off x="2710666" y="2503121"/>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9" name="Rounded Rectangle 118"/>
          <p:cNvSpPr/>
          <p:nvPr/>
        </p:nvSpPr>
        <p:spPr bwMode="auto">
          <a:xfrm>
            <a:off x="5098266" y="2506132"/>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NS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21" name="Rounded Rectangle 120"/>
          <p:cNvSpPr/>
          <p:nvPr/>
        </p:nvSpPr>
        <p:spPr bwMode="auto">
          <a:xfrm>
            <a:off x="7429490"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3</a:t>
            </a:r>
            <a:endParaRPr lang="en-US" sz="2400" baseline="-25000" dirty="0">
              <a:solidFill>
                <a:schemeClr val="tx1"/>
              </a:solidFill>
              <a:latin typeface="Verdana" charset="0"/>
              <a:ea typeface="ＭＳ Ｐゴシック" charset="-128"/>
              <a:cs typeface="ＭＳ Ｐゴシック" charset="-128"/>
            </a:endParaRPr>
          </a:p>
        </p:txBody>
      </p:sp>
      <p:sp>
        <p:nvSpPr>
          <p:cNvPr id="122" name="Rounded Rectangle 121"/>
          <p:cNvSpPr/>
          <p:nvPr/>
        </p:nvSpPr>
        <p:spPr bwMode="auto">
          <a:xfrm>
            <a:off x="7429490" y="3392675"/>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4</a:t>
            </a:r>
            <a:endParaRPr lang="en-US" sz="2400" baseline="-25000" dirty="0">
              <a:solidFill>
                <a:schemeClr val="tx1"/>
              </a:solidFill>
              <a:latin typeface="Verdana" charset="0"/>
              <a:ea typeface="ＭＳ Ｐゴシック" charset="-128"/>
              <a:cs typeface="ＭＳ Ｐゴシック" charset="-128"/>
            </a:endParaRPr>
          </a:p>
        </p:txBody>
      </p:sp>
      <p:grpSp>
        <p:nvGrpSpPr>
          <p:cNvPr id="3" name="Group 160"/>
          <p:cNvGrpSpPr/>
          <p:nvPr/>
        </p:nvGrpSpPr>
        <p:grpSpPr>
          <a:xfrm>
            <a:off x="1711336" y="2062861"/>
            <a:ext cx="5718154" cy="1773086"/>
            <a:chOff x="1711336" y="2062861"/>
            <a:chExt cx="5718154" cy="1773086"/>
          </a:xfrm>
        </p:grpSpPr>
        <p:cxnSp>
          <p:nvCxnSpPr>
            <p:cNvPr id="127" name="Straight Arrow Connector 126"/>
            <p:cNvCxnSpPr>
              <a:stCxn id="99" idx="3"/>
            </p:cNvCxnSpPr>
            <p:nvPr/>
          </p:nvCxnSpPr>
          <p:spPr bwMode="auto">
            <a:xfrm>
              <a:off x="1711336" y="2062861"/>
              <a:ext cx="999330" cy="68033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38" name="Straight Arrow Connector 137"/>
            <p:cNvCxnSpPr>
              <a:endCxn id="122" idx="1"/>
            </p:cNvCxnSpPr>
            <p:nvPr/>
          </p:nvCxnSpPr>
          <p:spPr bwMode="auto">
            <a:xfrm>
              <a:off x="6452414" y="3183467"/>
              <a:ext cx="977076" cy="652480"/>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39" name="Straight Arrow Connector 138"/>
            <p:cNvCxnSpPr>
              <a:endCxn id="121" idx="1"/>
            </p:cNvCxnSpPr>
            <p:nvPr/>
          </p:nvCxnSpPr>
          <p:spPr bwMode="auto">
            <a:xfrm flipV="1">
              <a:off x="6452414" y="2062861"/>
              <a:ext cx="977076" cy="68033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42" name="Straight Arrow Connector 141"/>
            <p:cNvCxnSpPr>
              <a:stCxn id="115" idx="3"/>
            </p:cNvCxnSpPr>
            <p:nvPr/>
          </p:nvCxnSpPr>
          <p:spPr bwMode="auto">
            <a:xfrm flipV="1">
              <a:off x="1711336" y="3183467"/>
              <a:ext cx="999330" cy="649469"/>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158" name="Straight Arrow Connector 157"/>
            <p:cNvCxnSpPr>
              <a:stCxn id="118" idx="3"/>
            </p:cNvCxnSpPr>
            <p:nvPr/>
          </p:nvCxnSpPr>
          <p:spPr bwMode="auto">
            <a:xfrm>
              <a:off x="4064814" y="2946393"/>
              <a:ext cx="1033452" cy="1588"/>
            </a:xfrm>
            <a:prstGeom prst="straightConnector1">
              <a:avLst/>
            </a:prstGeom>
            <a:solidFill>
              <a:schemeClr val="accent1"/>
            </a:solidFill>
            <a:ln w="50800" cap="flat" cmpd="sng" algn="ctr">
              <a:solidFill>
                <a:schemeClr val="tx1"/>
              </a:solidFill>
              <a:prstDash val="solid"/>
              <a:round/>
              <a:headEnd type="arrow"/>
              <a:tailEnd type="arrow"/>
            </a:ln>
            <a:effectLst/>
          </p:spPr>
        </p:cxnSp>
      </p:grpSp>
      <p:sp>
        <p:nvSpPr>
          <p:cNvPr id="162" name="Rounded Rectangle 161"/>
          <p:cNvSpPr/>
          <p:nvPr/>
        </p:nvSpPr>
        <p:spPr bwMode="auto">
          <a:xfrm>
            <a:off x="1186661" y="5130800"/>
            <a:ext cx="2250806" cy="149013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endParaRPr lang="en-US" sz="2400" baseline="-25000" dirty="0">
              <a:solidFill>
                <a:schemeClr val="tx1"/>
              </a:solidFill>
              <a:latin typeface="Verdana" charset="0"/>
              <a:ea typeface="ＭＳ Ｐゴシック" charset="-128"/>
              <a:cs typeface="ＭＳ Ｐゴシック" charset="-128"/>
            </a:endParaRPr>
          </a:p>
        </p:txBody>
      </p:sp>
      <p:cxnSp>
        <p:nvCxnSpPr>
          <p:cNvPr id="164" name="Straight Connector 163"/>
          <p:cNvCxnSpPr/>
          <p:nvPr/>
        </p:nvCxnSpPr>
        <p:spPr bwMode="auto">
          <a:xfrm rot="16200000" flipH="1">
            <a:off x="-342501" y="4871638"/>
            <a:ext cx="2228852" cy="82947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1711336" y="4171950"/>
            <a:ext cx="1552564" cy="9588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7" name="Round Single Corner Rectangle 176"/>
          <p:cNvSpPr/>
          <p:nvPr/>
        </p:nvSpPr>
        <p:spPr bwMode="auto">
          <a:xfrm>
            <a:off x="1930397" y="5334001"/>
            <a:ext cx="558799" cy="514350"/>
          </a:xfrm>
          <a:prstGeom prst="round1Rect">
            <a:avLst>
              <a:gd name="adj" fmla="val 30247"/>
            </a:avLst>
          </a:prstGeom>
          <a:solidFill>
            <a:schemeClr val="bg1"/>
          </a:solidFill>
          <a:ln w="9525" cap="flat" cmpd="sng" algn="ctr">
            <a:solidFill>
              <a:schemeClr val="tx1"/>
            </a:solidFill>
            <a:prstDash val="solid"/>
            <a:round/>
            <a:headEnd type="none" w="med" len="med"/>
            <a:tailEnd type="none" w="med" len="med"/>
          </a:ln>
          <a:effectLst/>
        </p:spPr>
      </p:sp>
      <p:sp>
        <p:nvSpPr>
          <p:cNvPr id="178" name="Round Same Side Corner Rectangle 177"/>
          <p:cNvSpPr/>
          <p:nvPr/>
        </p:nvSpPr>
        <p:spPr bwMode="auto">
          <a:xfrm rot="16200000">
            <a:off x="1092863" y="5563262"/>
            <a:ext cx="1066800" cy="608275"/>
          </a:xfrm>
          <a:prstGeom prst="round2SameRect">
            <a:avLst>
              <a:gd name="adj1" fmla="val 25018"/>
              <a:gd name="adj2" fmla="val 0"/>
            </a:avLst>
          </a:prstGeom>
          <a:solidFill>
            <a:schemeClr val="bg1"/>
          </a:solidFill>
          <a:ln w="9525" cap="flat" cmpd="sng" algn="ctr">
            <a:solidFill>
              <a:schemeClr val="tx1"/>
            </a:solidFill>
            <a:prstDash val="solid"/>
            <a:round/>
            <a:headEnd type="none" w="med" len="med"/>
            <a:tailEnd type="none" w="med" len="med"/>
          </a:ln>
          <a:effectLst/>
        </p:spPr>
      </p:sp>
      <p:sp>
        <p:nvSpPr>
          <p:cNvPr id="180" name="TextBox 179"/>
          <p:cNvSpPr txBox="1"/>
          <p:nvPr/>
        </p:nvSpPr>
        <p:spPr>
          <a:xfrm>
            <a:off x="1322125" y="5638794"/>
            <a:ext cx="608276" cy="369332"/>
          </a:xfrm>
          <a:prstGeom prst="rect">
            <a:avLst/>
          </a:prstGeom>
          <a:noFill/>
        </p:spPr>
        <p:txBody>
          <a:bodyPr wrap="square" rtlCol="0">
            <a:spAutoFit/>
          </a:bodyPr>
          <a:lstStyle/>
          <a:p>
            <a:r>
              <a:rPr lang="en-US" b="1" dirty="0" smtClean="0"/>
              <a:t>CPU</a:t>
            </a:r>
            <a:endParaRPr lang="en-US" b="1" dirty="0"/>
          </a:p>
        </p:txBody>
      </p:sp>
      <p:sp>
        <p:nvSpPr>
          <p:cNvPr id="182" name="Round Single Corner Rectangle 181"/>
          <p:cNvSpPr/>
          <p:nvPr/>
        </p:nvSpPr>
        <p:spPr bwMode="auto">
          <a:xfrm rot="5400000">
            <a:off x="1933574" y="5845176"/>
            <a:ext cx="552449" cy="558799"/>
          </a:xfrm>
          <a:prstGeom prst="round1Rect">
            <a:avLst>
              <a:gd name="adj" fmla="val 28162"/>
            </a:avLst>
          </a:prstGeom>
          <a:solidFill>
            <a:schemeClr val="bg1"/>
          </a:solidFill>
          <a:ln w="9525" cap="flat" cmpd="sng" algn="ctr">
            <a:solidFill>
              <a:schemeClr val="tx1"/>
            </a:solidFill>
            <a:prstDash val="solid"/>
            <a:round/>
            <a:headEnd type="none" w="med" len="med"/>
            <a:tailEnd type="none" w="med" len="med"/>
          </a:ln>
          <a:effectLst/>
        </p:spPr>
      </p:sp>
      <p:sp>
        <p:nvSpPr>
          <p:cNvPr id="183" name="TextBox 182"/>
          <p:cNvSpPr txBox="1"/>
          <p:nvPr/>
        </p:nvSpPr>
        <p:spPr>
          <a:xfrm>
            <a:off x="1930401" y="5454650"/>
            <a:ext cx="558797" cy="276999"/>
          </a:xfrm>
          <a:prstGeom prst="rect">
            <a:avLst/>
          </a:prstGeom>
          <a:noFill/>
        </p:spPr>
        <p:txBody>
          <a:bodyPr wrap="square" lIns="0" tIns="0" rIns="0" bIns="0" rtlCol="0" anchor="ctr">
            <a:spAutoFit/>
          </a:bodyPr>
          <a:lstStyle/>
          <a:p>
            <a:pPr algn="ctr"/>
            <a:r>
              <a:rPr lang="en-US" b="1" dirty="0" smtClean="0"/>
              <a:t>RAM</a:t>
            </a:r>
            <a:endParaRPr lang="en-US" b="1" dirty="0"/>
          </a:p>
        </p:txBody>
      </p:sp>
      <p:sp>
        <p:nvSpPr>
          <p:cNvPr id="184" name="TextBox 183"/>
          <p:cNvSpPr txBox="1"/>
          <p:nvPr/>
        </p:nvSpPr>
        <p:spPr>
          <a:xfrm>
            <a:off x="1930399" y="5974433"/>
            <a:ext cx="558797" cy="276999"/>
          </a:xfrm>
          <a:prstGeom prst="rect">
            <a:avLst/>
          </a:prstGeom>
          <a:noFill/>
        </p:spPr>
        <p:txBody>
          <a:bodyPr wrap="square" lIns="0" tIns="0" rIns="0" bIns="0" rtlCol="0" anchor="ctr">
            <a:spAutoFit/>
          </a:bodyPr>
          <a:lstStyle/>
          <a:p>
            <a:pPr algn="ctr"/>
            <a:r>
              <a:rPr lang="en-US" b="1" dirty="0" smtClean="0"/>
              <a:t>ROM</a:t>
            </a:r>
            <a:endParaRPr lang="en-US" b="1" dirty="0"/>
          </a:p>
        </p:txBody>
      </p:sp>
      <p:sp>
        <p:nvSpPr>
          <p:cNvPr id="185" name="Round Same Side Corner Rectangle 184"/>
          <p:cNvSpPr/>
          <p:nvPr/>
        </p:nvSpPr>
        <p:spPr bwMode="auto">
          <a:xfrm rot="16200000">
            <a:off x="2734941" y="5548903"/>
            <a:ext cx="796782" cy="608275"/>
          </a:xfrm>
          <a:prstGeom prst="round2SameRect">
            <a:avLst>
              <a:gd name="adj1" fmla="val 25018"/>
              <a:gd name="adj2" fmla="val 0"/>
            </a:avLst>
          </a:prstGeom>
          <a:solidFill>
            <a:schemeClr val="bg1"/>
          </a:solidFill>
          <a:ln w="9525" cap="flat" cmpd="sng" algn="ctr">
            <a:solidFill>
              <a:schemeClr val="tx1"/>
            </a:solidFill>
            <a:prstDash val="solid"/>
            <a:round/>
            <a:headEnd type="none" w="med" len="med"/>
            <a:tailEnd type="none" w="med" len="med"/>
          </a:ln>
          <a:effectLst/>
        </p:spPr>
      </p:sp>
      <p:sp>
        <p:nvSpPr>
          <p:cNvPr id="187" name="TextBox 186"/>
          <p:cNvSpPr txBox="1"/>
          <p:nvPr/>
        </p:nvSpPr>
        <p:spPr>
          <a:xfrm>
            <a:off x="2829191" y="5663685"/>
            <a:ext cx="608276" cy="369332"/>
          </a:xfrm>
          <a:prstGeom prst="rect">
            <a:avLst/>
          </a:prstGeom>
          <a:noFill/>
        </p:spPr>
        <p:txBody>
          <a:bodyPr wrap="square" rtlCol="0">
            <a:spAutoFit/>
          </a:bodyPr>
          <a:lstStyle/>
          <a:p>
            <a:r>
              <a:rPr lang="en-US" b="1" dirty="0" smtClean="0"/>
              <a:t>NIC</a:t>
            </a:r>
            <a:endParaRPr lang="en-US" b="1" dirty="0"/>
          </a:p>
        </p:txBody>
      </p:sp>
      <p:grpSp>
        <p:nvGrpSpPr>
          <p:cNvPr id="27" name="Group 26"/>
          <p:cNvGrpSpPr/>
          <p:nvPr/>
        </p:nvGrpSpPr>
        <p:grpSpPr>
          <a:xfrm>
            <a:off x="3387740" y="3389664"/>
            <a:ext cx="2387600" cy="1514259"/>
            <a:chOff x="3387740" y="3389664"/>
            <a:chExt cx="2387600" cy="1514259"/>
          </a:xfrm>
        </p:grpSpPr>
        <p:sp>
          <p:nvSpPr>
            <p:cNvPr id="28" name="Rounded Rectangle 27"/>
            <p:cNvSpPr/>
            <p:nvPr/>
          </p:nvSpPr>
          <p:spPr bwMode="auto">
            <a:xfrm>
              <a:off x="3899764" y="4017380"/>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3</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cxnSp>
          <p:nvCxnSpPr>
            <p:cNvPr id="29" name="Straight Arrow Connector 28"/>
            <p:cNvCxnSpPr/>
            <p:nvPr/>
          </p:nvCxnSpPr>
          <p:spPr bwMode="auto">
            <a:xfrm>
              <a:off x="3387740" y="3389664"/>
              <a:ext cx="992309" cy="627716"/>
            </a:xfrm>
            <a:prstGeom prst="straightConnector1">
              <a:avLst/>
            </a:prstGeom>
            <a:solidFill>
              <a:schemeClr val="accent1"/>
            </a:solidFill>
            <a:ln w="50800" cap="flat" cmpd="sng" algn="ctr">
              <a:solidFill>
                <a:schemeClr val="tx1"/>
              </a:solidFill>
              <a:prstDash val="solid"/>
              <a:round/>
              <a:headEnd type="arrow"/>
              <a:tailEnd type="arrow"/>
            </a:ln>
            <a:effectLst/>
          </p:spPr>
        </p:cxnSp>
        <p:cxnSp>
          <p:nvCxnSpPr>
            <p:cNvPr id="30" name="Straight Arrow Connector 29"/>
            <p:cNvCxnSpPr/>
            <p:nvPr/>
          </p:nvCxnSpPr>
          <p:spPr bwMode="auto">
            <a:xfrm flipH="1">
              <a:off x="4820646" y="3392675"/>
              <a:ext cx="954694" cy="624705"/>
            </a:xfrm>
            <a:prstGeom prst="straightConnector1">
              <a:avLst/>
            </a:prstGeom>
            <a:solidFill>
              <a:schemeClr val="accent1"/>
            </a:solidFill>
            <a:ln w="50800" cap="flat" cmpd="sng" algn="ctr">
              <a:solidFill>
                <a:schemeClr val="tx1"/>
              </a:solidFill>
              <a:prstDash val="solid"/>
              <a:round/>
              <a:headEnd type="arrow"/>
              <a:tailEnd type="arrow"/>
            </a:ln>
            <a:effectLst/>
          </p:spPr>
        </p:cxnSp>
      </p:grpSp>
    </p:spTree>
    <p:custDataLst>
      <p:tags r:id="rId1"/>
    </p:custDataLst>
    <p:extLst>
      <p:ext uri="{BB962C8B-B14F-4D97-AF65-F5344CB8AC3E}">
        <p14:creationId xmlns:p14="http://schemas.microsoft.com/office/powerpoint/2010/main" val="3008995389"/>
      </p:ext>
    </p:extLst>
  </p:cSld>
  <p:clrMapOvr>
    <a:masterClrMapping/>
  </p:clrMapOvr>
  <mc:AlternateContent xmlns:mc="http://schemas.openxmlformats.org/markup-compatibility/2006" xmlns:p14="http://schemas.microsoft.com/office/powerpoint/2010/main">
    <mc:Choice Requires="p14">
      <p:transition spd="slow" p14:dur="2000" advTm="10476"/>
    </mc:Choice>
    <mc:Fallback xmlns="">
      <p:transition xmlns:p14="http://schemas.microsoft.com/office/powerpoint/2010/main" spd="slow" advTm="10476"/>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bwMode="auto">
          <a:xfrm rot="17526178">
            <a:off x="4831995" y="340640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45" name="Straight Arrow Connector 44"/>
          <p:cNvCxnSpPr/>
          <p:nvPr/>
        </p:nvCxnSpPr>
        <p:spPr bwMode="auto">
          <a:xfrm rot="6726178">
            <a:off x="4761483" y="333692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sp>
        <p:nvSpPr>
          <p:cNvPr id="2" name="Title 1"/>
          <p:cNvSpPr>
            <a:spLocks noGrp="1"/>
          </p:cNvSpPr>
          <p:nvPr>
            <p:ph type="title"/>
          </p:nvPr>
        </p:nvSpPr>
        <p:spPr/>
        <p:txBody>
          <a:bodyPr/>
          <a:lstStyle/>
          <a:p>
            <a:r>
              <a:rPr lang="en-US" dirty="0" smtClean="0"/>
              <a:t>ARINC 664 p7 “Aircraft Data Network”</a:t>
            </a:r>
            <a:endParaRPr lang="en-US" dirty="0"/>
          </a:p>
        </p:txBody>
      </p:sp>
      <p:sp>
        <p:nvSpPr>
          <p:cNvPr id="99" name="Rounded Rectangle 98"/>
          <p:cNvSpPr/>
          <p:nvPr/>
        </p:nvSpPr>
        <p:spPr bwMode="auto">
          <a:xfrm>
            <a:off x="357188"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ES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5" name="Rounded Rectangle 114"/>
          <p:cNvSpPr/>
          <p:nvPr/>
        </p:nvSpPr>
        <p:spPr bwMode="auto">
          <a:xfrm>
            <a:off x="357188" y="3389664"/>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18" name="Rounded Rectangle 117"/>
          <p:cNvSpPr/>
          <p:nvPr/>
        </p:nvSpPr>
        <p:spPr bwMode="auto">
          <a:xfrm>
            <a:off x="2710666" y="2503121"/>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9" name="Rounded Rectangle 118"/>
          <p:cNvSpPr/>
          <p:nvPr/>
        </p:nvSpPr>
        <p:spPr bwMode="auto">
          <a:xfrm>
            <a:off x="5098266" y="2506132"/>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NS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121" name="Rounded Rectangle 120"/>
          <p:cNvSpPr/>
          <p:nvPr/>
        </p:nvSpPr>
        <p:spPr bwMode="auto">
          <a:xfrm>
            <a:off x="7429490"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3</a:t>
            </a:r>
            <a:endParaRPr lang="en-US" sz="2400" baseline="-25000" dirty="0">
              <a:solidFill>
                <a:schemeClr val="tx1"/>
              </a:solidFill>
              <a:latin typeface="Verdana" charset="0"/>
              <a:ea typeface="ＭＳ Ｐゴシック" charset="-128"/>
              <a:cs typeface="ＭＳ Ｐゴシック" charset="-128"/>
            </a:endParaRPr>
          </a:p>
        </p:txBody>
      </p:sp>
      <p:sp>
        <p:nvSpPr>
          <p:cNvPr id="122" name="Rounded Rectangle 121"/>
          <p:cNvSpPr/>
          <p:nvPr/>
        </p:nvSpPr>
        <p:spPr bwMode="auto">
          <a:xfrm>
            <a:off x="7429490" y="3392675"/>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4</a:t>
            </a:r>
            <a:endParaRPr lang="en-US" sz="2400" baseline="-25000" dirty="0">
              <a:solidFill>
                <a:schemeClr val="tx1"/>
              </a:solidFill>
              <a:latin typeface="Verdana" charset="0"/>
              <a:ea typeface="ＭＳ Ｐゴシック" charset="-128"/>
              <a:cs typeface="ＭＳ Ｐゴシック" charset="-128"/>
            </a:endParaRPr>
          </a:p>
        </p:txBody>
      </p:sp>
      <p:grpSp>
        <p:nvGrpSpPr>
          <p:cNvPr id="34" name="Group 33"/>
          <p:cNvGrpSpPr/>
          <p:nvPr/>
        </p:nvGrpSpPr>
        <p:grpSpPr>
          <a:xfrm>
            <a:off x="1711336" y="1863577"/>
            <a:ext cx="5718154" cy="2219611"/>
            <a:chOff x="1711336" y="1863577"/>
            <a:chExt cx="5718154" cy="2219611"/>
          </a:xfrm>
        </p:grpSpPr>
        <p:cxnSp>
          <p:nvCxnSpPr>
            <p:cNvPr id="127" name="Straight Arrow Connector 126"/>
            <p:cNvCxnSpPr/>
            <p:nvPr/>
          </p:nvCxnSpPr>
          <p:spPr bwMode="auto">
            <a:xfrm>
              <a:off x="1711336" y="2113660"/>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5" name="Straight Arrow Connector 14"/>
            <p:cNvCxnSpPr/>
            <p:nvPr/>
          </p:nvCxnSpPr>
          <p:spPr bwMode="auto">
            <a:xfrm rot="10800000">
              <a:off x="1711336" y="1995125"/>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6" name="Straight Arrow Connector 15"/>
            <p:cNvCxnSpPr/>
            <p:nvPr/>
          </p:nvCxnSpPr>
          <p:spPr bwMode="auto">
            <a:xfrm rot="17526178">
              <a:off x="1707821" y="324335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7" name="Straight Arrow Connector 16"/>
            <p:cNvCxnSpPr/>
            <p:nvPr/>
          </p:nvCxnSpPr>
          <p:spPr bwMode="auto">
            <a:xfrm rot="6726178">
              <a:off x="1682662" y="314795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0" name="Straight Arrow Connector 19"/>
            <p:cNvCxnSpPr/>
            <p:nvPr/>
          </p:nvCxnSpPr>
          <p:spPr bwMode="auto">
            <a:xfrm>
              <a:off x="6430160" y="3289575"/>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1" name="Straight Arrow Connector 20"/>
            <p:cNvCxnSpPr/>
            <p:nvPr/>
          </p:nvCxnSpPr>
          <p:spPr bwMode="auto">
            <a:xfrm rot="10800000">
              <a:off x="6430160" y="3171040"/>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2" name="Straight Arrow Connector 21"/>
            <p:cNvCxnSpPr/>
            <p:nvPr/>
          </p:nvCxnSpPr>
          <p:spPr bwMode="auto">
            <a:xfrm rot="17526178">
              <a:off x="6430735" y="2118472"/>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3" name="Straight Arrow Connector 22"/>
            <p:cNvCxnSpPr/>
            <p:nvPr/>
          </p:nvCxnSpPr>
          <p:spPr bwMode="auto">
            <a:xfrm rot="6726178">
              <a:off x="6405576" y="2023072"/>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4" name="Straight Arrow Connector 23"/>
            <p:cNvCxnSpPr/>
            <p:nvPr/>
          </p:nvCxnSpPr>
          <p:spPr bwMode="auto">
            <a:xfrm>
              <a:off x="4081747" y="2893712"/>
              <a:ext cx="993687" cy="1588"/>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5" name="Straight Arrow Connector 24"/>
            <p:cNvCxnSpPr/>
            <p:nvPr/>
          </p:nvCxnSpPr>
          <p:spPr bwMode="auto">
            <a:xfrm rot="10800000">
              <a:off x="4064815" y="2965051"/>
              <a:ext cx="993687" cy="32144"/>
            </a:xfrm>
            <a:prstGeom prst="straightConnector1">
              <a:avLst/>
            </a:prstGeom>
            <a:solidFill>
              <a:schemeClr val="accent1"/>
            </a:solidFill>
            <a:ln w="38100" cap="flat" cmpd="sng" algn="ctr">
              <a:solidFill>
                <a:schemeClr val="tx1"/>
              </a:solidFill>
              <a:prstDash val="dash"/>
              <a:round/>
              <a:headEnd type="none"/>
              <a:tailEnd type="arrow"/>
            </a:ln>
            <a:effectLst/>
          </p:spPr>
        </p:cxnSp>
      </p:grpSp>
      <p:sp>
        <p:nvSpPr>
          <p:cNvPr id="35" name="Rounded Rectangular Callout 34"/>
          <p:cNvSpPr/>
          <p:nvPr/>
        </p:nvSpPr>
        <p:spPr bwMode="auto">
          <a:xfrm>
            <a:off x="2457992" y="1587499"/>
            <a:ext cx="1275808" cy="407625"/>
          </a:xfrm>
          <a:prstGeom prst="wedgeRoundRectCallout">
            <a:avLst>
              <a:gd name="adj1" fmla="val -72222"/>
              <a:gd name="adj2" fmla="val 125768"/>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NS</a:t>
            </a:r>
            <a:r>
              <a:rPr lang="en-US" baseline="-25000" dirty="0" smtClean="0"/>
              <a:t>1</a:t>
            </a:r>
            <a:r>
              <a:rPr lang="en-US" dirty="0" smtClean="0"/>
              <a:t> to ES</a:t>
            </a:r>
            <a:r>
              <a:rPr lang="en-US" baseline="-25000" dirty="0" smtClean="0"/>
              <a:t>1</a:t>
            </a:r>
            <a:endParaRPr lang="en-US" baseline="-25000" dirty="0"/>
          </a:p>
        </p:txBody>
      </p:sp>
      <p:sp>
        <p:nvSpPr>
          <p:cNvPr id="38" name="Rounded Rectangular Callout 37"/>
          <p:cNvSpPr/>
          <p:nvPr/>
        </p:nvSpPr>
        <p:spPr bwMode="auto">
          <a:xfrm>
            <a:off x="733297" y="2691487"/>
            <a:ext cx="1275808" cy="407625"/>
          </a:xfrm>
          <a:prstGeom prst="wedgeRoundRectCallout">
            <a:avLst>
              <a:gd name="adj1" fmla="val 66145"/>
              <a:gd name="adj2" fmla="val -95440"/>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ES</a:t>
            </a:r>
            <a:r>
              <a:rPr lang="en-US" baseline="-25000" dirty="0" smtClean="0"/>
              <a:t>1</a:t>
            </a:r>
            <a:r>
              <a:rPr lang="en-US" dirty="0" smtClean="0"/>
              <a:t> to NS</a:t>
            </a:r>
            <a:r>
              <a:rPr lang="en-US" baseline="-25000" dirty="0" smtClean="0"/>
              <a:t>1</a:t>
            </a:r>
            <a:endParaRPr lang="en-US" baseline="-25000" dirty="0"/>
          </a:p>
        </p:txBody>
      </p:sp>
      <p:sp>
        <p:nvSpPr>
          <p:cNvPr id="39" name="Rounded Rectangular Callout 38"/>
          <p:cNvSpPr/>
          <p:nvPr/>
        </p:nvSpPr>
        <p:spPr bwMode="auto">
          <a:xfrm>
            <a:off x="5665056" y="4279218"/>
            <a:ext cx="1275808" cy="407625"/>
          </a:xfrm>
          <a:prstGeom prst="wedgeRoundRectCallout">
            <a:avLst>
              <a:gd name="adj1" fmla="val 34415"/>
              <a:gd name="adj2" fmla="val -233293"/>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dataflow link</a:t>
            </a:r>
            <a:endParaRPr lang="en-US" baseline="-25000" dirty="0"/>
          </a:p>
        </p:txBody>
      </p:sp>
      <p:sp>
        <p:nvSpPr>
          <p:cNvPr id="41" name="Rounded Rectangle 40"/>
          <p:cNvSpPr/>
          <p:nvPr/>
        </p:nvSpPr>
        <p:spPr bwMode="auto">
          <a:xfrm>
            <a:off x="3899764" y="4017380"/>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3</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cxnSp>
        <p:nvCxnSpPr>
          <p:cNvPr id="46" name="Straight Arrow Connector 45"/>
          <p:cNvCxnSpPr/>
          <p:nvPr/>
        </p:nvCxnSpPr>
        <p:spPr bwMode="auto">
          <a:xfrm>
            <a:off x="3407149" y="3407100"/>
            <a:ext cx="856272" cy="610280"/>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47" name="Straight Arrow Connector 46"/>
          <p:cNvCxnSpPr/>
          <p:nvPr/>
        </p:nvCxnSpPr>
        <p:spPr bwMode="auto">
          <a:xfrm flipH="1" flipV="1">
            <a:off x="3582082" y="3398726"/>
            <a:ext cx="830364" cy="618654"/>
          </a:xfrm>
          <a:prstGeom prst="straightConnector1">
            <a:avLst/>
          </a:prstGeom>
          <a:solidFill>
            <a:schemeClr val="accent1"/>
          </a:solidFill>
          <a:ln w="38100" cap="flat" cmpd="sng" algn="ctr">
            <a:solidFill>
              <a:schemeClr val="tx1"/>
            </a:solidFill>
            <a:prstDash val="dash"/>
            <a:round/>
            <a:headEnd type="none"/>
            <a:tailEnd type="arrow"/>
          </a:ln>
          <a:effectLst/>
        </p:spPr>
      </p:cxnSp>
    </p:spTree>
    <p:custDataLst>
      <p:tags r:id="rId1"/>
    </p:custDataLst>
    <p:extLst>
      <p:ext uri="{BB962C8B-B14F-4D97-AF65-F5344CB8AC3E}">
        <p14:creationId xmlns:p14="http://schemas.microsoft.com/office/powerpoint/2010/main" val="241853373"/>
      </p:ext>
    </p:extLst>
  </p:cSld>
  <p:clrMapOvr>
    <a:masterClrMapping/>
  </p:clrMapOvr>
  <mc:AlternateContent xmlns:mc="http://schemas.openxmlformats.org/markup-compatibility/2006" xmlns:p14="http://schemas.microsoft.com/office/powerpoint/2010/main">
    <mc:Choice Requires="p14">
      <p:transition spd="slow" p14:dur="2000" advTm="20845"/>
    </mc:Choice>
    <mc:Fallback xmlns="">
      <p:transition xmlns:p14="http://schemas.microsoft.com/office/powerpoint/2010/main" spd="slow" advTm="20845"/>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ARINC 664 p7 “Aircraft Data Network”</a:t>
            </a:r>
            <a:endParaRPr lang="en-US" dirty="0"/>
          </a:p>
        </p:txBody>
      </p:sp>
      <p:sp>
        <p:nvSpPr>
          <p:cNvPr id="118" name="Rounded Rectangle 117"/>
          <p:cNvSpPr/>
          <p:nvPr/>
        </p:nvSpPr>
        <p:spPr bwMode="auto">
          <a:xfrm>
            <a:off x="2710666" y="2503121"/>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9" name="Rounded Rectangle 118"/>
          <p:cNvSpPr/>
          <p:nvPr/>
        </p:nvSpPr>
        <p:spPr bwMode="auto">
          <a:xfrm>
            <a:off x="5098266" y="2506132"/>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NS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grpSp>
        <p:nvGrpSpPr>
          <p:cNvPr id="3" name="Group 33"/>
          <p:cNvGrpSpPr/>
          <p:nvPr/>
        </p:nvGrpSpPr>
        <p:grpSpPr>
          <a:xfrm>
            <a:off x="1711336" y="1863577"/>
            <a:ext cx="5718154" cy="2219611"/>
            <a:chOff x="1711336" y="1863577"/>
            <a:chExt cx="5718154" cy="2219611"/>
          </a:xfrm>
        </p:grpSpPr>
        <p:cxnSp>
          <p:nvCxnSpPr>
            <p:cNvPr id="127" name="Straight Arrow Connector 126"/>
            <p:cNvCxnSpPr/>
            <p:nvPr/>
          </p:nvCxnSpPr>
          <p:spPr bwMode="auto">
            <a:xfrm>
              <a:off x="1711336" y="2113660"/>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5" name="Straight Arrow Connector 14"/>
            <p:cNvCxnSpPr/>
            <p:nvPr/>
          </p:nvCxnSpPr>
          <p:spPr bwMode="auto">
            <a:xfrm rot="10800000">
              <a:off x="1711336" y="1995125"/>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6" name="Straight Arrow Connector 15"/>
            <p:cNvCxnSpPr/>
            <p:nvPr/>
          </p:nvCxnSpPr>
          <p:spPr bwMode="auto">
            <a:xfrm rot="17526178">
              <a:off x="1707821" y="324335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17" name="Straight Arrow Connector 16"/>
            <p:cNvCxnSpPr/>
            <p:nvPr/>
          </p:nvCxnSpPr>
          <p:spPr bwMode="auto">
            <a:xfrm rot="6726178">
              <a:off x="1682662" y="314795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0" name="Straight Arrow Connector 19"/>
            <p:cNvCxnSpPr/>
            <p:nvPr/>
          </p:nvCxnSpPr>
          <p:spPr bwMode="auto">
            <a:xfrm>
              <a:off x="6430160" y="3289575"/>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1" name="Straight Arrow Connector 20"/>
            <p:cNvCxnSpPr/>
            <p:nvPr/>
          </p:nvCxnSpPr>
          <p:spPr bwMode="auto">
            <a:xfrm rot="10800000">
              <a:off x="6430160" y="3171040"/>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2" name="Straight Arrow Connector 21"/>
            <p:cNvCxnSpPr/>
            <p:nvPr/>
          </p:nvCxnSpPr>
          <p:spPr bwMode="auto">
            <a:xfrm rot="17526178">
              <a:off x="6430735" y="2118472"/>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3" name="Straight Arrow Connector 22"/>
            <p:cNvCxnSpPr/>
            <p:nvPr/>
          </p:nvCxnSpPr>
          <p:spPr bwMode="auto">
            <a:xfrm rot="6726178">
              <a:off x="6405576" y="2023072"/>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4" name="Straight Arrow Connector 23"/>
            <p:cNvCxnSpPr/>
            <p:nvPr/>
          </p:nvCxnSpPr>
          <p:spPr bwMode="auto">
            <a:xfrm>
              <a:off x="4081747" y="2893712"/>
              <a:ext cx="993687" cy="1588"/>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5" name="Straight Arrow Connector 24"/>
            <p:cNvCxnSpPr/>
            <p:nvPr/>
          </p:nvCxnSpPr>
          <p:spPr bwMode="auto">
            <a:xfrm rot="10800000">
              <a:off x="4064815" y="2965051"/>
              <a:ext cx="993687" cy="32144"/>
            </a:xfrm>
            <a:prstGeom prst="straightConnector1">
              <a:avLst/>
            </a:prstGeom>
            <a:solidFill>
              <a:schemeClr val="accent1"/>
            </a:solidFill>
            <a:ln w="38100" cap="flat" cmpd="sng" algn="ctr">
              <a:solidFill>
                <a:schemeClr val="tx1"/>
              </a:solidFill>
              <a:prstDash val="dash"/>
              <a:round/>
              <a:headEnd type="none"/>
              <a:tailEnd type="arrow"/>
            </a:ln>
            <a:effectLst/>
          </p:spPr>
        </p:cxnSp>
      </p:grpSp>
      <p:sp>
        <p:nvSpPr>
          <p:cNvPr id="35" name="Freeform 34"/>
          <p:cNvSpPr/>
          <p:nvPr/>
        </p:nvSpPr>
        <p:spPr bwMode="auto">
          <a:xfrm>
            <a:off x="1710267" y="1862667"/>
            <a:ext cx="5655733" cy="1693333"/>
          </a:xfrm>
          <a:custGeom>
            <a:avLst/>
            <a:gdLst>
              <a:gd name="connsiteX0" fmla="*/ 0 w 5655733"/>
              <a:gd name="connsiteY0" fmla="*/ 1693333 h 1693333"/>
              <a:gd name="connsiteX1" fmla="*/ 1337733 w 5655733"/>
              <a:gd name="connsiteY1" fmla="*/ 677333 h 1693333"/>
              <a:gd name="connsiteX2" fmla="*/ 3674533 w 5655733"/>
              <a:gd name="connsiteY2" fmla="*/ 778933 h 1693333"/>
              <a:gd name="connsiteX3" fmla="*/ 5655733 w 5655733"/>
              <a:gd name="connsiteY3" fmla="*/ 0 h 1693333"/>
            </a:gdLst>
            <a:ahLst/>
            <a:cxnLst>
              <a:cxn ang="0">
                <a:pos x="connsiteX0" y="connsiteY0"/>
              </a:cxn>
              <a:cxn ang="0">
                <a:pos x="connsiteX1" y="connsiteY1"/>
              </a:cxn>
              <a:cxn ang="0">
                <a:pos x="connsiteX2" y="connsiteY2"/>
              </a:cxn>
              <a:cxn ang="0">
                <a:pos x="connsiteX3" y="connsiteY3"/>
              </a:cxn>
            </a:cxnLst>
            <a:rect l="l" t="t" r="r" b="b"/>
            <a:pathLst>
              <a:path w="5655733" h="1693333">
                <a:moveTo>
                  <a:pt x="0" y="1693333"/>
                </a:moveTo>
                <a:cubicBezTo>
                  <a:pt x="362655" y="1261533"/>
                  <a:pt x="725311" y="829733"/>
                  <a:pt x="1337733" y="677333"/>
                </a:cubicBezTo>
                <a:cubicBezTo>
                  <a:pt x="1950155" y="524933"/>
                  <a:pt x="2954866" y="891822"/>
                  <a:pt x="3674533" y="778933"/>
                </a:cubicBezTo>
                <a:cubicBezTo>
                  <a:pt x="4394200" y="666044"/>
                  <a:pt x="5655733" y="0"/>
                  <a:pt x="5655733" y="0"/>
                </a:cubicBezTo>
              </a:path>
            </a:pathLst>
          </a:custGeom>
          <a:noFill/>
          <a:ln w="57150" cap="flat" cmpd="sng" algn="ctr">
            <a:solidFill>
              <a:srgbClr val="FF0000"/>
            </a:solidFill>
            <a:prstDash val="dash"/>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a:ln>
                <a:noFill/>
              </a:ln>
              <a:solidFill>
                <a:schemeClr val="tx1"/>
              </a:solidFill>
              <a:effectLst/>
              <a:latin typeface="Verdana" charset="0"/>
              <a:ea typeface="ＭＳ Ｐゴシック" charset="-128"/>
              <a:cs typeface="ＭＳ Ｐゴシック" charset="-128"/>
            </a:endParaRPr>
          </a:p>
        </p:txBody>
      </p:sp>
      <p:sp>
        <p:nvSpPr>
          <p:cNvPr id="41" name="Freeform 40"/>
          <p:cNvSpPr/>
          <p:nvPr/>
        </p:nvSpPr>
        <p:spPr bwMode="auto">
          <a:xfrm>
            <a:off x="5672667" y="2404533"/>
            <a:ext cx="1778000" cy="885042"/>
          </a:xfrm>
          <a:custGeom>
            <a:avLst/>
            <a:gdLst>
              <a:gd name="connsiteX0" fmla="*/ 0 w 1574800"/>
              <a:gd name="connsiteY0" fmla="*/ 863600 h 863600"/>
              <a:gd name="connsiteX1" fmla="*/ 1134533 w 1574800"/>
              <a:gd name="connsiteY1" fmla="*/ 508000 h 863600"/>
              <a:gd name="connsiteX2" fmla="*/ 1574800 w 1574800"/>
              <a:gd name="connsiteY2" fmla="*/ 0 h 863600"/>
              <a:gd name="connsiteX3" fmla="*/ 1574800 w 1574800"/>
              <a:gd name="connsiteY3" fmla="*/ 0 h 863600"/>
            </a:gdLst>
            <a:ahLst/>
            <a:cxnLst>
              <a:cxn ang="0">
                <a:pos x="connsiteX0" y="connsiteY0"/>
              </a:cxn>
              <a:cxn ang="0">
                <a:pos x="connsiteX1" y="connsiteY1"/>
              </a:cxn>
              <a:cxn ang="0">
                <a:pos x="connsiteX2" y="connsiteY2"/>
              </a:cxn>
              <a:cxn ang="0">
                <a:pos x="connsiteX3" y="connsiteY3"/>
              </a:cxn>
            </a:cxnLst>
            <a:rect l="l" t="t" r="r" b="b"/>
            <a:pathLst>
              <a:path w="1574800" h="863600">
                <a:moveTo>
                  <a:pt x="0" y="863600"/>
                </a:moveTo>
                <a:cubicBezTo>
                  <a:pt x="436033" y="757766"/>
                  <a:pt x="872066" y="651933"/>
                  <a:pt x="1134533" y="508000"/>
                </a:cubicBezTo>
                <a:cubicBezTo>
                  <a:pt x="1397000" y="364067"/>
                  <a:pt x="1574800" y="0"/>
                  <a:pt x="1574800" y="0"/>
                </a:cubicBezTo>
                <a:lnTo>
                  <a:pt x="1574800" y="0"/>
                </a:lnTo>
              </a:path>
            </a:pathLst>
          </a:custGeom>
          <a:noFill/>
          <a:ln w="57150" cap="flat" cmpd="sng" algn="ctr">
            <a:solidFill>
              <a:srgbClr val="FF0000"/>
            </a:solidFill>
            <a:prstDash val="dash"/>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3" name="TextBox 42"/>
          <p:cNvSpPr txBox="1"/>
          <p:nvPr/>
        </p:nvSpPr>
        <p:spPr>
          <a:xfrm>
            <a:off x="3637156" y="2063234"/>
            <a:ext cx="484356" cy="369332"/>
          </a:xfrm>
          <a:prstGeom prst="rect">
            <a:avLst/>
          </a:prstGeom>
          <a:noFill/>
        </p:spPr>
        <p:txBody>
          <a:bodyPr wrap="square" rtlCol="0">
            <a:spAutoFit/>
          </a:bodyPr>
          <a:lstStyle/>
          <a:p>
            <a:r>
              <a:rPr lang="en-US" b="1" dirty="0" smtClean="0">
                <a:solidFill>
                  <a:srgbClr val="FF0000"/>
                </a:solidFill>
              </a:rPr>
              <a:t>vl</a:t>
            </a:r>
            <a:r>
              <a:rPr lang="en-US" b="1" baseline="-25000" dirty="0" smtClean="0">
                <a:solidFill>
                  <a:srgbClr val="FF0000"/>
                </a:solidFill>
              </a:rPr>
              <a:t>2</a:t>
            </a:r>
            <a:endParaRPr lang="en-US" b="1" baseline="-25000" dirty="0">
              <a:solidFill>
                <a:srgbClr val="FF0000"/>
              </a:solidFill>
            </a:endParaRPr>
          </a:p>
        </p:txBody>
      </p:sp>
      <p:sp>
        <p:nvSpPr>
          <p:cNvPr id="44" name="TextBox 43"/>
          <p:cNvSpPr txBox="1"/>
          <p:nvPr/>
        </p:nvSpPr>
        <p:spPr>
          <a:xfrm>
            <a:off x="2981102" y="3583645"/>
            <a:ext cx="484356" cy="369332"/>
          </a:xfrm>
          <a:prstGeom prst="rect">
            <a:avLst/>
          </a:prstGeom>
          <a:noFill/>
        </p:spPr>
        <p:txBody>
          <a:bodyPr wrap="square" rtlCol="0">
            <a:spAutoFit/>
          </a:bodyPr>
          <a:lstStyle/>
          <a:p>
            <a:r>
              <a:rPr lang="en-US" b="1" dirty="0" smtClean="0">
                <a:solidFill>
                  <a:srgbClr val="FF0000"/>
                </a:solidFill>
              </a:rPr>
              <a:t>vl</a:t>
            </a:r>
            <a:r>
              <a:rPr lang="en-US" b="1" baseline="-25000" dirty="0" smtClean="0">
                <a:solidFill>
                  <a:srgbClr val="FF0000"/>
                </a:solidFill>
              </a:rPr>
              <a:t>1</a:t>
            </a:r>
            <a:endParaRPr lang="en-US" b="1" baseline="-25000" dirty="0">
              <a:solidFill>
                <a:srgbClr val="FF0000"/>
              </a:solidFill>
            </a:endParaRPr>
          </a:p>
        </p:txBody>
      </p:sp>
      <p:sp>
        <p:nvSpPr>
          <p:cNvPr id="46" name="Freeform 45"/>
          <p:cNvSpPr/>
          <p:nvPr/>
        </p:nvSpPr>
        <p:spPr bwMode="auto">
          <a:xfrm>
            <a:off x="1744133" y="2184400"/>
            <a:ext cx="5604934" cy="1879600"/>
          </a:xfrm>
          <a:custGeom>
            <a:avLst/>
            <a:gdLst>
              <a:gd name="connsiteX0" fmla="*/ 0 w 5604934"/>
              <a:gd name="connsiteY0" fmla="*/ 0 h 1879600"/>
              <a:gd name="connsiteX1" fmla="*/ 999067 w 5604934"/>
              <a:gd name="connsiteY1" fmla="*/ 1388533 h 1879600"/>
              <a:gd name="connsiteX2" fmla="*/ 3759200 w 5604934"/>
              <a:gd name="connsiteY2" fmla="*/ 1066800 h 1879600"/>
              <a:gd name="connsiteX3" fmla="*/ 5604934 w 5604934"/>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5604934" h="1879600">
                <a:moveTo>
                  <a:pt x="0" y="0"/>
                </a:moveTo>
                <a:cubicBezTo>
                  <a:pt x="186267" y="605366"/>
                  <a:pt x="372534" y="1210733"/>
                  <a:pt x="999067" y="1388533"/>
                </a:cubicBezTo>
                <a:cubicBezTo>
                  <a:pt x="1625600" y="1566333"/>
                  <a:pt x="2991556" y="984956"/>
                  <a:pt x="3759200" y="1066800"/>
                </a:cubicBezTo>
                <a:cubicBezTo>
                  <a:pt x="4526845" y="1148645"/>
                  <a:pt x="5604934" y="1879600"/>
                  <a:pt x="5604934" y="1879600"/>
                </a:cubicBezTo>
              </a:path>
            </a:pathLst>
          </a:custGeom>
          <a:noFill/>
          <a:ln w="57150" cap="flat" cmpd="sng" algn="ctr">
            <a:solidFill>
              <a:srgbClr val="FF0000"/>
            </a:solidFill>
            <a:prstDash val="dash"/>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nvGrpSpPr>
          <p:cNvPr id="32" name="Group 31"/>
          <p:cNvGrpSpPr/>
          <p:nvPr/>
        </p:nvGrpSpPr>
        <p:grpSpPr>
          <a:xfrm>
            <a:off x="357188" y="1619589"/>
            <a:ext cx="1354148" cy="886543"/>
            <a:chOff x="357188" y="1619589"/>
            <a:chExt cx="1354148" cy="886543"/>
          </a:xfrm>
        </p:grpSpPr>
        <p:sp>
          <p:nvSpPr>
            <p:cNvPr id="99" name="Rounded Rectangle 98"/>
            <p:cNvSpPr/>
            <p:nvPr/>
          </p:nvSpPr>
          <p:spPr bwMode="auto">
            <a:xfrm>
              <a:off x="357188"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ES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26" name="Oval 25"/>
            <p:cNvSpPr/>
            <p:nvPr/>
          </p:nvSpPr>
          <p:spPr bwMode="auto">
            <a:xfrm>
              <a:off x="1017503" y="2026533"/>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kumimoji="0" lang="en-US" sz="1600" b="0" i="0" u="none" strike="noStrike" cap="none" normalizeH="0" baseline="-25000" dirty="0" smtClean="0">
                  <a:ln>
                    <a:noFill/>
                  </a:ln>
                  <a:solidFill>
                    <a:schemeClr val="bg1"/>
                  </a:solidFill>
                  <a:effectLst/>
                  <a:latin typeface="Verdana" charset="0"/>
                  <a:ea typeface="ＭＳ Ｐゴシック" charset="-128"/>
                  <a:cs typeface="ＭＳ Ｐゴシック" charset="-128"/>
                </a:rPr>
                <a:t>1</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grpSp>
      <p:grpSp>
        <p:nvGrpSpPr>
          <p:cNvPr id="33" name="Group 32"/>
          <p:cNvGrpSpPr/>
          <p:nvPr/>
        </p:nvGrpSpPr>
        <p:grpSpPr>
          <a:xfrm>
            <a:off x="357188" y="3389664"/>
            <a:ext cx="1354148" cy="886543"/>
            <a:chOff x="357188" y="3389664"/>
            <a:chExt cx="1354148" cy="886543"/>
          </a:xfrm>
        </p:grpSpPr>
        <p:sp>
          <p:nvSpPr>
            <p:cNvPr id="115" name="Rounded Rectangle 114"/>
            <p:cNvSpPr/>
            <p:nvPr/>
          </p:nvSpPr>
          <p:spPr bwMode="auto">
            <a:xfrm>
              <a:off x="357188" y="3389664"/>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27" name="Oval 26"/>
            <p:cNvSpPr/>
            <p:nvPr/>
          </p:nvSpPr>
          <p:spPr bwMode="auto">
            <a:xfrm>
              <a:off x="1017503" y="3780914"/>
              <a:ext cx="378000" cy="378000"/>
            </a:xfrm>
            <a:prstGeom prst="ellipse">
              <a:avLst/>
            </a:prstGeom>
            <a:solidFill>
              <a:srgbClr val="EDEDED"/>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effectLst/>
                  <a:latin typeface="Times"/>
                  <a:ea typeface="ＭＳ Ｐゴシック" charset="-128"/>
                  <a:cs typeface="Times"/>
                </a:rPr>
                <a:t>τ</a:t>
              </a:r>
              <a:r>
                <a:rPr lang="en-US" sz="1600" baseline="-25000" dirty="0" smtClean="0">
                  <a:latin typeface="Verdana" charset="0"/>
                  <a:ea typeface="ＭＳ Ｐゴシック" charset="-128"/>
                  <a:cs typeface="ＭＳ Ｐゴシック" charset="-128"/>
                </a:rPr>
                <a:t>4</a:t>
              </a:r>
              <a:endParaRPr kumimoji="0" lang="en-US" sz="1600" b="0" i="0" u="none" strike="noStrike" cap="none" normalizeH="0" baseline="-25000" dirty="0">
                <a:ln>
                  <a:noFill/>
                </a:ln>
                <a:effectLst/>
                <a:latin typeface="Verdana" charset="0"/>
                <a:ea typeface="ＭＳ Ｐゴシック" charset="-128"/>
                <a:cs typeface="ＭＳ Ｐゴシック" charset="-128"/>
              </a:endParaRPr>
            </a:p>
          </p:txBody>
        </p:sp>
      </p:grpSp>
      <p:grpSp>
        <p:nvGrpSpPr>
          <p:cNvPr id="34" name="Group 33"/>
          <p:cNvGrpSpPr/>
          <p:nvPr/>
        </p:nvGrpSpPr>
        <p:grpSpPr>
          <a:xfrm>
            <a:off x="7429490" y="1619589"/>
            <a:ext cx="1354148" cy="886543"/>
            <a:chOff x="7429490" y="1619589"/>
            <a:chExt cx="1354148" cy="886543"/>
          </a:xfrm>
        </p:grpSpPr>
        <p:sp>
          <p:nvSpPr>
            <p:cNvPr id="121" name="Rounded Rectangle 120"/>
            <p:cNvSpPr/>
            <p:nvPr/>
          </p:nvSpPr>
          <p:spPr bwMode="auto">
            <a:xfrm>
              <a:off x="7429490"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algn="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3</a:t>
              </a:r>
              <a:endParaRPr lang="en-US" sz="2400" baseline="-25000" dirty="0">
                <a:solidFill>
                  <a:schemeClr val="tx1"/>
                </a:solidFill>
                <a:latin typeface="Verdana" charset="0"/>
                <a:ea typeface="ＭＳ Ｐゴシック" charset="-128"/>
                <a:cs typeface="ＭＳ Ｐゴシック" charset="-128"/>
              </a:endParaRPr>
            </a:p>
          </p:txBody>
        </p:sp>
        <p:sp>
          <p:nvSpPr>
            <p:cNvPr id="28" name="Oval 27"/>
            <p:cNvSpPr/>
            <p:nvPr/>
          </p:nvSpPr>
          <p:spPr bwMode="auto">
            <a:xfrm>
              <a:off x="7559500" y="2026533"/>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lang="en-US" sz="1600" baseline="-25000" dirty="0" smtClean="0">
                  <a:solidFill>
                    <a:schemeClr val="bg1"/>
                  </a:solidFill>
                  <a:latin typeface="Verdana" charset="0"/>
                  <a:ea typeface="ＭＳ Ｐゴシック" charset="-128"/>
                  <a:cs typeface="ＭＳ Ｐゴシック" charset="-128"/>
                </a:rPr>
                <a:t>2</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sp>
          <p:nvSpPr>
            <p:cNvPr id="29" name="Oval 28"/>
            <p:cNvSpPr/>
            <p:nvPr/>
          </p:nvSpPr>
          <p:spPr bwMode="auto">
            <a:xfrm>
              <a:off x="8089900" y="2026533"/>
              <a:ext cx="378000" cy="378000"/>
            </a:xfrm>
            <a:prstGeom prst="ellipse">
              <a:avLst/>
            </a:prstGeom>
            <a:solidFill>
              <a:srgbClr val="EDEDED"/>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a:ea typeface="ＭＳ Ｐゴシック" charset="-128"/>
                  <a:cs typeface="Times"/>
                </a:rPr>
                <a:t>τ</a:t>
              </a:r>
              <a:r>
                <a:rPr lang="en-US" sz="1600" baseline="-25000" dirty="0" smtClean="0">
                  <a:solidFill>
                    <a:srgbClr val="000000"/>
                  </a:solidFill>
                  <a:latin typeface="Verdana" charset="0"/>
                  <a:ea typeface="ＭＳ Ｐゴシック" charset="-128"/>
                  <a:cs typeface="ＭＳ Ｐゴシック" charset="-128"/>
                </a:rPr>
                <a:t>5</a:t>
              </a:r>
              <a:endParaRPr kumimoji="0" lang="en-US" sz="1600" b="0" i="0" u="none" strike="noStrike" cap="none" normalizeH="0" baseline="-25000" dirty="0">
                <a:ln>
                  <a:noFill/>
                </a:ln>
                <a:solidFill>
                  <a:srgbClr val="000000"/>
                </a:solidFill>
                <a:effectLst/>
                <a:latin typeface="Verdana" charset="0"/>
                <a:ea typeface="ＭＳ Ｐゴシック" charset="-128"/>
                <a:cs typeface="ＭＳ Ｐゴシック" charset="-128"/>
              </a:endParaRPr>
            </a:p>
          </p:txBody>
        </p:sp>
      </p:grpSp>
      <p:grpSp>
        <p:nvGrpSpPr>
          <p:cNvPr id="36" name="Group 35"/>
          <p:cNvGrpSpPr/>
          <p:nvPr/>
        </p:nvGrpSpPr>
        <p:grpSpPr>
          <a:xfrm>
            <a:off x="7429490" y="3392675"/>
            <a:ext cx="1354148" cy="886543"/>
            <a:chOff x="7429490" y="3392675"/>
            <a:chExt cx="1354148" cy="886543"/>
          </a:xfrm>
        </p:grpSpPr>
        <p:sp>
          <p:nvSpPr>
            <p:cNvPr id="122" name="Rounded Rectangle 121"/>
            <p:cNvSpPr/>
            <p:nvPr/>
          </p:nvSpPr>
          <p:spPr bwMode="auto">
            <a:xfrm>
              <a:off x="7429490" y="3392675"/>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algn="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4</a:t>
              </a:r>
              <a:endParaRPr lang="en-US" sz="2400" baseline="-25000" dirty="0">
                <a:solidFill>
                  <a:schemeClr val="tx1"/>
                </a:solidFill>
                <a:latin typeface="Verdana" charset="0"/>
                <a:ea typeface="ＭＳ Ｐゴシック" charset="-128"/>
                <a:cs typeface="ＭＳ Ｐゴシック" charset="-128"/>
              </a:endParaRPr>
            </a:p>
          </p:txBody>
        </p:sp>
        <p:sp>
          <p:nvSpPr>
            <p:cNvPr id="30" name="Oval 29"/>
            <p:cNvSpPr/>
            <p:nvPr/>
          </p:nvSpPr>
          <p:spPr bwMode="auto">
            <a:xfrm>
              <a:off x="7559500" y="3780914"/>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lang="en-US" sz="1600" baseline="-25000" dirty="0" smtClean="0">
                  <a:solidFill>
                    <a:schemeClr val="bg1"/>
                  </a:solidFill>
                  <a:latin typeface="Verdana" charset="0"/>
                  <a:ea typeface="ＭＳ Ｐゴシック" charset="-128"/>
                  <a:cs typeface="ＭＳ Ｐゴシック" charset="-128"/>
                </a:rPr>
                <a:t>3</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grpSp>
      <p:sp>
        <p:nvSpPr>
          <p:cNvPr id="31" name="Content Placeholder 2"/>
          <p:cNvSpPr txBox="1">
            <a:spLocks/>
          </p:cNvSpPr>
          <p:nvPr/>
        </p:nvSpPr>
        <p:spPr bwMode="auto">
          <a:xfrm>
            <a:off x="357188" y="5164678"/>
            <a:ext cx="6095226" cy="6397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lvl="0" indent="-215900" defTabSz="914400" fontAlgn="base">
              <a:spcBef>
                <a:spcPts val="500"/>
              </a:spcBef>
              <a:spcAft>
                <a:spcPct val="0"/>
              </a:spcAft>
              <a:buClr>
                <a:srgbClr val="BDD7E7"/>
              </a:buClr>
              <a:buFont typeface="Wingdings" charset="2"/>
              <a:buChar cha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Highly critical</a:t>
            </a:r>
            <a:r>
              <a:rPr kumimoji="0" lang="en-US" sz="2000" b="0" i="0" u="none" strike="noStrike" kern="0" cap="none" spc="0" normalizeH="0" noProof="0" dirty="0" smtClean="0">
                <a:ln>
                  <a:noFill/>
                </a:ln>
                <a:solidFill>
                  <a:srgbClr val="08519C"/>
                </a:solidFill>
                <a:effectLst/>
                <a:uLnTx/>
                <a:uFillTx/>
                <a:latin typeface="Calibri"/>
                <a:ea typeface="ＭＳ Ｐゴシック" charset="-128"/>
                <a:cs typeface="Calibri"/>
              </a:rPr>
              <a:t> application </a:t>
            </a:r>
            <a:r>
              <a:rPr lang="en-US" sz="2000" dirty="0" smtClean="0">
                <a:solidFill>
                  <a:srgbClr val="08519C"/>
                </a:solidFill>
                <a:latin typeface="Lucida Calligraphy"/>
                <a:cs typeface="Lucida Calligraphy"/>
              </a:rPr>
              <a:t>A</a:t>
            </a:r>
            <a:r>
              <a:rPr lang="en-US" sz="2000" baseline="-25000" dirty="0" smtClean="0">
                <a:solidFill>
                  <a:srgbClr val="08519C"/>
                </a:solidFill>
              </a:rPr>
              <a:t> 1</a:t>
            </a:r>
            <a:r>
              <a:rPr lang="en-US" sz="2000" dirty="0" smtClean="0">
                <a:solidFill>
                  <a:srgbClr val="08519C"/>
                </a:solidFill>
              </a:rPr>
              <a:t>:</a:t>
            </a:r>
            <a:r>
              <a:rPr kumimoji="0" lang="en-US" sz="2000" b="0" i="0" u="none" strike="noStrike" kern="0" cap="none" spc="0" normalizeH="0" noProof="0" dirty="0" smtClean="0">
                <a:ln>
                  <a:noFill/>
                </a:ln>
                <a:solidFill>
                  <a:srgbClr val="08519C"/>
                </a:solidFill>
                <a:effectLst/>
                <a:uLnTx/>
                <a:uFillTx/>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1</a:t>
            </a:r>
            <a:r>
              <a:rPr lang="en-US" sz="1600" dirty="0" smtClean="0">
                <a:solidFill>
                  <a:srgbClr val="08519C"/>
                </a:solidFill>
                <a:latin typeface="Verdana" charset="0"/>
                <a:ea typeface="ＭＳ Ｐゴシック" charset="-128"/>
                <a:cs typeface="ＭＳ Ｐゴシック" charset="-128"/>
              </a:rPr>
              <a:t>,</a:t>
            </a:r>
            <a:r>
              <a:rPr lang="en-US" sz="1600" baseline="-25000" dirty="0" smtClean="0">
                <a:solidFill>
                  <a:srgbClr val="08519C"/>
                </a:solidFill>
                <a:latin typeface="Verdana" charset="0"/>
                <a:ea typeface="ＭＳ Ｐゴシック" charset="-128"/>
                <a:cs typeface="ＭＳ Ｐゴシック" charset="-128"/>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2 </a:t>
            </a:r>
            <a:r>
              <a:rPr lang="en-US" sz="2000" dirty="0" smtClean="0">
                <a:solidFill>
                  <a:srgbClr val="08519C"/>
                </a:solidFill>
                <a:latin typeface="Calibri"/>
                <a:ea typeface="ＭＳ Ｐゴシック" charset="-128"/>
                <a:cs typeface="Calibri"/>
              </a:rPr>
              <a:t>and</a:t>
            </a:r>
            <a:r>
              <a:rPr lang="en-US" sz="2000"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3</a:t>
            </a:r>
          </a:p>
          <a:p>
            <a:pPr marL="636588" lvl="1" indent="-215900" defTabSz="914400" fontAlgn="base">
              <a:spcBef>
                <a:spcPts val="500"/>
              </a:spcBef>
              <a:spcAft>
                <a:spcPct val="0"/>
              </a:spcAft>
              <a:buClr>
                <a:srgbClr val="BDD7E7"/>
              </a:buClr>
              <a:buFont typeface="Wingdings" charset="2"/>
              <a:buChar char="§"/>
            </a:pP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1 </a:t>
            </a:r>
            <a:r>
              <a:rPr lang="en-US" dirty="0" smtClean="0">
                <a:solidFill>
                  <a:srgbClr val="08519C"/>
                </a:solidFill>
                <a:latin typeface="Calibri"/>
                <a:ea typeface="ＭＳ Ｐゴシック" charset="-128"/>
                <a:cs typeface="Calibri"/>
              </a:rPr>
              <a:t>sends message m</a:t>
            </a:r>
            <a:r>
              <a:rPr lang="en-US" baseline="-25000" dirty="0" smtClean="0">
                <a:solidFill>
                  <a:srgbClr val="08519C"/>
                </a:solidFill>
                <a:latin typeface="Calibri"/>
                <a:ea typeface="ＭＳ Ｐゴシック" charset="-128"/>
                <a:cs typeface="Calibri"/>
              </a:rPr>
              <a:t>1</a:t>
            </a:r>
            <a:r>
              <a:rPr lang="en-US" dirty="0" smtClean="0">
                <a:solidFill>
                  <a:srgbClr val="08519C"/>
                </a:solidFill>
                <a:latin typeface="Calibri"/>
                <a:ea typeface="ＭＳ Ｐゴシック" charset="-128"/>
                <a:cs typeface="Calibri"/>
              </a:rPr>
              <a:t> to</a:t>
            </a:r>
            <a:r>
              <a:rPr lang="en-US"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2 </a:t>
            </a:r>
            <a:r>
              <a:rPr lang="en-US" dirty="0" smtClean="0">
                <a:solidFill>
                  <a:srgbClr val="08519C"/>
                </a:solidFill>
                <a:latin typeface="Calibri"/>
                <a:ea typeface="ＭＳ Ｐゴシック" charset="-128"/>
                <a:cs typeface="Calibri"/>
              </a:rPr>
              <a:t>and</a:t>
            </a:r>
            <a:r>
              <a:rPr lang="en-US"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3</a:t>
            </a:r>
            <a:endParaRPr lang="en-US" sz="2000" kern="0" baseline="-25000" dirty="0" smtClean="0">
              <a:solidFill>
                <a:srgbClr val="08519C"/>
              </a:solidFill>
              <a:latin typeface="Calibri"/>
              <a:ea typeface="ＭＳ Ｐゴシック" charset="-128"/>
              <a:cs typeface="Calibri"/>
            </a:endParaRPr>
          </a:p>
          <a:p>
            <a:pPr marL="179388" lvl="0" indent="-215900" defTabSz="914400" fontAlgn="base">
              <a:spcBef>
                <a:spcPts val="500"/>
              </a:spcBef>
              <a:spcAft>
                <a:spcPct val="0"/>
              </a:spcAft>
              <a:buClr>
                <a:srgbClr val="BDD7E7"/>
              </a:buClr>
              <a:buFont typeface="Wingdings" charset="2"/>
              <a:buChar char="§"/>
            </a:pPr>
            <a:r>
              <a:rPr lang="en-US" sz="2000" kern="0" dirty="0" smtClean="0">
                <a:solidFill>
                  <a:srgbClr val="08519C"/>
                </a:solidFill>
                <a:ea typeface="ＭＳ Ｐゴシック" charset="-128"/>
                <a:cs typeface="Calibri"/>
              </a:rPr>
              <a:t>Non-critical application </a:t>
            </a:r>
            <a:r>
              <a:rPr lang="en-US" sz="2000" dirty="0" smtClean="0">
                <a:solidFill>
                  <a:srgbClr val="08519C"/>
                </a:solidFill>
                <a:latin typeface="Lucida Calligraphy"/>
                <a:cs typeface="Lucida Calligraphy"/>
              </a:rPr>
              <a:t>A</a:t>
            </a:r>
            <a:r>
              <a:rPr lang="en-US" sz="2000" baseline="-25000" dirty="0" smtClean="0">
                <a:solidFill>
                  <a:srgbClr val="08519C"/>
                </a:solidFill>
              </a:rPr>
              <a:t> 2</a:t>
            </a:r>
            <a:r>
              <a:rPr lang="en-US" sz="2000" dirty="0" smtClean="0">
                <a:solidFill>
                  <a:srgbClr val="08519C"/>
                </a:solidFill>
              </a:rPr>
              <a:t>:</a:t>
            </a:r>
            <a:r>
              <a:rPr lang="en-US" sz="2000" kern="0" dirty="0" smtClean="0">
                <a:solidFill>
                  <a:srgbClr val="08519C"/>
                </a:solidFill>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4 </a:t>
            </a:r>
            <a:r>
              <a:rPr lang="en-US" sz="2000" dirty="0" smtClean="0">
                <a:solidFill>
                  <a:srgbClr val="08519C"/>
                </a:solidFill>
                <a:latin typeface="Calibri"/>
                <a:ea typeface="ＭＳ Ｐゴシック" charset="-128"/>
                <a:cs typeface="Calibri"/>
              </a:rPr>
              <a:t>and</a:t>
            </a:r>
            <a:r>
              <a:rPr lang="en-US" sz="2000"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5</a:t>
            </a:r>
          </a:p>
          <a:p>
            <a:pPr marL="636588" lvl="1" indent="-215900" defTabSz="914400" fontAlgn="base">
              <a:spcBef>
                <a:spcPts val="500"/>
              </a:spcBef>
              <a:spcAft>
                <a:spcPct val="0"/>
              </a:spcAft>
              <a:buClr>
                <a:srgbClr val="BDD7E7"/>
              </a:buClr>
              <a:buFont typeface="Wingdings" charset="2"/>
              <a:buChar char="§"/>
            </a:pP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4 </a:t>
            </a:r>
            <a:r>
              <a:rPr lang="en-US" sz="2000" dirty="0" smtClean="0">
                <a:solidFill>
                  <a:srgbClr val="08519C"/>
                </a:solidFill>
                <a:latin typeface="Calibri"/>
                <a:ea typeface="ＭＳ Ｐゴシック" charset="-128"/>
                <a:cs typeface="Calibri"/>
              </a:rPr>
              <a:t>sends message m</a:t>
            </a:r>
            <a:r>
              <a:rPr lang="en-US" sz="2000" baseline="-25000" dirty="0" smtClean="0">
                <a:solidFill>
                  <a:srgbClr val="08519C"/>
                </a:solidFill>
                <a:latin typeface="Calibri"/>
                <a:ea typeface="ＭＳ Ｐゴシック" charset="-128"/>
                <a:cs typeface="Calibri"/>
              </a:rPr>
              <a:t>2</a:t>
            </a:r>
            <a:r>
              <a:rPr lang="en-US" sz="2000" dirty="0" smtClean="0">
                <a:solidFill>
                  <a:srgbClr val="08519C"/>
                </a:solidFill>
                <a:latin typeface="Calibri"/>
                <a:ea typeface="ＭＳ Ｐゴシック" charset="-128"/>
                <a:cs typeface="Calibri"/>
              </a:rPr>
              <a:t> to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5</a:t>
            </a:r>
            <a:endParaRPr lang="en-US" sz="1600" kern="0" baseline="-25000" dirty="0" smtClean="0">
              <a:solidFill>
                <a:srgbClr val="08519C"/>
              </a:solidFill>
              <a:ea typeface="ＭＳ Ｐゴシック" charset="-128"/>
              <a:cs typeface="Calibri"/>
            </a:endParaRPr>
          </a:p>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endParaRPr kumimoji="0" lang="en-US" sz="2400" b="0" i="0" u="none" strike="noStrike" kern="0" cap="none" spc="0" normalizeH="0" baseline="0" noProof="0" dirty="0">
              <a:ln>
                <a:noFill/>
              </a:ln>
              <a:solidFill>
                <a:srgbClr val="08519C"/>
              </a:solidFill>
              <a:effectLst/>
              <a:uLnTx/>
              <a:uFillTx/>
              <a:latin typeface="Calibri"/>
              <a:ea typeface="ＭＳ Ｐゴシック" charset="-128"/>
              <a:cs typeface="Calibri"/>
            </a:endParaRPr>
          </a:p>
        </p:txBody>
      </p:sp>
      <p:sp>
        <p:nvSpPr>
          <p:cNvPr id="47" name="Rounded Rectangular Callout 46"/>
          <p:cNvSpPr/>
          <p:nvPr/>
        </p:nvSpPr>
        <p:spPr bwMode="auto">
          <a:xfrm>
            <a:off x="4616008" y="1663887"/>
            <a:ext cx="1275808" cy="407625"/>
          </a:xfrm>
          <a:prstGeom prst="wedgeRoundRectCallout">
            <a:avLst>
              <a:gd name="adj1" fmla="val -45541"/>
              <a:gd name="adj2" fmla="val 177237"/>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virtual link</a:t>
            </a:r>
            <a:endParaRPr lang="en-US" baseline="-25000" dirty="0"/>
          </a:p>
        </p:txBody>
      </p:sp>
      <p:cxnSp>
        <p:nvCxnSpPr>
          <p:cNvPr id="42" name="Straight Arrow Connector 41"/>
          <p:cNvCxnSpPr/>
          <p:nvPr/>
        </p:nvCxnSpPr>
        <p:spPr bwMode="auto">
          <a:xfrm rot="17526178">
            <a:off x="4831995" y="340640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45" name="Straight Arrow Connector 44"/>
          <p:cNvCxnSpPr/>
          <p:nvPr/>
        </p:nvCxnSpPr>
        <p:spPr bwMode="auto">
          <a:xfrm rot="6726178">
            <a:off x="4761483" y="3336923"/>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sp>
        <p:nvSpPr>
          <p:cNvPr id="48" name="Rounded Rectangle 47"/>
          <p:cNvSpPr/>
          <p:nvPr/>
        </p:nvSpPr>
        <p:spPr bwMode="auto">
          <a:xfrm>
            <a:off x="3899764" y="4017380"/>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3</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cxnSp>
        <p:nvCxnSpPr>
          <p:cNvPr id="49" name="Straight Arrow Connector 48"/>
          <p:cNvCxnSpPr/>
          <p:nvPr/>
        </p:nvCxnSpPr>
        <p:spPr bwMode="auto">
          <a:xfrm>
            <a:off x="3407149" y="3407100"/>
            <a:ext cx="856272" cy="610280"/>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50" name="Straight Arrow Connector 49"/>
          <p:cNvCxnSpPr/>
          <p:nvPr/>
        </p:nvCxnSpPr>
        <p:spPr bwMode="auto">
          <a:xfrm flipH="1" flipV="1">
            <a:off x="3582082" y="3398726"/>
            <a:ext cx="830364" cy="618654"/>
          </a:xfrm>
          <a:prstGeom prst="straightConnector1">
            <a:avLst/>
          </a:prstGeom>
          <a:solidFill>
            <a:schemeClr val="accent1"/>
          </a:solidFill>
          <a:ln w="38100" cap="flat" cmpd="sng" algn="ctr">
            <a:solidFill>
              <a:schemeClr val="tx1"/>
            </a:solidFill>
            <a:prstDash val="dash"/>
            <a:round/>
            <a:headEnd type="none"/>
            <a:tailEnd type="arrow"/>
          </a:ln>
          <a:effectLst/>
        </p:spPr>
      </p:cxnSp>
    </p:spTree>
    <p:custDataLst>
      <p:tags r:id="rId1"/>
    </p:custDataLst>
    <p:extLst>
      <p:ext uri="{BB962C8B-B14F-4D97-AF65-F5344CB8AC3E}">
        <p14:creationId xmlns:p14="http://schemas.microsoft.com/office/powerpoint/2010/main" val="974697555"/>
      </p:ext>
    </p:extLst>
  </p:cSld>
  <p:clrMapOvr>
    <a:masterClrMapping/>
  </p:clrMapOvr>
  <mc:AlternateContent xmlns:mc="http://schemas.openxmlformats.org/markup-compatibility/2006" xmlns:p14="http://schemas.microsoft.com/office/powerpoint/2010/main">
    <mc:Choice Requires="p14">
      <p:transition spd="slow" p14:dur="2000" advTm="47346"/>
    </mc:Choice>
    <mc:Fallback xmlns="">
      <p:transition xmlns:p14="http://schemas.microsoft.com/office/powerpoint/2010/main" spd="slow" advTm="47346"/>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ARINC 664 p7 “Aircraft Data Network”</a:t>
            </a:r>
            <a:endParaRPr lang="en-US" dirty="0"/>
          </a:p>
        </p:txBody>
      </p:sp>
      <p:sp>
        <p:nvSpPr>
          <p:cNvPr id="118" name="Rounded Rectangle 117"/>
          <p:cNvSpPr/>
          <p:nvPr/>
        </p:nvSpPr>
        <p:spPr bwMode="auto">
          <a:xfrm>
            <a:off x="2710666" y="2503121"/>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119" name="Rounded Rectangle 118"/>
          <p:cNvSpPr/>
          <p:nvPr/>
        </p:nvSpPr>
        <p:spPr bwMode="auto">
          <a:xfrm>
            <a:off x="5098266" y="2506132"/>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algn="ct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NS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cxnSp>
        <p:nvCxnSpPr>
          <p:cNvPr id="127" name="Straight Arrow Connector 126"/>
          <p:cNvCxnSpPr/>
          <p:nvPr/>
        </p:nvCxnSpPr>
        <p:spPr bwMode="auto">
          <a:xfrm>
            <a:off x="1711336" y="2113660"/>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0" name="Straight Arrow Connector 19"/>
          <p:cNvCxnSpPr/>
          <p:nvPr/>
        </p:nvCxnSpPr>
        <p:spPr bwMode="auto">
          <a:xfrm>
            <a:off x="6430160" y="3289575"/>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2" name="Straight Arrow Connector 21"/>
          <p:cNvCxnSpPr/>
          <p:nvPr/>
        </p:nvCxnSpPr>
        <p:spPr bwMode="auto">
          <a:xfrm rot="17526178">
            <a:off x="6430735" y="2118472"/>
            <a:ext cx="999330" cy="680339"/>
          </a:xfrm>
          <a:prstGeom prst="straightConnector1">
            <a:avLst/>
          </a:prstGeom>
          <a:solidFill>
            <a:schemeClr val="accent1"/>
          </a:solidFill>
          <a:ln w="38100" cap="flat" cmpd="sng" algn="ctr">
            <a:solidFill>
              <a:schemeClr val="tx1"/>
            </a:solidFill>
            <a:prstDash val="dash"/>
            <a:round/>
            <a:headEnd type="none"/>
            <a:tailEnd type="arrow"/>
          </a:ln>
          <a:effectLst/>
        </p:spPr>
      </p:cxnSp>
      <p:cxnSp>
        <p:nvCxnSpPr>
          <p:cNvPr id="24" name="Straight Arrow Connector 23"/>
          <p:cNvCxnSpPr/>
          <p:nvPr/>
        </p:nvCxnSpPr>
        <p:spPr bwMode="auto">
          <a:xfrm>
            <a:off x="4081747" y="2893712"/>
            <a:ext cx="993687" cy="1588"/>
          </a:xfrm>
          <a:prstGeom prst="straightConnector1">
            <a:avLst/>
          </a:prstGeom>
          <a:solidFill>
            <a:schemeClr val="accent1"/>
          </a:solidFill>
          <a:ln w="38100" cap="flat" cmpd="sng" algn="ctr">
            <a:solidFill>
              <a:schemeClr val="tx1"/>
            </a:solidFill>
            <a:prstDash val="dash"/>
            <a:round/>
            <a:headEnd type="none"/>
            <a:tailEnd type="arrow"/>
          </a:ln>
          <a:effectLst/>
        </p:spPr>
      </p:cxnSp>
      <p:sp>
        <p:nvSpPr>
          <p:cNvPr id="41" name="Freeform 40"/>
          <p:cNvSpPr/>
          <p:nvPr/>
        </p:nvSpPr>
        <p:spPr bwMode="auto">
          <a:xfrm>
            <a:off x="5672667" y="2404533"/>
            <a:ext cx="1778000" cy="885042"/>
          </a:xfrm>
          <a:custGeom>
            <a:avLst/>
            <a:gdLst>
              <a:gd name="connsiteX0" fmla="*/ 0 w 1574800"/>
              <a:gd name="connsiteY0" fmla="*/ 863600 h 863600"/>
              <a:gd name="connsiteX1" fmla="*/ 1134533 w 1574800"/>
              <a:gd name="connsiteY1" fmla="*/ 508000 h 863600"/>
              <a:gd name="connsiteX2" fmla="*/ 1574800 w 1574800"/>
              <a:gd name="connsiteY2" fmla="*/ 0 h 863600"/>
              <a:gd name="connsiteX3" fmla="*/ 1574800 w 1574800"/>
              <a:gd name="connsiteY3" fmla="*/ 0 h 863600"/>
            </a:gdLst>
            <a:ahLst/>
            <a:cxnLst>
              <a:cxn ang="0">
                <a:pos x="connsiteX0" y="connsiteY0"/>
              </a:cxn>
              <a:cxn ang="0">
                <a:pos x="connsiteX1" y="connsiteY1"/>
              </a:cxn>
              <a:cxn ang="0">
                <a:pos x="connsiteX2" y="connsiteY2"/>
              </a:cxn>
              <a:cxn ang="0">
                <a:pos x="connsiteX3" y="connsiteY3"/>
              </a:cxn>
            </a:cxnLst>
            <a:rect l="l" t="t" r="r" b="b"/>
            <a:pathLst>
              <a:path w="1574800" h="863600">
                <a:moveTo>
                  <a:pt x="0" y="863600"/>
                </a:moveTo>
                <a:cubicBezTo>
                  <a:pt x="436033" y="757766"/>
                  <a:pt x="872066" y="651933"/>
                  <a:pt x="1134533" y="508000"/>
                </a:cubicBezTo>
                <a:cubicBezTo>
                  <a:pt x="1397000" y="364067"/>
                  <a:pt x="1574800" y="0"/>
                  <a:pt x="1574800" y="0"/>
                </a:cubicBezTo>
                <a:lnTo>
                  <a:pt x="1574800" y="0"/>
                </a:lnTo>
              </a:path>
            </a:pathLst>
          </a:custGeom>
          <a:noFill/>
          <a:ln w="57150" cap="flat" cmpd="sng" algn="ctr">
            <a:solidFill>
              <a:srgbClr val="FF0000"/>
            </a:solidFill>
            <a:prstDash val="dash"/>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6" name="Freeform 45"/>
          <p:cNvSpPr/>
          <p:nvPr/>
        </p:nvSpPr>
        <p:spPr bwMode="auto">
          <a:xfrm>
            <a:off x="1744133" y="2184400"/>
            <a:ext cx="5604934" cy="1879600"/>
          </a:xfrm>
          <a:custGeom>
            <a:avLst/>
            <a:gdLst>
              <a:gd name="connsiteX0" fmla="*/ 0 w 5604934"/>
              <a:gd name="connsiteY0" fmla="*/ 0 h 1879600"/>
              <a:gd name="connsiteX1" fmla="*/ 999067 w 5604934"/>
              <a:gd name="connsiteY1" fmla="*/ 1388533 h 1879600"/>
              <a:gd name="connsiteX2" fmla="*/ 3759200 w 5604934"/>
              <a:gd name="connsiteY2" fmla="*/ 1066800 h 1879600"/>
              <a:gd name="connsiteX3" fmla="*/ 5604934 w 5604934"/>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5604934" h="1879600">
                <a:moveTo>
                  <a:pt x="0" y="0"/>
                </a:moveTo>
                <a:cubicBezTo>
                  <a:pt x="186267" y="605366"/>
                  <a:pt x="372534" y="1210733"/>
                  <a:pt x="999067" y="1388533"/>
                </a:cubicBezTo>
                <a:cubicBezTo>
                  <a:pt x="1625600" y="1566333"/>
                  <a:pt x="2991556" y="984956"/>
                  <a:pt x="3759200" y="1066800"/>
                </a:cubicBezTo>
                <a:cubicBezTo>
                  <a:pt x="4526845" y="1148645"/>
                  <a:pt x="5604934" y="1879600"/>
                  <a:pt x="5604934" y="1879600"/>
                </a:cubicBezTo>
              </a:path>
            </a:pathLst>
          </a:custGeom>
          <a:noFill/>
          <a:ln w="57150" cap="flat" cmpd="sng" algn="ctr">
            <a:solidFill>
              <a:srgbClr val="FF0000"/>
            </a:solidFill>
            <a:prstDash val="dash"/>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6" name="Freeform 25"/>
          <p:cNvSpPr/>
          <p:nvPr/>
        </p:nvSpPr>
        <p:spPr bwMode="auto">
          <a:xfrm>
            <a:off x="1727200" y="1896534"/>
            <a:ext cx="5621867" cy="508000"/>
          </a:xfrm>
          <a:custGeom>
            <a:avLst/>
            <a:gdLst>
              <a:gd name="connsiteX0" fmla="*/ 0 w 5621867"/>
              <a:gd name="connsiteY0" fmla="*/ 101600 h 999067"/>
              <a:gd name="connsiteX1" fmla="*/ 2675467 w 5621867"/>
              <a:gd name="connsiteY1" fmla="*/ 982134 h 999067"/>
              <a:gd name="connsiteX2" fmla="*/ 5621867 w 5621867"/>
              <a:gd name="connsiteY2" fmla="*/ 0 h 999067"/>
            </a:gdLst>
            <a:ahLst/>
            <a:cxnLst>
              <a:cxn ang="0">
                <a:pos x="connsiteX0" y="connsiteY0"/>
              </a:cxn>
              <a:cxn ang="0">
                <a:pos x="connsiteX1" y="connsiteY1"/>
              </a:cxn>
              <a:cxn ang="0">
                <a:pos x="connsiteX2" y="connsiteY2"/>
              </a:cxn>
            </a:cxnLst>
            <a:rect l="l" t="t" r="r" b="b"/>
            <a:pathLst>
              <a:path w="5621867" h="999067">
                <a:moveTo>
                  <a:pt x="0" y="101600"/>
                </a:moveTo>
                <a:cubicBezTo>
                  <a:pt x="869244" y="550333"/>
                  <a:pt x="1738489" y="999067"/>
                  <a:pt x="2675467" y="982134"/>
                </a:cubicBezTo>
                <a:cubicBezTo>
                  <a:pt x="3612445" y="965201"/>
                  <a:pt x="5621867" y="0"/>
                  <a:pt x="5621867" y="0"/>
                </a:cubicBezTo>
              </a:path>
            </a:pathLst>
          </a:custGeom>
          <a:noFill/>
          <a:ln w="44450" cap="flat" cmpd="sng" algn="ctr">
            <a:solidFill>
              <a:srgbClr val="006D2C"/>
            </a:solidFill>
            <a:prstDash val="solid"/>
            <a:round/>
            <a:headEnd type="none" w="med" len="med"/>
            <a:tailEnd type="triangle" w="lg" len="lg"/>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7" name="Freeform 26"/>
          <p:cNvSpPr/>
          <p:nvPr/>
        </p:nvSpPr>
        <p:spPr bwMode="auto">
          <a:xfrm>
            <a:off x="1710267" y="2336800"/>
            <a:ext cx="5638800" cy="1286933"/>
          </a:xfrm>
          <a:custGeom>
            <a:avLst/>
            <a:gdLst>
              <a:gd name="connsiteX0" fmla="*/ 0 w 5638800"/>
              <a:gd name="connsiteY0" fmla="*/ 0 h 1286933"/>
              <a:gd name="connsiteX1" fmla="*/ 1862666 w 5638800"/>
              <a:gd name="connsiteY1" fmla="*/ 999067 h 1286933"/>
              <a:gd name="connsiteX2" fmla="*/ 4097866 w 5638800"/>
              <a:gd name="connsiteY2" fmla="*/ 1134533 h 1286933"/>
              <a:gd name="connsiteX3" fmla="*/ 5638800 w 5638800"/>
              <a:gd name="connsiteY3" fmla="*/ 1286933 h 1286933"/>
            </a:gdLst>
            <a:ahLst/>
            <a:cxnLst>
              <a:cxn ang="0">
                <a:pos x="connsiteX0" y="connsiteY0"/>
              </a:cxn>
              <a:cxn ang="0">
                <a:pos x="connsiteX1" y="connsiteY1"/>
              </a:cxn>
              <a:cxn ang="0">
                <a:pos x="connsiteX2" y="connsiteY2"/>
              </a:cxn>
              <a:cxn ang="0">
                <a:pos x="connsiteX3" y="connsiteY3"/>
              </a:cxn>
            </a:cxnLst>
            <a:rect l="l" t="t" r="r" b="b"/>
            <a:pathLst>
              <a:path w="5638800" h="1286933">
                <a:moveTo>
                  <a:pt x="0" y="0"/>
                </a:moveTo>
                <a:cubicBezTo>
                  <a:pt x="589844" y="404989"/>
                  <a:pt x="1179688" y="809978"/>
                  <a:pt x="1862666" y="999067"/>
                </a:cubicBezTo>
                <a:cubicBezTo>
                  <a:pt x="2545644" y="1188156"/>
                  <a:pt x="3468510" y="1086555"/>
                  <a:pt x="4097866" y="1134533"/>
                </a:cubicBezTo>
                <a:cubicBezTo>
                  <a:pt x="4727222" y="1182511"/>
                  <a:pt x="5638800" y="1286933"/>
                  <a:pt x="5638800" y="1286933"/>
                </a:cubicBezTo>
              </a:path>
            </a:pathLst>
          </a:custGeom>
          <a:noFill/>
          <a:ln w="44450" cap="flat" cmpd="sng" algn="ctr">
            <a:solidFill>
              <a:srgbClr val="008000"/>
            </a:solidFill>
            <a:prstDash val="solid"/>
            <a:round/>
            <a:headEnd type="none" w="med" len="med"/>
            <a:tailEnd type="triangle" w="lg" len="lg"/>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8" name="TextBox 27"/>
          <p:cNvSpPr txBox="1"/>
          <p:nvPr/>
        </p:nvSpPr>
        <p:spPr>
          <a:xfrm>
            <a:off x="4549169" y="1896534"/>
            <a:ext cx="801763" cy="369332"/>
          </a:xfrm>
          <a:prstGeom prst="rect">
            <a:avLst/>
          </a:prstGeom>
          <a:noFill/>
        </p:spPr>
        <p:txBody>
          <a:bodyPr wrap="square" rtlCol="0">
            <a:spAutoFit/>
          </a:bodyPr>
          <a:lstStyle/>
          <a:p>
            <a:r>
              <a:rPr lang="en-US" b="1" dirty="0" smtClean="0">
                <a:solidFill>
                  <a:srgbClr val="008000"/>
                </a:solidFill>
              </a:rPr>
              <a:t>dp</a:t>
            </a:r>
            <a:r>
              <a:rPr lang="en-US" b="1" baseline="-25000" dirty="0" smtClean="0">
                <a:solidFill>
                  <a:srgbClr val="008000"/>
                </a:solidFill>
              </a:rPr>
              <a:t>1</a:t>
            </a:r>
            <a:endParaRPr lang="en-US" b="1" baseline="-25000" dirty="0">
              <a:solidFill>
                <a:srgbClr val="008000"/>
              </a:solidFill>
            </a:endParaRPr>
          </a:p>
        </p:txBody>
      </p:sp>
      <p:sp>
        <p:nvSpPr>
          <p:cNvPr id="29" name="TextBox 28"/>
          <p:cNvSpPr txBox="1"/>
          <p:nvPr/>
        </p:nvSpPr>
        <p:spPr>
          <a:xfrm>
            <a:off x="2981102" y="3583645"/>
            <a:ext cx="484356" cy="369332"/>
          </a:xfrm>
          <a:prstGeom prst="rect">
            <a:avLst/>
          </a:prstGeom>
          <a:noFill/>
        </p:spPr>
        <p:txBody>
          <a:bodyPr wrap="square" rtlCol="0">
            <a:spAutoFit/>
          </a:bodyPr>
          <a:lstStyle/>
          <a:p>
            <a:r>
              <a:rPr lang="en-US" b="1" dirty="0" smtClean="0">
                <a:solidFill>
                  <a:srgbClr val="FF0000"/>
                </a:solidFill>
              </a:rPr>
              <a:t>vl</a:t>
            </a:r>
            <a:r>
              <a:rPr lang="en-US" b="1" baseline="-25000" dirty="0" smtClean="0">
                <a:solidFill>
                  <a:srgbClr val="FF0000"/>
                </a:solidFill>
              </a:rPr>
              <a:t>1</a:t>
            </a:r>
            <a:endParaRPr lang="en-US" b="1" baseline="-25000" dirty="0">
              <a:solidFill>
                <a:srgbClr val="FF0000"/>
              </a:solidFill>
            </a:endParaRPr>
          </a:p>
        </p:txBody>
      </p:sp>
      <p:sp>
        <p:nvSpPr>
          <p:cNvPr id="30" name="TextBox 29"/>
          <p:cNvSpPr txBox="1"/>
          <p:nvPr/>
        </p:nvSpPr>
        <p:spPr>
          <a:xfrm>
            <a:off x="4300687" y="3439067"/>
            <a:ext cx="801763" cy="369332"/>
          </a:xfrm>
          <a:prstGeom prst="rect">
            <a:avLst/>
          </a:prstGeom>
          <a:noFill/>
        </p:spPr>
        <p:txBody>
          <a:bodyPr wrap="square" rtlCol="0">
            <a:spAutoFit/>
          </a:bodyPr>
          <a:lstStyle/>
          <a:p>
            <a:r>
              <a:rPr lang="en-US" b="1" dirty="0" smtClean="0">
                <a:solidFill>
                  <a:srgbClr val="008000"/>
                </a:solidFill>
              </a:rPr>
              <a:t>dp</a:t>
            </a:r>
            <a:r>
              <a:rPr lang="en-US" b="1" baseline="-25000" dirty="0" smtClean="0">
                <a:solidFill>
                  <a:srgbClr val="008000"/>
                </a:solidFill>
              </a:rPr>
              <a:t>2</a:t>
            </a:r>
            <a:endParaRPr lang="en-US" b="1" baseline="-25000" dirty="0">
              <a:solidFill>
                <a:srgbClr val="008000"/>
              </a:solidFill>
            </a:endParaRPr>
          </a:p>
        </p:txBody>
      </p:sp>
      <p:sp>
        <p:nvSpPr>
          <p:cNvPr id="31" name="TextBox 30"/>
          <p:cNvSpPr txBox="1"/>
          <p:nvPr/>
        </p:nvSpPr>
        <p:spPr>
          <a:xfrm>
            <a:off x="2268239" y="2169068"/>
            <a:ext cx="220961" cy="276999"/>
          </a:xfrm>
          <a:prstGeom prst="rect">
            <a:avLst/>
          </a:prstGeom>
          <a:noFill/>
        </p:spPr>
        <p:txBody>
          <a:bodyPr wrap="square" lIns="0" tIns="0" rIns="0" bIns="0" rtlCol="0">
            <a:spAutoFit/>
          </a:bodyPr>
          <a:lstStyle/>
          <a:p>
            <a:r>
              <a:rPr lang="en-US" b="1" dirty="0" smtClean="0"/>
              <a:t>l</a:t>
            </a:r>
            <a:r>
              <a:rPr lang="en-US" b="1" baseline="-25000" dirty="0" smtClean="0"/>
              <a:t>1</a:t>
            </a:r>
            <a:endParaRPr lang="en-US" b="1" baseline="-25000" dirty="0"/>
          </a:p>
        </p:txBody>
      </p:sp>
      <p:sp>
        <p:nvSpPr>
          <p:cNvPr id="32" name="TextBox 31"/>
          <p:cNvSpPr txBox="1"/>
          <p:nvPr/>
        </p:nvSpPr>
        <p:spPr>
          <a:xfrm>
            <a:off x="4438688" y="2534967"/>
            <a:ext cx="220961" cy="276999"/>
          </a:xfrm>
          <a:prstGeom prst="rect">
            <a:avLst/>
          </a:prstGeom>
          <a:noFill/>
        </p:spPr>
        <p:txBody>
          <a:bodyPr wrap="square" lIns="0" tIns="0" rIns="0" bIns="0" rtlCol="0">
            <a:spAutoFit/>
          </a:bodyPr>
          <a:lstStyle/>
          <a:p>
            <a:r>
              <a:rPr lang="en-US" b="1" dirty="0" smtClean="0"/>
              <a:t>l</a:t>
            </a:r>
            <a:r>
              <a:rPr lang="en-US" b="1" baseline="-25000" dirty="0" smtClean="0"/>
              <a:t>2</a:t>
            </a:r>
            <a:endParaRPr lang="en-US" b="1" baseline="-25000" dirty="0"/>
          </a:p>
        </p:txBody>
      </p:sp>
      <p:sp>
        <p:nvSpPr>
          <p:cNvPr id="33" name="TextBox 32"/>
          <p:cNvSpPr txBox="1"/>
          <p:nvPr/>
        </p:nvSpPr>
        <p:spPr>
          <a:xfrm>
            <a:off x="6593878" y="2223700"/>
            <a:ext cx="220961" cy="276999"/>
          </a:xfrm>
          <a:prstGeom prst="rect">
            <a:avLst/>
          </a:prstGeom>
          <a:noFill/>
        </p:spPr>
        <p:txBody>
          <a:bodyPr wrap="square" lIns="0" tIns="0" rIns="0" bIns="0" rtlCol="0">
            <a:spAutoFit/>
          </a:bodyPr>
          <a:lstStyle/>
          <a:p>
            <a:r>
              <a:rPr lang="en-US" b="1" dirty="0" smtClean="0"/>
              <a:t>l</a:t>
            </a:r>
            <a:r>
              <a:rPr lang="en-US" b="1" baseline="-25000" dirty="0" smtClean="0"/>
              <a:t>3</a:t>
            </a:r>
            <a:endParaRPr lang="en-US" b="1" baseline="-25000" dirty="0"/>
          </a:p>
        </p:txBody>
      </p:sp>
      <p:sp>
        <p:nvSpPr>
          <p:cNvPr id="34" name="TextBox 33"/>
          <p:cNvSpPr txBox="1"/>
          <p:nvPr/>
        </p:nvSpPr>
        <p:spPr>
          <a:xfrm>
            <a:off x="6776739" y="3187664"/>
            <a:ext cx="220961" cy="276999"/>
          </a:xfrm>
          <a:prstGeom prst="rect">
            <a:avLst/>
          </a:prstGeom>
          <a:noFill/>
        </p:spPr>
        <p:txBody>
          <a:bodyPr wrap="square" lIns="0" tIns="0" rIns="0" bIns="0" rtlCol="0">
            <a:spAutoFit/>
          </a:bodyPr>
          <a:lstStyle/>
          <a:p>
            <a:r>
              <a:rPr lang="en-US" b="1" dirty="0" smtClean="0"/>
              <a:t>l</a:t>
            </a:r>
            <a:r>
              <a:rPr lang="en-US" b="1" baseline="-25000" dirty="0" smtClean="0"/>
              <a:t>4</a:t>
            </a:r>
            <a:endParaRPr lang="en-US" b="1" baseline="-25000" dirty="0"/>
          </a:p>
        </p:txBody>
      </p:sp>
      <p:grpSp>
        <p:nvGrpSpPr>
          <p:cNvPr id="36" name="Group 35"/>
          <p:cNvGrpSpPr/>
          <p:nvPr/>
        </p:nvGrpSpPr>
        <p:grpSpPr>
          <a:xfrm>
            <a:off x="357188" y="1619589"/>
            <a:ext cx="1354148" cy="886543"/>
            <a:chOff x="357188" y="1619589"/>
            <a:chExt cx="1354148" cy="886543"/>
          </a:xfrm>
        </p:grpSpPr>
        <p:sp>
          <p:nvSpPr>
            <p:cNvPr id="37" name="Rounded Rectangle 36"/>
            <p:cNvSpPr/>
            <p:nvPr/>
          </p:nvSpPr>
          <p:spPr bwMode="auto">
            <a:xfrm>
              <a:off x="357188"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ES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1</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38" name="Oval 37"/>
            <p:cNvSpPr/>
            <p:nvPr/>
          </p:nvSpPr>
          <p:spPr bwMode="auto">
            <a:xfrm>
              <a:off x="1017503" y="2026533"/>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kumimoji="0" lang="en-US" sz="1600" b="0" i="0" u="none" strike="noStrike" cap="none" normalizeH="0" baseline="-25000" dirty="0" smtClean="0">
                  <a:ln>
                    <a:noFill/>
                  </a:ln>
                  <a:solidFill>
                    <a:schemeClr val="bg1"/>
                  </a:solidFill>
                  <a:effectLst/>
                  <a:latin typeface="Verdana" charset="0"/>
                  <a:ea typeface="ＭＳ Ｐゴシック" charset="-128"/>
                  <a:cs typeface="ＭＳ Ｐゴシック" charset="-128"/>
                </a:rPr>
                <a:t>1</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grpSp>
      <p:grpSp>
        <p:nvGrpSpPr>
          <p:cNvPr id="39" name="Group 38"/>
          <p:cNvGrpSpPr/>
          <p:nvPr/>
        </p:nvGrpSpPr>
        <p:grpSpPr>
          <a:xfrm>
            <a:off x="357188" y="3389664"/>
            <a:ext cx="1354148" cy="886543"/>
            <a:chOff x="357188" y="3389664"/>
            <a:chExt cx="1354148" cy="886543"/>
          </a:xfrm>
        </p:grpSpPr>
        <p:sp>
          <p:nvSpPr>
            <p:cNvPr id="40" name="Rounded Rectangle 39"/>
            <p:cNvSpPr/>
            <p:nvPr/>
          </p:nvSpPr>
          <p:spPr bwMode="auto">
            <a:xfrm>
              <a:off x="357188" y="3389664"/>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2</a:t>
              </a:r>
              <a:endParaRPr lang="en-US" sz="2400" baseline="-25000" dirty="0">
                <a:solidFill>
                  <a:schemeClr val="tx1"/>
                </a:solidFill>
                <a:latin typeface="Verdana" charset="0"/>
                <a:ea typeface="ＭＳ Ｐゴシック" charset="-128"/>
                <a:cs typeface="ＭＳ Ｐゴシック" charset="-128"/>
              </a:endParaRPr>
            </a:p>
          </p:txBody>
        </p:sp>
        <p:sp>
          <p:nvSpPr>
            <p:cNvPr id="42" name="Oval 41"/>
            <p:cNvSpPr/>
            <p:nvPr/>
          </p:nvSpPr>
          <p:spPr bwMode="auto">
            <a:xfrm>
              <a:off x="1017503" y="3780914"/>
              <a:ext cx="378000" cy="378000"/>
            </a:xfrm>
            <a:prstGeom prst="ellipse">
              <a:avLst/>
            </a:prstGeom>
            <a:solidFill>
              <a:srgbClr val="EDEDED"/>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effectLst/>
                  <a:latin typeface="Times"/>
                  <a:ea typeface="ＭＳ Ｐゴシック" charset="-128"/>
                  <a:cs typeface="Times"/>
                </a:rPr>
                <a:t>τ</a:t>
              </a:r>
              <a:r>
                <a:rPr lang="en-US" sz="1600" baseline="-25000" dirty="0" smtClean="0">
                  <a:latin typeface="Verdana" charset="0"/>
                  <a:ea typeface="ＭＳ Ｐゴシック" charset="-128"/>
                  <a:cs typeface="ＭＳ Ｐゴシック" charset="-128"/>
                </a:rPr>
                <a:t>4</a:t>
              </a:r>
              <a:endParaRPr kumimoji="0" lang="en-US" sz="1600" b="0" i="0" u="none" strike="noStrike" cap="none" normalizeH="0" baseline="-25000" dirty="0">
                <a:ln>
                  <a:noFill/>
                </a:ln>
                <a:effectLst/>
                <a:latin typeface="Verdana" charset="0"/>
                <a:ea typeface="ＭＳ Ｐゴシック" charset="-128"/>
                <a:cs typeface="ＭＳ Ｐゴシック" charset="-128"/>
              </a:endParaRPr>
            </a:p>
          </p:txBody>
        </p:sp>
      </p:grpSp>
      <p:grpSp>
        <p:nvGrpSpPr>
          <p:cNvPr id="45" name="Group 44"/>
          <p:cNvGrpSpPr/>
          <p:nvPr/>
        </p:nvGrpSpPr>
        <p:grpSpPr>
          <a:xfrm>
            <a:off x="7429490" y="1619589"/>
            <a:ext cx="1354148" cy="886543"/>
            <a:chOff x="7429490" y="1619589"/>
            <a:chExt cx="1354148" cy="886543"/>
          </a:xfrm>
        </p:grpSpPr>
        <p:sp>
          <p:nvSpPr>
            <p:cNvPr id="47" name="Rounded Rectangle 46"/>
            <p:cNvSpPr/>
            <p:nvPr/>
          </p:nvSpPr>
          <p:spPr bwMode="auto">
            <a:xfrm>
              <a:off x="7429490" y="1619589"/>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algn="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3</a:t>
              </a:r>
              <a:endParaRPr lang="en-US" sz="2400" baseline="-25000" dirty="0">
                <a:solidFill>
                  <a:schemeClr val="tx1"/>
                </a:solidFill>
                <a:latin typeface="Verdana" charset="0"/>
                <a:ea typeface="ＭＳ Ｐゴシック" charset="-128"/>
                <a:cs typeface="ＭＳ Ｐゴシック" charset="-128"/>
              </a:endParaRPr>
            </a:p>
          </p:txBody>
        </p:sp>
        <p:sp>
          <p:nvSpPr>
            <p:cNvPr id="48" name="Oval 47"/>
            <p:cNvSpPr/>
            <p:nvPr/>
          </p:nvSpPr>
          <p:spPr bwMode="auto">
            <a:xfrm>
              <a:off x="7559500" y="2026533"/>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lang="en-US" sz="1600" baseline="-25000" dirty="0" smtClean="0">
                  <a:solidFill>
                    <a:schemeClr val="bg1"/>
                  </a:solidFill>
                  <a:latin typeface="Verdana" charset="0"/>
                  <a:ea typeface="ＭＳ Ｐゴシック" charset="-128"/>
                  <a:cs typeface="ＭＳ Ｐゴシック" charset="-128"/>
                </a:rPr>
                <a:t>2</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sp>
          <p:nvSpPr>
            <p:cNvPr id="49" name="Oval 48"/>
            <p:cNvSpPr/>
            <p:nvPr/>
          </p:nvSpPr>
          <p:spPr bwMode="auto">
            <a:xfrm>
              <a:off x="8089900" y="2026533"/>
              <a:ext cx="378000" cy="378000"/>
            </a:xfrm>
            <a:prstGeom prst="ellipse">
              <a:avLst/>
            </a:prstGeom>
            <a:solidFill>
              <a:srgbClr val="EDEDED"/>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a:ea typeface="ＭＳ Ｐゴシック" charset="-128"/>
                  <a:cs typeface="Times"/>
                </a:rPr>
                <a:t>τ</a:t>
              </a:r>
              <a:r>
                <a:rPr lang="en-US" sz="1600" baseline="-25000" dirty="0" smtClean="0">
                  <a:solidFill>
                    <a:srgbClr val="000000"/>
                  </a:solidFill>
                  <a:latin typeface="Verdana" charset="0"/>
                  <a:ea typeface="ＭＳ Ｐゴシック" charset="-128"/>
                  <a:cs typeface="ＭＳ Ｐゴシック" charset="-128"/>
                </a:rPr>
                <a:t>5</a:t>
              </a:r>
              <a:endParaRPr kumimoji="0" lang="en-US" sz="1600" b="0" i="0" u="none" strike="noStrike" cap="none" normalizeH="0" baseline="-25000" dirty="0">
                <a:ln>
                  <a:noFill/>
                </a:ln>
                <a:solidFill>
                  <a:srgbClr val="000000"/>
                </a:solidFill>
                <a:effectLst/>
                <a:latin typeface="Verdana" charset="0"/>
                <a:ea typeface="ＭＳ Ｐゴシック" charset="-128"/>
                <a:cs typeface="ＭＳ Ｐゴシック" charset="-128"/>
              </a:endParaRPr>
            </a:p>
          </p:txBody>
        </p:sp>
      </p:grpSp>
      <p:grpSp>
        <p:nvGrpSpPr>
          <p:cNvPr id="50" name="Group 49"/>
          <p:cNvGrpSpPr/>
          <p:nvPr/>
        </p:nvGrpSpPr>
        <p:grpSpPr>
          <a:xfrm>
            <a:off x="7429490" y="3392675"/>
            <a:ext cx="1354148" cy="886543"/>
            <a:chOff x="7429490" y="3392675"/>
            <a:chExt cx="1354148" cy="886543"/>
          </a:xfrm>
        </p:grpSpPr>
        <p:sp>
          <p:nvSpPr>
            <p:cNvPr id="51" name="Rounded Rectangle 50"/>
            <p:cNvSpPr/>
            <p:nvPr/>
          </p:nvSpPr>
          <p:spPr bwMode="auto">
            <a:xfrm>
              <a:off x="7429490" y="3392675"/>
              <a:ext cx="1354148" cy="886543"/>
            </a:xfrm>
            <a:prstGeom prst="roundRect">
              <a:avLst/>
            </a:prstGeom>
            <a:solidFill>
              <a:srgbClr val="4B89D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algn="r" defTabSz="914400" fontAlgn="base">
                <a:spcBef>
                  <a:spcPct val="50000"/>
                </a:spcBef>
                <a:spcAft>
                  <a:spcPct val="0"/>
                </a:spcAft>
              </a:pPr>
              <a:r>
                <a:rPr lang="en-US" sz="2400" dirty="0" smtClean="0">
                  <a:solidFill>
                    <a:schemeClr val="tx1"/>
                  </a:solidFill>
                  <a:latin typeface="Verdana" charset="0"/>
                  <a:ea typeface="ＭＳ Ｐゴシック" charset="-128"/>
                  <a:cs typeface="ＭＳ Ｐゴシック" charset="-128"/>
                </a:rPr>
                <a:t>ES</a:t>
              </a:r>
              <a:r>
                <a:rPr lang="en-US" sz="2400" baseline="-25000" dirty="0" smtClean="0">
                  <a:solidFill>
                    <a:schemeClr val="tx1"/>
                  </a:solidFill>
                  <a:latin typeface="Verdana" charset="0"/>
                  <a:ea typeface="ＭＳ Ｐゴシック" charset="-128"/>
                  <a:cs typeface="ＭＳ Ｐゴシック" charset="-128"/>
                </a:rPr>
                <a:t>4</a:t>
              </a:r>
              <a:endParaRPr lang="en-US" sz="2400" baseline="-25000" dirty="0">
                <a:solidFill>
                  <a:schemeClr val="tx1"/>
                </a:solidFill>
                <a:latin typeface="Verdana" charset="0"/>
                <a:ea typeface="ＭＳ Ｐゴシック" charset="-128"/>
                <a:cs typeface="ＭＳ Ｐゴシック" charset="-128"/>
              </a:endParaRPr>
            </a:p>
          </p:txBody>
        </p:sp>
        <p:sp>
          <p:nvSpPr>
            <p:cNvPr id="52" name="Oval 51"/>
            <p:cNvSpPr/>
            <p:nvPr/>
          </p:nvSpPr>
          <p:spPr bwMode="auto">
            <a:xfrm>
              <a:off x="7559500" y="3780914"/>
              <a:ext cx="378000" cy="37800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a:ea typeface="ＭＳ Ｐゴシック" charset="-128"/>
                  <a:cs typeface="Times"/>
                </a:rPr>
                <a:t>τ</a:t>
              </a:r>
              <a:r>
                <a:rPr lang="en-US" sz="1600" baseline="-25000" dirty="0" smtClean="0">
                  <a:solidFill>
                    <a:schemeClr val="bg1"/>
                  </a:solidFill>
                  <a:latin typeface="Verdana" charset="0"/>
                  <a:ea typeface="ＭＳ Ｐゴシック" charset="-128"/>
                  <a:cs typeface="ＭＳ Ｐゴシック" charset="-128"/>
                </a:rPr>
                <a:t>3</a:t>
              </a:r>
              <a:endParaRPr kumimoji="0" lang="en-US" sz="1600" b="0" i="0" u="none" strike="noStrike" cap="none" normalizeH="0" baseline="-25000" dirty="0">
                <a:ln>
                  <a:noFill/>
                </a:ln>
                <a:solidFill>
                  <a:schemeClr val="bg1"/>
                </a:solidFill>
                <a:effectLst/>
                <a:latin typeface="Verdana" charset="0"/>
                <a:ea typeface="ＭＳ Ｐゴシック" charset="-128"/>
                <a:cs typeface="ＭＳ Ｐゴシック" charset="-128"/>
              </a:endParaRPr>
            </a:p>
          </p:txBody>
        </p:sp>
      </p:grpSp>
      <p:sp>
        <p:nvSpPr>
          <p:cNvPr id="53" name="Rounded Rectangular Callout 52"/>
          <p:cNvSpPr/>
          <p:nvPr/>
        </p:nvSpPr>
        <p:spPr bwMode="auto">
          <a:xfrm>
            <a:off x="5151411" y="1289143"/>
            <a:ext cx="1275808" cy="576686"/>
          </a:xfrm>
          <a:prstGeom prst="wedgeRoundRectCallout">
            <a:avLst>
              <a:gd name="adj1" fmla="val -52676"/>
              <a:gd name="adj2" fmla="val 128230"/>
              <a:gd name="adj3" fmla="val 16667"/>
            </a:avLst>
          </a:prstGeom>
          <a:noFill/>
          <a:ln w="19050" cap="flat" cmpd="sng" algn="ctr">
            <a:solidFill>
              <a:schemeClr val="tx1"/>
            </a:solidFill>
            <a:prstDash val="solid"/>
            <a:round/>
            <a:headEnd type="none" w="med" len="med"/>
            <a:tailEnd type="triangle" w="lg" len="lg"/>
          </a:ln>
          <a:effectLst/>
        </p:spPr>
        <p:txBody>
          <a:bodyPr vert="horz" wrap="square" lIns="0" tIns="0" rIns="0" bIns="0" numCol="1" rtlCol="0" anchor="ctr" anchorCtr="0" compatLnSpc="1">
            <a:prstTxWarp prst="textNoShape">
              <a:avLst/>
            </a:prstTxWarp>
          </a:bodyPr>
          <a:lstStyle/>
          <a:p>
            <a:pPr algn="ctr"/>
            <a:r>
              <a:rPr lang="en-US" dirty="0" smtClean="0"/>
              <a:t>dataflow path</a:t>
            </a:r>
            <a:endParaRPr lang="en-US" baseline="-25000" dirty="0"/>
          </a:p>
        </p:txBody>
      </p:sp>
      <p:sp>
        <p:nvSpPr>
          <p:cNvPr id="35" name="Rounded Rectangle 34"/>
          <p:cNvSpPr/>
          <p:nvPr/>
        </p:nvSpPr>
        <p:spPr bwMode="auto">
          <a:xfrm>
            <a:off x="3899764" y="4017380"/>
            <a:ext cx="1354148" cy="886543"/>
          </a:xfrm>
          <a:prstGeom prst="roundRect">
            <a:avLst/>
          </a:prstGeom>
          <a:solidFill>
            <a:srgbClr val="66CC66"/>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charset="0"/>
                <a:ea typeface="ＭＳ Ｐゴシック" charset="-128"/>
                <a:cs typeface="ＭＳ Ｐゴシック" charset="-128"/>
              </a:rPr>
              <a:t>NS</a:t>
            </a:r>
            <a:r>
              <a:rPr kumimoji="0" lang="en-US" sz="2400" b="0" i="0" u="none" strike="noStrike" cap="none" normalizeH="0" baseline="-25000" dirty="0" smtClean="0">
                <a:ln>
                  <a:noFill/>
                </a:ln>
                <a:solidFill>
                  <a:schemeClr val="tx1"/>
                </a:solidFill>
                <a:effectLst/>
                <a:latin typeface="Verdana" charset="0"/>
                <a:ea typeface="ＭＳ Ｐゴシック" charset="-128"/>
                <a:cs typeface="ＭＳ Ｐゴシック" charset="-128"/>
              </a:rPr>
              <a:t>3</a:t>
            </a:r>
            <a:endParaRPr kumimoji="0" lang="en-US" sz="2400" b="0" i="0" u="none" strike="noStrike" cap="none" normalizeH="0" baseline="-25000" dirty="0">
              <a:ln>
                <a:noFill/>
              </a:ln>
              <a:solidFill>
                <a:schemeClr val="tx1"/>
              </a:solidFill>
              <a:effectLst/>
              <a:latin typeface="Verdana" charset="0"/>
              <a:ea typeface="ＭＳ Ｐゴシック" charset="-128"/>
              <a:cs typeface="ＭＳ Ｐゴシック" charset="-128"/>
            </a:endParaRPr>
          </a:p>
        </p:txBody>
      </p:sp>
      <p:sp>
        <p:nvSpPr>
          <p:cNvPr id="43" name="Content Placeholder 2"/>
          <p:cNvSpPr txBox="1">
            <a:spLocks/>
          </p:cNvSpPr>
          <p:nvPr/>
        </p:nvSpPr>
        <p:spPr bwMode="auto">
          <a:xfrm>
            <a:off x="357188" y="5164678"/>
            <a:ext cx="6095226" cy="6397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lvl="0" indent="-215900" defTabSz="914400" fontAlgn="base">
              <a:spcBef>
                <a:spcPts val="500"/>
              </a:spcBef>
              <a:spcAft>
                <a:spcPct val="0"/>
              </a:spcAft>
              <a:buClr>
                <a:srgbClr val="BDD7E7"/>
              </a:buClr>
              <a:buFont typeface="Wingdings" charset="2"/>
              <a:buChar cha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Highly critical</a:t>
            </a:r>
            <a:r>
              <a:rPr kumimoji="0" lang="en-US" sz="2000" b="0" i="0" u="none" strike="noStrike" kern="0" cap="none" spc="0" normalizeH="0" noProof="0" dirty="0" smtClean="0">
                <a:ln>
                  <a:noFill/>
                </a:ln>
                <a:solidFill>
                  <a:srgbClr val="08519C"/>
                </a:solidFill>
                <a:effectLst/>
                <a:uLnTx/>
                <a:uFillTx/>
                <a:latin typeface="Calibri"/>
                <a:ea typeface="ＭＳ Ｐゴシック" charset="-128"/>
                <a:cs typeface="Calibri"/>
              </a:rPr>
              <a:t> application </a:t>
            </a:r>
            <a:r>
              <a:rPr lang="en-US" sz="2000" dirty="0" smtClean="0">
                <a:solidFill>
                  <a:srgbClr val="08519C"/>
                </a:solidFill>
                <a:latin typeface="Lucida Calligraphy"/>
                <a:cs typeface="Lucida Calligraphy"/>
              </a:rPr>
              <a:t>A</a:t>
            </a:r>
            <a:r>
              <a:rPr lang="en-US" sz="2000" baseline="-25000" dirty="0" smtClean="0">
                <a:solidFill>
                  <a:srgbClr val="08519C"/>
                </a:solidFill>
              </a:rPr>
              <a:t> 1</a:t>
            </a:r>
            <a:r>
              <a:rPr lang="en-US" sz="2000" dirty="0" smtClean="0">
                <a:solidFill>
                  <a:srgbClr val="08519C"/>
                </a:solidFill>
              </a:rPr>
              <a:t>:</a:t>
            </a:r>
            <a:r>
              <a:rPr kumimoji="0" lang="en-US" sz="2000" b="0" i="0" u="none" strike="noStrike" kern="0" cap="none" spc="0" normalizeH="0" noProof="0" dirty="0" smtClean="0">
                <a:ln>
                  <a:noFill/>
                </a:ln>
                <a:solidFill>
                  <a:srgbClr val="08519C"/>
                </a:solidFill>
                <a:effectLst/>
                <a:uLnTx/>
                <a:uFillTx/>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1</a:t>
            </a:r>
            <a:r>
              <a:rPr lang="en-US" sz="1600" dirty="0" smtClean="0">
                <a:solidFill>
                  <a:srgbClr val="08519C"/>
                </a:solidFill>
                <a:latin typeface="Verdana" charset="0"/>
                <a:ea typeface="ＭＳ Ｐゴシック" charset="-128"/>
                <a:cs typeface="ＭＳ Ｐゴシック" charset="-128"/>
              </a:rPr>
              <a:t>,</a:t>
            </a:r>
            <a:r>
              <a:rPr lang="en-US" sz="1600" baseline="-25000" dirty="0" smtClean="0">
                <a:solidFill>
                  <a:srgbClr val="08519C"/>
                </a:solidFill>
                <a:latin typeface="Verdana" charset="0"/>
                <a:ea typeface="ＭＳ Ｐゴシック" charset="-128"/>
                <a:cs typeface="ＭＳ Ｐゴシック" charset="-128"/>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2 </a:t>
            </a:r>
            <a:r>
              <a:rPr lang="en-US" sz="2000" dirty="0" smtClean="0">
                <a:solidFill>
                  <a:srgbClr val="08519C"/>
                </a:solidFill>
                <a:latin typeface="Calibri"/>
                <a:ea typeface="ＭＳ Ｐゴシック" charset="-128"/>
                <a:cs typeface="Calibri"/>
              </a:rPr>
              <a:t>and</a:t>
            </a:r>
            <a:r>
              <a:rPr lang="en-US" sz="2000"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3</a:t>
            </a:r>
          </a:p>
          <a:p>
            <a:pPr marL="636588" lvl="1" indent="-215900" defTabSz="914400" fontAlgn="base">
              <a:spcBef>
                <a:spcPts val="500"/>
              </a:spcBef>
              <a:spcAft>
                <a:spcPct val="0"/>
              </a:spcAft>
              <a:buClr>
                <a:srgbClr val="BDD7E7"/>
              </a:buClr>
              <a:buFont typeface="Wingdings" charset="2"/>
              <a:buChar char="§"/>
            </a:pP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1 </a:t>
            </a:r>
            <a:r>
              <a:rPr lang="en-US" dirty="0" smtClean="0">
                <a:solidFill>
                  <a:srgbClr val="08519C"/>
                </a:solidFill>
                <a:latin typeface="Calibri"/>
                <a:ea typeface="ＭＳ Ｐゴシック" charset="-128"/>
                <a:cs typeface="Calibri"/>
              </a:rPr>
              <a:t>sends message m</a:t>
            </a:r>
            <a:r>
              <a:rPr lang="en-US" baseline="-25000" dirty="0" smtClean="0">
                <a:solidFill>
                  <a:srgbClr val="08519C"/>
                </a:solidFill>
                <a:latin typeface="Calibri"/>
                <a:ea typeface="ＭＳ Ｐゴシック" charset="-128"/>
                <a:cs typeface="Calibri"/>
              </a:rPr>
              <a:t>1</a:t>
            </a:r>
            <a:r>
              <a:rPr lang="en-US" dirty="0" smtClean="0">
                <a:solidFill>
                  <a:srgbClr val="08519C"/>
                </a:solidFill>
                <a:latin typeface="Calibri"/>
                <a:ea typeface="ＭＳ Ｐゴシック" charset="-128"/>
                <a:cs typeface="Calibri"/>
              </a:rPr>
              <a:t> to</a:t>
            </a:r>
            <a:r>
              <a:rPr lang="en-US"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2 </a:t>
            </a:r>
            <a:r>
              <a:rPr lang="en-US" dirty="0" smtClean="0">
                <a:solidFill>
                  <a:srgbClr val="08519C"/>
                </a:solidFill>
                <a:latin typeface="Calibri"/>
                <a:ea typeface="ＭＳ Ｐゴシック" charset="-128"/>
                <a:cs typeface="Calibri"/>
              </a:rPr>
              <a:t>and</a:t>
            </a:r>
            <a:r>
              <a:rPr lang="en-US"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3</a:t>
            </a:r>
            <a:endParaRPr lang="en-US" sz="2000" kern="0" baseline="-25000" dirty="0" smtClean="0">
              <a:solidFill>
                <a:srgbClr val="08519C"/>
              </a:solidFill>
              <a:latin typeface="Calibri"/>
              <a:ea typeface="ＭＳ Ｐゴシック" charset="-128"/>
              <a:cs typeface="Calibri"/>
            </a:endParaRPr>
          </a:p>
          <a:p>
            <a:pPr marL="179388" lvl="0" indent="-215900" defTabSz="914400" fontAlgn="base">
              <a:spcBef>
                <a:spcPts val="500"/>
              </a:spcBef>
              <a:spcAft>
                <a:spcPct val="0"/>
              </a:spcAft>
              <a:buClr>
                <a:srgbClr val="BDD7E7"/>
              </a:buClr>
              <a:buFont typeface="Wingdings" charset="2"/>
              <a:buChar char="§"/>
            </a:pPr>
            <a:r>
              <a:rPr lang="en-US" sz="2000" kern="0" dirty="0" smtClean="0">
                <a:solidFill>
                  <a:srgbClr val="08519C"/>
                </a:solidFill>
                <a:ea typeface="ＭＳ Ｐゴシック" charset="-128"/>
                <a:cs typeface="Calibri"/>
              </a:rPr>
              <a:t>Non-critical application </a:t>
            </a:r>
            <a:r>
              <a:rPr lang="en-US" sz="2000" dirty="0" smtClean="0">
                <a:solidFill>
                  <a:srgbClr val="08519C"/>
                </a:solidFill>
                <a:latin typeface="Lucida Calligraphy"/>
                <a:cs typeface="Lucida Calligraphy"/>
              </a:rPr>
              <a:t>A</a:t>
            </a:r>
            <a:r>
              <a:rPr lang="en-US" sz="2000" baseline="-25000" dirty="0" smtClean="0">
                <a:solidFill>
                  <a:srgbClr val="08519C"/>
                </a:solidFill>
              </a:rPr>
              <a:t> 2</a:t>
            </a:r>
            <a:r>
              <a:rPr lang="en-US" sz="2000" dirty="0" smtClean="0">
                <a:solidFill>
                  <a:srgbClr val="08519C"/>
                </a:solidFill>
              </a:rPr>
              <a:t>:</a:t>
            </a:r>
            <a:r>
              <a:rPr lang="en-US" sz="2000" kern="0" dirty="0" smtClean="0">
                <a:solidFill>
                  <a:srgbClr val="08519C"/>
                </a:solidFill>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1600" baseline="-25000" dirty="0" smtClean="0">
                <a:solidFill>
                  <a:srgbClr val="08519C"/>
                </a:solidFill>
                <a:latin typeface="Verdana" charset="0"/>
                <a:ea typeface="ＭＳ Ｐゴシック" charset="-128"/>
                <a:cs typeface="ＭＳ Ｐゴシック" charset="-128"/>
              </a:rPr>
              <a:t>4 </a:t>
            </a:r>
            <a:r>
              <a:rPr lang="en-US" sz="2000" dirty="0" smtClean="0">
                <a:solidFill>
                  <a:srgbClr val="08519C"/>
                </a:solidFill>
                <a:latin typeface="Calibri"/>
                <a:ea typeface="ＭＳ Ｐゴシック" charset="-128"/>
                <a:cs typeface="Calibri"/>
              </a:rPr>
              <a:t>and</a:t>
            </a:r>
            <a:r>
              <a:rPr lang="en-US" sz="2000" baseline="-25000" dirty="0" smtClean="0">
                <a:solidFill>
                  <a:srgbClr val="08519C"/>
                </a:solidFill>
                <a:latin typeface="Calibri"/>
                <a:ea typeface="ＭＳ Ｐゴシック" charset="-128"/>
                <a:cs typeface="Calibri"/>
              </a:rPr>
              <a:t>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5</a:t>
            </a:r>
          </a:p>
          <a:p>
            <a:pPr marL="636588" lvl="1" indent="-215900" defTabSz="914400" fontAlgn="base">
              <a:spcBef>
                <a:spcPts val="500"/>
              </a:spcBef>
              <a:spcAft>
                <a:spcPct val="0"/>
              </a:spcAft>
              <a:buClr>
                <a:srgbClr val="BDD7E7"/>
              </a:buClr>
              <a:buFont typeface="Wingdings" charset="2"/>
              <a:buChar char="§"/>
            </a:pP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Verdana" charset="0"/>
                <a:ea typeface="ＭＳ Ｐゴシック" charset="-128"/>
                <a:cs typeface="ＭＳ Ｐゴシック" charset="-128"/>
              </a:rPr>
              <a:t>4 </a:t>
            </a:r>
            <a:r>
              <a:rPr lang="en-US" sz="2000" dirty="0" smtClean="0">
                <a:solidFill>
                  <a:srgbClr val="08519C"/>
                </a:solidFill>
                <a:latin typeface="Calibri"/>
                <a:ea typeface="ＭＳ Ｐゴシック" charset="-128"/>
                <a:cs typeface="Calibri"/>
              </a:rPr>
              <a:t>sends message m</a:t>
            </a:r>
            <a:r>
              <a:rPr lang="en-US" sz="2000" baseline="-25000" dirty="0" smtClean="0">
                <a:solidFill>
                  <a:srgbClr val="08519C"/>
                </a:solidFill>
                <a:latin typeface="Calibri"/>
                <a:ea typeface="ＭＳ Ｐゴシック" charset="-128"/>
                <a:cs typeface="Calibri"/>
              </a:rPr>
              <a:t>2</a:t>
            </a:r>
            <a:r>
              <a:rPr lang="en-US" sz="2000" dirty="0" smtClean="0">
                <a:solidFill>
                  <a:srgbClr val="08519C"/>
                </a:solidFill>
                <a:latin typeface="Calibri"/>
                <a:ea typeface="ＭＳ Ｐゴシック" charset="-128"/>
                <a:cs typeface="Calibri"/>
              </a:rPr>
              <a:t> to </a:t>
            </a:r>
            <a:r>
              <a:rPr lang="en-US" sz="2000" dirty="0" smtClean="0">
                <a:solidFill>
                  <a:srgbClr val="08519C"/>
                </a:solidFill>
                <a:latin typeface="Times"/>
                <a:ea typeface="ＭＳ Ｐゴシック" charset="-128"/>
                <a:cs typeface="Times"/>
              </a:rPr>
              <a:t>τ</a:t>
            </a:r>
            <a:r>
              <a:rPr lang="en-US" sz="2000" baseline="-25000" dirty="0" smtClean="0">
                <a:solidFill>
                  <a:srgbClr val="08519C"/>
                </a:solidFill>
                <a:latin typeface="Times"/>
                <a:ea typeface="ＭＳ Ｐゴシック" charset="-128"/>
                <a:cs typeface="Times"/>
              </a:rPr>
              <a:t>5</a:t>
            </a:r>
            <a:endParaRPr lang="en-US" sz="1600" kern="0" baseline="-25000" dirty="0" smtClean="0">
              <a:solidFill>
                <a:srgbClr val="08519C"/>
              </a:solidFill>
              <a:ea typeface="ＭＳ Ｐゴシック" charset="-128"/>
              <a:cs typeface="Calibri"/>
            </a:endParaRPr>
          </a:p>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endParaRPr kumimoji="0" lang="en-US" sz="2400" b="0" i="0" u="none" strike="noStrike" kern="0" cap="none" spc="0" normalizeH="0" baseline="0" noProof="0" dirty="0">
              <a:ln>
                <a:noFill/>
              </a:ln>
              <a:solidFill>
                <a:srgbClr val="08519C"/>
              </a:solidFill>
              <a:effectLst/>
              <a:uLnTx/>
              <a:uFillTx/>
              <a:latin typeface="Calibri"/>
              <a:ea typeface="ＭＳ Ｐゴシック" charset="-128"/>
              <a:cs typeface="Calibri"/>
            </a:endParaRPr>
          </a:p>
        </p:txBody>
      </p:sp>
      <p:sp>
        <p:nvSpPr>
          <p:cNvPr id="44" name="TextBox 43"/>
          <p:cNvSpPr txBox="1"/>
          <p:nvPr/>
        </p:nvSpPr>
        <p:spPr>
          <a:xfrm rot="20139557">
            <a:off x="2659037" y="2966409"/>
            <a:ext cx="3592512" cy="646331"/>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Problem: optimize </a:t>
            </a:r>
            <a:br>
              <a:rPr lang="en-US" dirty="0" smtClean="0"/>
            </a:br>
            <a:r>
              <a:rPr lang="en-US" dirty="0" smtClean="0"/>
              <a:t>virtual link routing</a:t>
            </a:r>
            <a:endParaRPr lang="en-US" dirty="0"/>
          </a:p>
        </p:txBody>
      </p:sp>
    </p:spTree>
    <p:custDataLst>
      <p:tags r:id="rId1"/>
    </p:custDataLst>
    <p:extLst>
      <p:ext uri="{BB962C8B-B14F-4D97-AF65-F5344CB8AC3E}">
        <p14:creationId xmlns:p14="http://schemas.microsoft.com/office/powerpoint/2010/main" val="1126106413"/>
      </p:ext>
    </p:extLst>
  </p:cSld>
  <p:clrMapOvr>
    <a:masterClrMapping/>
  </p:clrMapOvr>
  <mc:AlternateContent xmlns:mc="http://schemas.openxmlformats.org/markup-compatibility/2006" xmlns:p14="http://schemas.microsoft.com/office/powerpoint/2010/main">
    <mc:Choice Requires="p14">
      <p:transition spd="slow" p14:dur="2000" advTm="9382"/>
    </mc:Choice>
    <mc:Fallback xmlns="">
      <p:transition xmlns:p14="http://schemas.microsoft.com/office/powerpoint/2010/main" spd="slow" advTm="93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TTEthernet</a:t>
            </a:r>
            <a:endParaRPr lang="en-US" dirty="0"/>
          </a:p>
        </p:txBody>
      </p:sp>
      <p:sp>
        <p:nvSpPr>
          <p:cNvPr id="78" name="Content Placeholder 2"/>
          <p:cNvSpPr>
            <a:spLocks noGrp="1"/>
          </p:cNvSpPr>
          <p:nvPr>
            <p:ph idx="1"/>
          </p:nvPr>
        </p:nvSpPr>
        <p:spPr>
          <a:xfrm>
            <a:off x="358775" y="1417638"/>
            <a:ext cx="8424863" cy="1287462"/>
          </a:xfrm>
        </p:spPr>
        <p:txBody>
          <a:bodyPr/>
          <a:lstStyle/>
          <a:p>
            <a:r>
              <a:rPr lang="en-US" dirty="0" smtClean="0"/>
              <a:t>ARINC 664p7 compliant</a:t>
            </a:r>
          </a:p>
          <a:p>
            <a:r>
              <a:rPr lang="en-US" dirty="0" smtClean="0"/>
              <a:t>Traffic classes:</a:t>
            </a:r>
          </a:p>
          <a:p>
            <a:pPr lvl="1"/>
            <a:r>
              <a:rPr lang="en-US" dirty="0" smtClean="0"/>
              <a:t>synchronized communication</a:t>
            </a:r>
          </a:p>
          <a:p>
            <a:pPr lvl="2"/>
            <a:r>
              <a:rPr lang="en-US" sz="2200" dirty="0" smtClean="0"/>
              <a:t>Time Triggered (TT)</a:t>
            </a:r>
          </a:p>
          <a:p>
            <a:pPr lvl="1"/>
            <a:r>
              <a:rPr lang="en-US" dirty="0" smtClean="0"/>
              <a:t>unsynchronized communication</a:t>
            </a:r>
          </a:p>
          <a:p>
            <a:pPr lvl="2"/>
            <a:r>
              <a:rPr lang="en-US" sz="2200" dirty="0" smtClean="0"/>
              <a:t>Rate Constrained (RC) – ARINC 664p7 traffic class</a:t>
            </a:r>
          </a:p>
          <a:p>
            <a:pPr lvl="2"/>
            <a:r>
              <a:rPr lang="en-US" sz="2200" dirty="0" smtClean="0"/>
              <a:t>Best Effort (BE) – no timing guarantees</a:t>
            </a:r>
          </a:p>
          <a:p>
            <a:pPr>
              <a:buNone/>
            </a:pPr>
            <a:endParaRPr lang="en-US" dirty="0" smtClean="0"/>
          </a:p>
          <a:p>
            <a:r>
              <a:rPr lang="en-US" dirty="0" smtClean="0"/>
              <a:t>Standardized as SAE AS 6802</a:t>
            </a:r>
          </a:p>
          <a:p>
            <a:r>
              <a:rPr lang="en-US" dirty="0" smtClean="0"/>
              <a:t>Marketed by </a:t>
            </a:r>
            <a:r>
              <a:rPr lang="en-US" dirty="0" err="1" smtClean="0"/>
              <a:t>TTTech</a:t>
            </a:r>
            <a:r>
              <a:rPr lang="en-US" dirty="0" smtClean="0"/>
              <a:t> </a:t>
            </a:r>
            <a:r>
              <a:rPr lang="en-US" dirty="0" err="1" smtClean="0"/>
              <a:t>Computertechnik</a:t>
            </a:r>
            <a:r>
              <a:rPr lang="en-US" dirty="0" smtClean="0"/>
              <a:t> AG</a:t>
            </a:r>
          </a:p>
          <a:p>
            <a:r>
              <a:rPr lang="en-US" dirty="0" smtClean="0"/>
              <a:t>Implemented by Honeywell on the NASA Orion Constellation</a:t>
            </a:r>
          </a:p>
          <a:p>
            <a:pPr lvl="1"/>
            <a:endParaRPr lang="en-US" dirty="0" smtClean="0"/>
          </a:p>
          <a:p>
            <a:pPr>
              <a:buNone/>
            </a:pPr>
            <a:endParaRPr lang="en-US" dirty="0" smtClean="0"/>
          </a:p>
          <a:p>
            <a:endParaRPr lang="en-US" dirty="0"/>
          </a:p>
        </p:txBody>
      </p:sp>
    </p:spTree>
    <p:custDataLst>
      <p:tags r:id="rId1"/>
    </p:custDataLst>
    <p:extLst>
      <p:ext uri="{BB962C8B-B14F-4D97-AF65-F5344CB8AC3E}">
        <p14:creationId xmlns:p14="http://schemas.microsoft.com/office/powerpoint/2010/main" val="1153665506"/>
      </p:ext>
    </p:extLst>
  </p:cSld>
  <p:clrMapOvr>
    <a:masterClrMapping/>
  </p:clrMapOvr>
  <mc:AlternateContent xmlns:mc="http://schemas.openxmlformats.org/markup-compatibility/2006" xmlns:p14="http://schemas.microsoft.com/office/powerpoint/2010/main">
    <mc:Choice Requires="p14">
      <p:transition spd="slow" p14:dur="2000" advTm="49667"/>
    </mc:Choice>
    <mc:Fallback xmlns="">
      <p:transition xmlns:p14="http://schemas.microsoft.com/office/powerpoint/2010/main" spd="slow" advTm="49667"/>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4551" y="1240773"/>
            <a:ext cx="8567738" cy="2710997"/>
            <a:chOff x="314551" y="1163269"/>
            <a:chExt cx="8567738" cy="2710997"/>
          </a:xfrm>
        </p:grpSpPr>
        <p:sp>
          <p:nvSpPr>
            <p:cNvPr id="254" name="Oval 202"/>
            <p:cNvSpPr>
              <a:spLocks noChangeArrowheads="1"/>
            </p:cNvSpPr>
            <p:nvPr/>
          </p:nvSpPr>
          <p:spPr bwMode="auto">
            <a:xfrm>
              <a:off x="1963548" y="2074157"/>
              <a:ext cx="149809" cy="147774"/>
            </a:xfrm>
            <a:prstGeom prst="ellipse">
              <a:avLst/>
            </a:prstGeom>
            <a:solidFill>
              <a:srgbClr val="003366"/>
            </a:solidFill>
            <a:ln w="19050" cap="flat" cmpd="sng" algn="ctr">
              <a:solidFill>
                <a:srgbClr val="003366"/>
              </a:solidFill>
              <a:prstDash val="solid"/>
              <a:round/>
              <a:headEnd type="none" w="med" len="med"/>
              <a:tailEnd type="none" w="med" len="med"/>
            </a:ln>
            <a:effectLst/>
          </p:spPr>
          <p:txBody>
            <a:bodyPr lIns="0" tIns="12347" rIns="0" bIns="0" anchor="ctr" anchorCtr="1">
              <a:prstTxWarp prst="textNoShape">
                <a:avLst/>
              </a:prstTxWarp>
            </a:bodyPr>
            <a:lstStyle/>
            <a:p>
              <a:pPr algn="ctr"/>
              <a:r>
                <a:rPr lang="en-US" sz="900" b="1" dirty="0" err="1">
                  <a:solidFill>
                    <a:srgbClr val="FFFFFF"/>
                  </a:solidFill>
                  <a:latin typeface="Times New Roman" pitchFamily="-111" charset="0"/>
                  <a:ea typeface="Lucida Sans Unicode" pitchFamily="-111" charset="0"/>
                  <a:cs typeface="Lucida Sans Unicode" pitchFamily="-111" charset="0"/>
                </a:rPr>
                <a:t>b</a:t>
              </a:r>
              <a:endParaRPr lang="en-US" sz="900" b="1" dirty="0">
                <a:solidFill>
                  <a:srgbClr val="FFFFFF"/>
                </a:solidFill>
                <a:latin typeface="Times New Roman" pitchFamily="-111" charset="0"/>
                <a:ea typeface="Lucida Sans Unicode" pitchFamily="-111" charset="0"/>
                <a:cs typeface="Lucida Sans Unicode" pitchFamily="-111" charset="0"/>
              </a:endParaRPr>
            </a:p>
          </p:txBody>
        </p:sp>
        <p:sp>
          <p:nvSpPr>
            <p:cNvPr id="430" name="AutoShape 1"/>
            <p:cNvSpPr>
              <a:spLocks noChangeArrowheads="1"/>
            </p:cNvSpPr>
            <p:nvPr/>
          </p:nvSpPr>
          <p:spPr bwMode="auto">
            <a:xfrm>
              <a:off x="314551" y="1163269"/>
              <a:ext cx="2797898"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anchor="ctr">
              <a:prstTxWarp prst="textNoShape">
                <a:avLst/>
              </a:prstTxWarp>
            </a:bodyPr>
            <a:lstStyle/>
            <a:p>
              <a:endParaRPr lang="en-US"/>
            </a:p>
          </p:txBody>
        </p:sp>
        <p:sp>
          <p:nvSpPr>
            <p:cNvPr id="431" name="Text Box 2"/>
            <p:cNvSpPr txBox="1">
              <a:spLocks noChangeArrowheads="1"/>
            </p:cNvSpPr>
            <p:nvPr/>
          </p:nvSpPr>
          <p:spPr bwMode="auto">
            <a:xfrm>
              <a:off x="464360" y="1409921"/>
              <a:ext cx="699474" cy="270557"/>
            </a:xfrm>
            <a:prstGeom prst="rect">
              <a:avLst/>
            </a:prstGeom>
            <a:noFill/>
            <a:ln w="9525">
              <a:noFill/>
              <a:round/>
              <a:headEnd/>
              <a:tailEnd/>
            </a:ln>
            <a:effectLst/>
          </p:spPr>
          <p:txBody>
            <a:bodyPr lIns="90000" tIns="60876" rIns="90000" bIns="45000" anchor="ctr">
              <a:prstTxWarp prst="textNoShape">
                <a:avLst/>
              </a:prstTxWarp>
            </a:bodyPr>
            <a:lstStyle/>
            <a:p>
              <a:pPr algn="ct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CPU</a:t>
              </a:r>
            </a:p>
          </p:txBody>
        </p:sp>
        <p:sp>
          <p:nvSpPr>
            <p:cNvPr id="432" name="AutoShape 3"/>
            <p:cNvSpPr>
              <a:spLocks noChangeArrowheads="1"/>
            </p:cNvSpPr>
            <p:nvPr/>
          </p:nvSpPr>
          <p:spPr bwMode="auto">
            <a:xfrm>
              <a:off x="464360" y="1433825"/>
              <a:ext cx="699474" cy="1527720"/>
            </a:xfrm>
            <a:prstGeom prst="roundRect">
              <a:avLst>
                <a:gd name="adj" fmla="val 14051"/>
              </a:avLst>
            </a:prstGeom>
            <a:noFill/>
            <a:ln w="18000">
              <a:solidFill>
                <a:srgbClr val="252525"/>
              </a:solidFill>
              <a:round/>
              <a:headEnd/>
              <a:tailEnd/>
            </a:ln>
            <a:effectLst/>
          </p:spPr>
          <p:txBody>
            <a:bodyPr wrap="none" anchor="ctr">
              <a:prstTxWarp prst="textNoShape">
                <a:avLst/>
              </a:prstTxWarp>
            </a:bodyPr>
            <a:lstStyle/>
            <a:p>
              <a:endParaRPr lang="en-US"/>
            </a:p>
          </p:txBody>
        </p:sp>
        <p:grpSp>
          <p:nvGrpSpPr>
            <p:cNvPr id="4" name="Group 4"/>
            <p:cNvGrpSpPr>
              <a:grpSpLocks/>
            </p:cNvGrpSpPr>
            <p:nvPr/>
          </p:nvGrpSpPr>
          <p:grpSpPr bwMode="auto">
            <a:xfrm>
              <a:off x="464360" y="1631582"/>
              <a:ext cx="698373" cy="442235"/>
              <a:chOff x="317" y="794"/>
              <a:chExt cx="634" cy="407"/>
            </a:xfrm>
          </p:grpSpPr>
          <p:sp>
            <p:nvSpPr>
              <p:cNvPr id="434" name="AutoShape 5"/>
              <p:cNvSpPr>
                <a:spLocks noChangeArrowheads="1"/>
              </p:cNvSpPr>
              <p:nvPr/>
            </p:nvSpPr>
            <p:spPr bwMode="auto">
              <a:xfrm>
                <a:off x="317" y="794"/>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dirty="0">
                    <a:solidFill>
                      <a:srgbClr val="000000"/>
                    </a:solidFill>
                    <a:latin typeface="Chancellor" pitchFamily="-111" charset="0"/>
                    <a:ea typeface="Lucida Sans Unicode" pitchFamily="-111" charset="0"/>
                    <a:cs typeface="Lucida Sans Unicode" pitchFamily="-111" charset="0"/>
                  </a:rPr>
                  <a:t> </a:t>
                </a:r>
                <a:r>
                  <a:rPr lang="en-US" sz="1200" dirty="0">
                    <a:solidFill>
                      <a:srgbClr val="000000"/>
                    </a:solidFill>
                    <a:latin typeface="Chancellor" pitchFamily="-111" charset="0"/>
                    <a:ea typeface="Lucida Sans Unicode" pitchFamily="-111" charset="0"/>
                    <a:cs typeface="Lucida Sans Unicode" pitchFamily="-111" charset="0"/>
                  </a:rPr>
                  <a:t>P</a:t>
                </a:r>
                <a:r>
                  <a:rPr lang="en-US" sz="1200" baseline="-33000" dirty="0">
                    <a:solidFill>
                      <a:srgbClr val="000000"/>
                    </a:solidFill>
                    <a:latin typeface="Times New Roman" pitchFamily="-111" charset="0"/>
                    <a:ea typeface="Lucida Sans Unicode" pitchFamily="-111" charset="0"/>
                    <a:cs typeface="Lucida Sans Unicode" pitchFamily="-111" charset="0"/>
                  </a:rPr>
                  <a:t>1,1</a:t>
                </a:r>
                <a:endParaRPr lang="en-US" baseline="-33000" dirty="0">
                  <a:solidFill>
                    <a:srgbClr val="000000"/>
                  </a:solidFill>
                  <a:latin typeface="Times New Roman" pitchFamily="-111" charset="0"/>
                  <a:ea typeface="Lucida Sans Unicode" pitchFamily="-111" charset="0"/>
                  <a:cs typeface="Lucida Sans Unicode" pitchFamily="-111" charset="0"/>
                </a:endParaRPr>
              </a:p>
            </p:txBody>
          </p:sp>
          <p:sp>
            <p:nvSpPr>
              <p:cNvPr id="435" name="Oval 6"/>
              <p:cNvSpPr>
                <a:spLocks noChangeAspect="1" noChangeArrowheads="1"/>
              </p:cNvSpPr>
              <p:nvPr/>
            </p:nvSpPr>
            <p:spPr bwMode="auto">
              <a:xfrm>
                <a:off x="604" y="930"/>
                <a:ext cx="185" cy="183"/>
              </a:xfrm>
              <a:prstGeom prst="ellipse">
                <a:avLst/>
              </a:prstGeom>
              <a:solidFill>
                <a:srgbClr val="006D2C"/>
              </a:solidFill>
              <a:ln w="9525">
                <a:solidFill>
                  <a:srgbClr val="000000"/>
                </a:solidFill>
                <a:round/>
                <a:headEnd/>
                <a:tailEnd/>
              </a:ln>
              <a:effectLst/>
            </p:spPr>
            <p:txBody>
              <a:bodyPr wrap="none" lIns="0" tIns="0" rIns="0" bIns="0" anchor="b">
                <a:prstTxWarp prst="textNoShape">
                  <a:avLst/>
                </a:prstTxWarp>
              </a:bodyPr>
              <a:lstStyle/>
              <a:p>
                <a:pPr algn="ctr"/>
                <a:r>
                  <a:rPr lang="en-US" sz="1200" dirty="0">
                    <a:solidFill>
                      <a:srgbClr val="FFFFFF"/>
                    </a:solidFill>
                    <a:latin typeface="Times New Roman" pitchFamily="-111" charset="0"/>
                    <a:ea typeface="Times New Roman" pitchFamily="-111" charset="0"/>
                    <a:cs typeface="Times New Roman" pitchFamily="-111" charset="0"/>
                  </a:rPr>
                  <a:t>τ</a:t>
                </a:r>
                <a:r>
                  <a:rPr lang="en-US" sz="1200" baseline="-33000" dirty="0">
                    <a:solidFill>
                      <a:srgbClr val="FFFFFF"/>
                    </a:solidFill>
                    <a:latin typeface="Times New Roman" pitchFamily="-111" charset="0"/>
                    <a:ea typeface="Times New Roman" pitchFamily="-111" charset="0"/>
                    <a:cs typeface="Times New Roman" pitchFamily="-111" charset="0"/>
                  </a:rPr>
                  <a:t>1</a:t>
                </a:r>
              </a:p>
            </p:txBody>
          </p:sp>
        </p:grpSp>
        <p:grpSp>
          <p:nvGrpSpPr>
            <p:cNvPr id="5" name="Group 7"/>
            <p:cNvGrpSpPr>
              <a:grpSpLocks/>
            </p:cNvGrpSpPr>
            <p:nvPr/>
          </p:nvGrpSpPr>
          <p:grpSpPr bwMode="auto">
            <a:xfrm>
              <a:off x="464360" y="2074903"/>
              <a:ext cx="698373" cy="442235"/>
              <a:chOff x="317" y="1202"/>
              <a:chExt cx="634" cy="407"/>
            </a:xfrm>
          </p:grpSpPr>
          <p:sp>
            <p:nvSpPr>
              <p:cNvPr id="437" name="AutoShape 8"/>
              <p:cNvSpPr>
                <a:spLocks noChangeArrowheads="1"/>
              </p:cNvSpPr>
              <p:nvPr/>
            </p:nvSpPr>
            <p:spPr bwMode="auto">
              <a:xfrm>
                <a:off x="317" y="1202"/>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dirty="0">
                    <a:solidFill>
                      <a:srgbClr val="000000"/>
                    </a:solidFill>
                    <a:latin typeface="Chancellor" pitchFamily="-111" charset="0"/>
                    <a:ea typeface="Chancellor" pitchFamily="-111" charset="0"/>
                    <a:cs typeface="Chancellor" pitchFamily="-111" charset="0"/>
                  </a:rPr>
                  <a:t> </a:t>
                </a:r>
                <a:r>
                  <a:rPr lang="en-US" sz="1200" dirty="0">
                    <a:solidFill>
                      <a:srgbClr val="000000"/>
                    </a:solidFill>
                    <a:latin typeface="Chancellor" pitchFamily="-111" charset="0"/>
                    <a:ea typeface="Chancellor" pitchFamily="-111" charset="0"/>
                    <a:cs typeface="Chancellor" pitchFamily="-111" charset="0"/>
                  </a:rPr>
                  <a:t>P</a:t>
                </a:r>
                <a:r>
                  <a:rPr lang="en-US" sz="1200" baseline="-33000" dirty="0">
                    <a:solidFill>
                      <a:srgbClr val="000000"/>
                    </a:solidFill>
                    <a:latin typeface="Times New Roman" pitchFamily="-111" charset="0"/>
                    <a:ea typeface="Times New Roman" pitchFamily="-111" charset="0"/>
                    <a:cs typeface="Times New Roman" pitchFamily="-111" charset="0"/>
                  </a:rPr>
                  <a:t>1,2</a:t>
                </a:r>
              </a:p>
            </p:txBody>
          </p:sp>
          <p:sp>
            <p:nvSpPr>
              <p:cNvPr id="438" name="Oval 9"/>
              <p:cNvSpPr>
                <a:spLocks noChangeArrowheads="1"/>
              </p:cNvSpPr>
              <p:nvPr/>
            </p:nvSpPr>
            <p:spPr bwMode="auto">
              <a:xfrm>
                <a:off x="610" y="1356"/>
                <a:ext cx="180" cy="182"/>
              </a:xfrm>
              <a:prstGeom prst="ellipse">
                <a:avLst/>
              </a:prstGeom>
              <a:solidFill>
                <a:srgbClr val="003366"/>
              </a:solidFill>
              <a:ln w="9525">
                <a:solidFill>
                  <a:srgbClr val="000000"/>
                </a:solidFill>
                <a:round/>
                <a:headEnd/>
                <a:tailEnd/>
              </a:ln>
              <a:effectLst/>
            </p:spPr>
            <p:txBody>
              <a:bodyPr wrap="none" lIns="0" tIns="17640" rIns="0" bIns="0" anchor="b">
                <a:prstTxWarp prst="textNoShape">
                  <a:avLst/>
                </a:prstTxWarp>
              </a:bodyPr>
              <a:lstStyle/>
              <a:p>
                <a:pPr algn="ctr"/>
                <a:r>
                  <a:rPr lang="en-US" sz="1200" dirty="0">
                    <a:solidFill>
                      <a:srgbClr val="FFFFFF"/>
                    </a:solidFill>
                    <a:latin typeface="Times New Roman" pitchFamily="-111" charset="0"/>
                    <a:ea typeface="Times New Roman" pitchFamily="-111" charset="0"/>
                    <a:cs typeface="Times New Roman" pitchFamily="-111" charset="0"/>
                  </a:rPr>
                  <a:t>τ</a:t>
                </a:r>
                <a:r>
                  <a:rPr lang="en-US" sz="1200" baseline="-33000" dirty="0">
                    <a:solidFill>
                      <a:srgbClr val="FFFFFF"/>
                    </a:solidFill>
                    <a:latin typeface="Times New Roman" pitchFamily="-111" charset="0"/>
                    <a:ea typeface="Times New Roman" pitchFamily="-111" charset="0"/>
                    <a:cs typeface="Times New Roman" pitchFamily="-111" charset="0"/>
                  </a:rPr>
                  <a:t>2</a:t>
                </a:r>
              </a:p>
            </p:txBody>
          </p:sp>
        </p:grpSp>
        <p:grpSp>
          <p:nvGrpSpPr>
            <p:cNvPr id="8" name="Group 14"/>
            <p:cNvGrpSpPr>
              <a:grpSpLocks/>
            </p:cNvGrpSpPr>
            <p:nvPr/>
          </p:nvGrpSpPr>
          <p:grpSpPr bwMode="auto">
            <a:xfrm>
              <a:off x="1418289" y="2395442"/>
              <a:ext cx="469254" cy="171678"/>
              <a:chOff x="1183" y="1497"/>
              <a:chExt cx="426" cy="158"/>
            </a:xfrm>
          </p:grpSpPr>
          <p:grpSp>
            <p:nvGrpSpPr>
              <p:cNvPr id="9" name="Group 443"/>
              <p:cNvGrpSpPr>
                <a:grpSpLocks/>
              </p:cNvGrpSpPr>
              <p:nvPr/>
            </p:nvGrpSpPr>
            <p:grpSpPr bwMode="auto">
              <a:xfrm>
                <a:off x="1519" y="1497"/>
                <a:ext cx="90" cy="135"/>
                <a:chOff x="1519" y="1497"/>
                <a:chExt cx="90" cy="135"/>
              </a:xfrm>
            </p:grpSpPr>
            <p:sp>
              <p:nvSpPr>
                <p:cNvPr id="447" name="AutoShape 16"/>
                <p:cNvSpPr>
                  <a:spLocks noChangeArrowheads="1"/>
                </p:cNvSpPr>
                <p:nvPr/>
              </p:nvSpPr>
              <p:spPr bwMode="auto">
                <a:xfrm>
                  <a:off x="1519" y="1497"/>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10" name="Group 17"/>
              <p:cNvGrpSpPr>
                <a:grpSpLocks/>
              </p:cNvGrpSpPr>
              <p:nvPr/>
            </p:nvGrpSpPr>
            <p:grpSpPr bwMode="auto">
              <a:xfrm>
                <a:off x="1183" y="1514"/>
                <a:ext cx="249" cy="141"/>
                <a:chOff x="1183" y="1514"/>
                <a:chExt cx="249" cy="141"/>
              </a:xfrm>
            </p:grpSpPr>
            <p:sp>
              <p:nvSpPr>
                <p:cNvPr id="446" name="Text Box 18"/>
                <p:cNvSpPr txBox="1">
                  <a:spLocks noChangeArrowheads="1"/>
                </p:cNvSpPr>
                <p:nvPr/>
              </p:nvSpPr>
              <p:spPr bwMode="auto">
                <a:xfrm>
                  <a:off x="1183" y="1514"/>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2,Tx</a:t>
                  </a:r>
                </a:p>
              </p:txBody>
            </p:sp>
          </p:grpSp>
        </p:grpSp>
        <p:grpSp>
          <p:nvGrpSpPr>
            <p:cNvPr id="11" name="Group 19"/>
            <p:cNvGrpSpPr>
              <a:grpSpLocks/>
            </p:cNvGrpSpPr>
            <p:nvPr/>
          </p:nvGrpSpPr>
          <p:grpSpPr bwMode="auto">
            <a:xfrm>
              <a:off x="1418289" y="2148790"/>
              <a:ext cx="469254" cy="171678"/>
              <a:chOff x="1183" y="1270"/>
              <a:chExt cx="426" cy="158"/>
            </a:xfrm>
          </p:grpSpPr>
          <p:grpSp>
            <p:nvGrpSpPr>
              <p:cNvPr id="12" name="Group 448"/>
              <p:cNvGrpSpPr>
                <a:grpSpLocks/>
              </p:cNvGrpSpPr>
              <p:nvPr/>
            </p:nvGrpSpPr>
            <p:grpSpPr bwMode="auto">
              <a:xfrm>
                <a:off x="1183" y="1287"/>
                <a:ext cx="249" cy="141"/>
                <a:chOff x="1183" y="1287"/>
                <a:chExt cx="249" cy="141"/>
              </a:xfrm>
            </p:grpSpPr>
            <p:sp>
              <p:nvSpPr>
                <p:cNvPr id="452" name="Text Box 21"/>
                <p:cNvSpPr txBox="1">
                  <a:spLocks noChangeArrowheads="1"/>
                </p:cNvSpPr>
                <p:nvPr/>
              </p:nvSpPr>
              <p:spPr bwMode="auto">
                <a:xfrm>
                  <a:off x="1183" y="1287"/>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1,Tx</a:t>
                  </a:r>
                </a:p>
              </p:txBody>
            </p:sp>
          </p:grpSp>
          <p:grpSp>
            <p:nvGrpSpPr>
              <p:cNvPr id="13" name="Group 22"/>
              <p:cNvGrpSpPr>
                <a:grpSpLocks/>
              </p:cNvGrpSpPr>
              <p:nvPr/>
            </p:nvGrpSpPr>
            <p:grpSpPr bwMode="auto">
              <a:xfrm>
                <a:off x="1519" y="1270"/>
                <a:ext cx="90" cy="135"/>
                <a:chOff x="1519" y="1270"/>
                <a:chExt cx="90" cy="135"/>
              </a:xfrm>
            </p:grpSpPr>
            <p:sp>
              <p:nvSpPr>
                <p:cNvPr id="451" name="AutoShape 23"/>
                <p:cNvSpPr>
                  <a:spLocks noChangeArrowheads="1"/>
                </p:cNvSpPr>
                <p:nvPr/>
              </p:nvSpPr>
              <p:spPr bwMode="auto">
                <a:xfrm>
                  <a:off x="1519" y="1270"/>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sp>
          <p:nvSpPr>
            <p:cNvPr id="456" name="Oval 27"/>
            <p:cNvSpPr>
              <a:spLocks noChangeArrowheads="1"/>
            </p:cNvSpPr>
            <p:nvPr/>
          </p:nvSpPr>
          <p:spPr bwMode="auto">
            <a:xfrm>
              <a:off x="2712592" y="2148790"/>
              <a:ext cx="299617" cy="196670"/>
            </a:xfrm>
            <a:prstGeom prst="ellipse">
              <a:avLst/>
            </a:prstGeom>
            <a:solidFill>
              <a:srgbClr val="FFFFFF"/>
            </a:solidFill>
            <a:ln w="9000">
              <a:solidFill>
                <a:srgbClr val="252525"/>
              </a:solidFill>
              <a:round/>
              <a:headEnd/>
              <a:tailEnd/>
            </a:ln>
            <a:effectLst/>
          </p:spPr>
          <p:txBody>
            <a:bodyPr wrap="none" lIns="4320" tIns="0" rIns="4320" bIns="0" anchor="t">
              <a:prstTxWarp prst="textNoShape">
                <a:avLst/>
              </a:prstTxWarp>
            </a:bodyPr>
            <a:lstStyle/>
            <a:p>
              <a:pPr algn="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S</a:t>
              </a:r>
            </a:p>
          </p:txBody>
        </p:sp>
        <p:sp>
          <p:nvSpPr>
            <p:cNvPr id="457" name="AutoShape 28"/>
            <p:cNvSpPr>
              <a:spLocks noChangeArrowheads="1"/>
            </p:cNvSpPr>
            <p:nvPr/>
          </p:nvSpPr>
          <p:spPr bwMode="auto">
            <a:xfrm>
              <a:off x="464360" y="2518224"/>
              <a:ext cx="699474" cy="443321"/>
            </a:xfrm>
            <a:prstGeom prst="roundRect">
              <a:avLst>
                <a:gd name="adj" fmla="val 4718"/>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sz="1200" dirty="0">
                  <a:solidFill>
                    <a:srgbClr val="000000"/>
                  </a:solidFill>
                  <a:latin typeface="Chancellor" pitchFamily="-111" charset="0"/>
                  <a:ea typeface="Chancellor" pitchFamily="-111" charset="0"/>
                  <a:cs typeface="Chancellor" pitchFamily="-111" charset="0"/>
                </a:rPr>
                <a:t> P</a:t>
              </a:r>
              <a:r>
                <a:rPr lang="en-US" sz="1200" baseline="-33000" dirty="0">
                  <a:solidFill>
                    <a:srgbClr val="000000"/>
                  </a:solidFill>
                  <a:latin typeface="Times New Roman" pitchFamily="-111" charset="0"/>
                  <a:ea typeface="Times New Roman" pitchFamily="-111" charset="0"/>
                  <a:cs typeface="Times New Roman" pitchFamily="-111" charset="0"/>
                </a:rPr>
                <a:t>1,3</a:t>
              </a:r>
            </a:p>
          </p:txBody>
        </p:sp>
        <p:sp>
          <p:nvSpPr>
            <p:cNvPr id="458" name="AutoShape 29"/>
            <p:cNvSpPr>
              <a:spLocks noChangeArrowheads="1"/>
            </p:cNvSpPr>
            <p:nvPr/>
          </p:nvSpPr>
          <p:spPr bwMode="auto">
            <a:xfrm>
              <a:off x="3112449"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459" name="Freeform 30"/>
            <p:cNvSpPr>
              <a:spLocks/>
            </p:cNvSpPr>
            <p:nvPr/>
          </p:nvSpPr>
          <p:spPr bwMode="auto">
            <a:xfrm>
              <a:off x="989792" y="2222677"/>
              <a:ext cx="825050" cy="221661"/>
            </a:xfrm>
            <a:custGeom>
              <a:avLst/>
              <a:gdLst/>
              <a:ahLst/>
              <a:cxnLst>
                <a:cxn ang="0">
                  <a:pos x="0" y="600"/>
                </a:cxn>
                <a:cxn ang="0">
                  <a:pos x="3300" y="0"/>
                </a:cxn>
              </a:cxnLst>
              <a:rect l="0" t="0" r="r" b="b"/>
              <a:pathLst>
                <a:path w="3301" h="901">
                  <a:moveTo>
                    <a:pt x="0" y="600"/>
                  </a:moveTo>
                  <a:cubicBezTo>
                    <a:pt x="1000" y="800"/>
                    <a:pt x="2500" y="900"/>
                    <a:pt x="33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464" name="Freeform 35"/>
            <p:cNvSpPr>
              <a:spLocks/>
            </p:cNvSpPr>
            <p:nvPr/>
          </p:nvSpPr>
          <p:spPr bwMode="auto">
            <a:xfrm>
              <a:off x="1888644" y="2247668"/>
              <a:ext cx="849284" cy="246651"/>
            </a:xfrm>
            <a:custGeom>
              <a:avLst/>
              <a:gdLst/>
              <a:ahLst/>
              <a:cxnLst>
                <a:cxn ang="0">
                  <a:pos x="0" y="0"/>
                </a:cxn>
                <a:cxn ang="0">
                  <a:pos x="3000" y="505"/>
                </a:cxn>
                <a:cxn ang="0">
                  <a:pos x="3400" y="300"/>
                </a:cxn>
              </a:cxnLst>
              <a:rect l="0" t="0" r="r" b="b"/>
              <a:pathLst>
                <a:path w="3401" h="1001">
                  <a:moveTo>
                    <a:pt x="0" y="0"/>
                  </a:moveTo>
                  <a:cubicBezTo>
                    <a:pt x="1500" y="1000"/>
                    <a:pt x="2600" y="600"/>
                    <a:pt x="3000" y="505"/>
                  </a:cubicBezTo>
                  <a:lnTo>
                    <a:pt x="3400" y="300"/>
                  </a:ln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465" name="Freeform 36"/>
            <p:cNvSpPr>
              <a:spLocks/>
            </p:cNvSpPr>
            <p:nvPr/>
          </p:nvSpPr>
          <p:spPr bwMode="auto">
            <a:xfrm>
              <a:off x="2188261" y="2345460"/>
              <a:ext cx="844878" cy="493304"/>
            </a:xfrm>
            <a:custGeom>
              <a:avLst/>
              <a:gdLst/>
              <a:ahLst/>
              <a:cxnLst>
                <a:cxn ang="0">
                  <a:pos x="0" y="2000"/>
                </a:cxn>
                <a:cxn ang="0">
                  <a:pos x="2900" y="0"/>
                </a:cxn>
              </a:cxnLst>
              <a:rect l="0" t="0" r="r" b="b"/>
              <a:pathLst>
                <a:path w="3384" h="2001">
                  <a:moveTo>
                    <a:pt x="0" y="2000"/>
                  </a:moveTo>
                  <a:cubicBezTo>
                    <a:pt x="1900" y="2000"/>
                    <a:pt x="3383" y="900"/>
                    <a:pt x="29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466" name="Line 37"/>
            <p:cNvSpPr>
              <a:spLocks noChangeShapeType="1"/>
            </p:cNvSpPr>
            <p:nvPr/>
          </p:nvSpPr>
          <p:spPr bwMode="auto">
            <a:xfrm>
              <a:off x="3013311" y="2222677"/>
              <a:ext cx="274282" cy="11953"/>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sp>
          <p:nvSpPr>
            <p:cNvPr id="467" name="AutoShape 38"/>
            <p:cNvSpPr>
              <a:spLocks noChangeArrowheads="1"/>
            </p:cNvSpPr>
            <p:nvPr/>
          </p:nvSpPr>
          <p:spPr bwMode="auto">
            <a:xfrm>
              <a:off x="3662115" y="1655486"/>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468" name="AutoShape 39"/>
            <p:cNvSpPr>
              <a:spLocks noChangeArrowheads="1"/>
            </p:cNvSpPr>
            <p:nvPr/>
          </p:nvSpPr>
          <p:spPr bwMode="auto">
            <a:xfrm>
              <a:off x="6809200" y="1163269"/>
              <a:ext cx="2073089"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anchor="ctr">
              <a:prstTxWarp prst="textNoShape">
                <a:avLst/>
              </a:prstTxWarp>
            </a:bodyPr>
            <a:lstStyle/>
            <a:p>
              <a:endParaRPr lang="en-US"/>
            </a:p>
          </p:txBody>
        </p:sp>
        <p:grpSp>
          <p:nvGrpSpPr>
            <p:cNvPr id="14" name="Group 40"/>
            <p:cNvGrpSpPr>
              <a:grpSpLocks/>
            </p:cNvGrpSpPr>
            <p:nvPr/>
          </p:nvGrpSpPr>
          <p:grpSpPr bwMode="auto">
            <a:xfrm>
              <a:off x="8109012" y="1409921"/>
              <a:ext cx="698373" cy="1551625"/>
              <a:chOff x="7257" y="590"/>
              <a:chExt cx="634" cy="1428"/>
            </a:xfrm>
          </p:grpSpPr>
          <p:sp>
            <p:nvSpPr>
              <p:cNvPr id="470" name="AutoShape 41"/>
              <p:cNvSpPr>
                <a:spLocks noChangeArrowheads="1"/>
              </p:cNvSpPr>
              <p:nvPr/>
            </p:nvSpPr>
            <p:spPr bwMode="auto">
              <a:xfrm>
                <a:off x="7257" y="612"/>
                <a:ext cx="634" cy="1405"/>
              </a:xfrm>
              <a:prstGeom prst="roundRect">
                <a:avLst>
                  <a:gd name="adj" fmla="val 14051"/>
                </a:avLst>
              </a:prstGeom>
              <a:noFill/>
              <a:ln w="18000">
                <a:solidFill>
                  <a:srgbClr val="252525"/>
                </a:solidFill>
                <a:round/>
                <a:headEnd/>
                <a:tailEnd/>
              </a:ln>
              <a:effectLst/>
            </p:spPr>
            <p:txBody>
              <a:bodyPr wrap="none" anchor="ctr">
                <a:prstTxWarp prst="textNoShape">
                  <a:avLst/>
                </a:prstTxWarp>
              </a:bodyPr>
              <a:lstStyle/>
              <a:p>
                <a:endParaRPr lang="en-US"/>
              </a:p>
            </p:txBody>
          </p:sp>
          <p:grpSp>
            <p:nvGrpSpPr>
              <p:cNvPr id="15" name="Group 470"/>
              <p:cNvGrpSpPr>
                <a:grpSpLocks/>
              </p:cNvGrpSpPr>
              <p:nvPr/>
            </p:nvGrpSpPr>
            <p:grpSpPr bwMode="auto">
              <a:xfrm>
                <a:off x="7257" y="794"/>
                <a:ext cx="634" cy="407"/>
                <a:chOff x="7257" y="794"/>
                <a:chExt cx="634" cy="407"/>
              </a:xfrm>
            </p:grpSpPr>
            <p:sp>
              <p:nvSpPr>
                <p:cNvPr id="477" name="AutoShape 43"/>
                <p:cNvSpPr>
                  <a:spLocks noChangeArrowheads="1"/>
                </p:cNvSpPr>
                <p:nvPr/>
              </p:nvSpPr>
              <p:spPr bwMode="auto">
                <a:xfrm>
                  <a:off x="7257" y="794"/>
                  <a:ext cx="634" cy="407"/>
                </a:xfrm>
                <a:prstGeom prst="roundRect">
                  <a:avLst>
                    <a:gd name="adj" fmla="val 0"/>
                  </a:avLst>
                </a:prstGeom>
                <a:solidFill>
                  <a:srgbClr val="FFFFFF"/>
                </a:solidFill>
                <a:ln w="18000">
                  <a:solidFill>
                    <a:srgbClr val="252525"/>
                  </a:solidFill>
                  <a:round/>
                  <a:headEnd/>
                  <a:tailEnd/>
                </a:ln>
                <a:effectLst/>
              </p:spPr>
              <p:txBody>
                <a:bodyPr wrap="none" lIns="7200" tIns="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2,1</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478" name="Oval 44"/>
                <p:cNvSpPr>
                  <a:spLocks noChangeAspect="1" noChangeArrowheads="1"/>
                </p:cNvSpPr>
                <p:nvPr/>
              </p:nvSpPr>
              <p:spPr bwMode="auto">
                <a:xfrm>
                  <a:off x="7481" y="930"/>
                  <a:ext cx="180" cy="182"/>
                </a:xfrm>
                <a:prstGeom prst="ellipse">
                  <a:avLst/>
                </a:prstGeom>
                <a:solidFill>
                  <a:srgbClr val="003366"/>
                </a:solidFill>
                <a:ln w="9525">
                  <a:solidFill>
                    <a:srgbClr val="000000"/>
                  </a:solidFill>
                  <a:round/>
                  <a:headEnd/>
                  <a:tailEnd/>
                </a:ln>
                <a:effectLst/>
              </p:spPr>
              <p:txBody>
                <a:bodyPr wrap="none" lIns="0" tIns="17640" rIns="0" bIns="0" anchor="b">
                  <a:prstTxWarp prst="textNoShape">
                    <a:avLst/>
                  </a:prstTxWarp>
                </a:bodyPr>
                <a:lstStyle/>
                <a:p>
                  <a:pPr algn="ctr"/>
                  <a:r>
                    <a:rPr lang="en-US" sz="1200">
                      <a:solidFill>
                        <a:srgbClr val="FFFFFF"/>
                      </a:solidFill>
                      <a:latin typeface="Times New Roman" pitchFamily="-111" charset="0"/>
                      <a:ea typeface="Times New Roman" pitchFamily="-111" charset="0"/>
                      <a:cs typeface="Times New Roman" pitchFamily="-111" charset="0"/>
                    </a:rPr>
                    <a:t>τ</a:t>
                  </a:r>
                  <a:r>
                    <a:rPr lang="en-US" sz="1200" baseline="-33000">
                      <a:solidFill>
                        <a:srgbClr val="FFFFFF"/>
                      </a:solidFill>
                      <a:latin typeface="Times New Roman" pitchFamily="-111" charset="0"/>
                      <a:ea typeface="Times New Roman" pitchFamily="-111" charset="0"/>
                      <a:cs typeface="Times New Roman" pitchFamily="-111" charset="0"/>
                    </a:rPr>
                    <a:t>4</a:t>
                  </a:r>
                </a:p>
              </p:txBody>
            </p:sp>
          </p:grpSp>
          <p:grpSp>
            <p:nvGrpSpPr>
              <p:cNvPr id="16" name="Group 45"/>
              <p:cNvGrpSpPr>
                <a:grpSpLocks/>
              </p:cNvGrpSpPr>
              <p:nvPr/>
            </p:nvGrpSpPr>
            <p:grpSpPr bwMode="auto">
              <a:xfrm>
                <a:off x="7257" y="1202"/>
                <a:ext cx="634" cy="407"/>
                <a:chOff x="7257" y="1202"/>
                <a:chExt cx="634" cy="407"/>
              </a:xfrm>
            </p:grpSpPr>
            <p:sp>
              <p:nvSpPr>
                <p:cNvPr id="475" name="AutoShape 46"/>
                <p:cNvSpPr>
                  <a:spLocks noChangeArrowheads="1"/>
                </p:cNvSpPr>
                <p:nvPr/>
              </p:nvSpPr>
              <p:spPr bwMode="auto">
                <a:xfrm>
                  <a:off x="7257" y="1202"/>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2,2</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476" name="Oval 47"/>
                <p:cNvSpPr>
                  <a:spLocks noChangeAspect="1" noChangeArrowheads="1"/>
                </p:cNvSpPr>
                <p:nvPr/>
              </p:nvSpPr>
              <p:spPr bwMode="auto">
                <a:xfrm>
                  <a:off x="7481" y="1338"/>
                  <a:ext cx="180" cy="182"/>
                </a:xfrm>
                <a:prstGeom prst="ellipse">
                  <a:avLst/>
                </a:prstGeom>
                <a:solidFill>
                  <a:srgbClr val="006D2C"/>
                </a:solidFill>
                <a:ln w="9525">
                  <a:solidFill>
                    <a:srgbClr val="000000"/>
                  </a:solidFill>
                  <a:round/>
                  <a:headEnd/>
                  <a:tailEnd/>
                </a:ln>
                <a:effectLst/>
              </p:spPr>
              <p:txBody>
                <a:bodyPr wrap="none" lIns="0" tIns="17640" rIns="0" bIns="0" anchor="b">
                  <a:prstTxWarp prst="textNoShape">
                    <a:avLst/>
                  </a:prstTxWarp>
                </a:bodyPr>
                <a:lstStyle/>
                <a:p>
                  <a:pPr algn="ctr"/>
                  <a:r>
                    <a:rPr lang="en-US" sz="1200" dirty="0">
                      <a:solidFill>
                        <a:srgbClr val="FFFFFF"/>
                      </a:solidFill>
                      <a:latin typeface="Times New Roman" pitchFamily="-111" charset="0"/>
                      <a:ea typeface="Times New Roman" pitchFamily="-111" charset="0"/>
                      <a:cs typeface="Times New Roman" pitchFamily="-111" charset="0"/>
                    </a:rPr>
                    <a:t>τ</a:t>
                  </a:r>
                  <a:r>
                    <a:rPr lang="en-US" sz="1200" baseline="-33000" dirty="0">
                      <a:solidFill>
                        <a:srgbClr val="FFFFFF"/>
                      </a:solidFill>
                      <a:latin typeface="Times New Roman" pitchFamily="-111" charset="0"/>
                      <a:ea typeface="Times New Roman" pitchFamily="-111" charset="0"/>
                      <a:cs typeface="Times New Roman" pitchFamily="-111" charset="0"/>
                    </a:rPr>
                    <a:t>3</a:t>
                  </a:r>
                </a:p>
              </p:txBody>
            </p:sp>
          </p:grpSp>
          <p:sp>
            <p:nvSpPr>
              <p:cNvPr id="473" name="AutoShape 48"/>
              <p:cNvSpPr>
                <a:spLocks noChangeArrowheads="1"/>
              </p:cNvSpPr>
              <p:nvPr/>
            </p:nvSpPr>
            <p:spPr bwMode="auto">
              <a:xfrm>
                <a:off x="7257" y="1610"/>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2,3</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474" name="Text Box 49"/>
              <p:cNvSpPr txBox="1">
                <a:spLocks noChangeArrowheads="1"/>
              </p:cNvSpPr>
              <p:nvPr/>
            </p:nvSpPr>
            <p:spPr bwMode="auto">
              <a:xfrm>
                <a:off x="7257" y="590"/>
                <a:ext cx="634" cy="248"/>
              </a:xfrm>
              <a:prstGeom prst="rect">
                <a:avLst/>
              </a:prstGeom>
              <a:noFill/>
              <a:ln w="9525">
                <a:noFill/>
                <a:round/>
                <a:headEnd/>
                <a:tailEnd/>
              </a:ln>
              <a:effectLst/>
            </p:spPr>
            <p:txBody>
              <a:bodyPr lIns="90000" tIns="60876" rIns="90000" bIns="45000" anchor="ctr">
                <a:prstTxWarp prst="textNoShape">
                  <a:avLst/>
                </a:prstTxWarp>
              </a:bodyPr>
              <a:lstStyle/>
              <a:p>
                <a:pPr algn="ct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CPU</a:t>
                </a:r>
              </a:p>
            </p:txBody>
          </p:sp>
        </p:grpSp>
        <p:sp>
          <p:nvSpPr>
            <p:cNvPr id="479" name="Oval 50"/>
            <p:cNvSpPr>
              <a:spLocks noChangeArrowheads="1"/>
            </p:cNvSpPr>
            <p:nvPr/>
          </p:nvSpPr>
          <p:spPr bwMode="auto">
            <a:xfrm>
              <a:off x="7009680" y="1655486"/>
              <a:ext cx="349186" cy="221661"/>
            </a:xfrm>
            <a:prstGeom prst="ellipse">
              <a:avLst/>
            </a:prstGeom>
            <a:noFill/>
            <a:ln w="9525">
              <a:solidFill>
                <a:srgbClr val="000000"/>
              </a:solidFill>
              <a:round/>
              <a:headEnd/>
              <a:tailEnd/>
            </a:ln>
            <a:effectLst/>
          </p:spPr>
          <p:txBody>
            <a:bodyPr wrap="none" lIns="90000" tIns="58230" rIns="90000" bIns="45000" anchor="ctr">
              <a:prstTxWarp prst="textNoShape">
                <a:avLst/>
              </a:prstTxWarp>
            </a:bodyPr>
            <a:lstStyle/>
            <a:p>
              <a:pPr algn="ctr"/>
              <a:r>
                <a:rPr lang="en-US" sz="900" dirty="0">
                  <a:solidFill>
                    <a:srgbClr val="000000"/>
                  </a:solidFill>
                  <a:latin typeface="Times New Roman" pitchFamily="-111" charset="0"/>
                  <a:ea typeface="Lucida Sans Unicode" pitchFamily="-111" charset="0"/>
                  <a:cs typeface="Lucida Sans Unicode" pitchFamily="-111" charset="0"/>
                </a:rPr>
                <a:t>FU</a:t>
              </a:r>
              <a:endParaRPr lang="en-US" sz="1500" dirty="0">
                <a:solidFill>
                  <a:srgbClr val="000000"/>
                </a:solidFill>
                <a:latin typeface="Times New Roman" pitchFamily="-111" charset="0"/>
                <a:ea typeface="Lucida Sans Unicode" pitchFamily="-111" charset="0"/>
                <a:cs typeface="Lucida Sans Unicode" pitchFamily="-111" charset="0"/>
              </a:endParaRPr>
            </a:p>
          </p:txBody>
        </p:sp>
        <p:grpSp>
          <p:nvGrpSpPr>
            <p:cNvPr id="23" name="Group 65"/>
            <p:cNvGrpSpPr>
              <a:grpSpLocks/>
            </p:cNvGrpSpPr>
            <p:nvPr/>
          </p:nvGrpSpPr>
          <p:grpSpPr bwMode="auto">
            <a:xfrm>
              <a:off x="7481137" y="1902138"/>
              <a:ext cx="472558" cy="195583"/>
              <a:chOff x="6687" y="1043"/>
              <a:chExt cx="429" cy="180"/>
            </a:xfrm>
          </p:grpSpPr>
          <p:grpSp>
            <p:nvGrpSpPr>
              <p:cNvPr id="24" name="Group 494"/>
              <p:cNvGrpSpPr>
                <a:grpSpLocks/>
              </p:cNvGrpSpPr>
              <p:nvPr/>
            </p:nvGrpSpPr>
            <p:grpSpPr bwMode="auto">
              <a:xfrm>
                <a:off x="6981" y="1043"/>
                <a:ext cx="135" cy="180"/>
                <a:chOff x="6981" y="1043"/>
                <a:chExt cx="135" cy="180"/>
              </a:xfrm>
            </p:grpSpPr>
            <p:sp>
              <p:nvSpPr>
                <p:cNvPr id="498" name="AutoShape 67"/>
                <p:cNvSpPr>
                  <a:spLocks noChangeArrowheads="1"/>
                </p:cNvSpPr>
                <p:nvPr/>
              </p:nvSpPr>
              <p:spPr bwMode="auto">
                <a:xfrm>
                  <a:off x="6981" y="1043"/>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25" name="Group 68"/>
              <p:cNvGrpSpPr>
                <a:grpSpLocks/>
              </p:cNvGrpSpPr>
              <p:nvPr/>
            </p:nvGrpSpPr>
            <p:grpSpPr bwMode="auto">
              <a:xfrm>
                <a:off x="6687" y="1083"/>
                <a:ext cx="254" cy="141"/>
                <a:chOff x="6687" y="1083"/>
                <a:chExt cx="254" cy="141"/>
              </a:xfrm>
            </p:grpSpPr>
            <p:sp>
              <p:nvSpPr>
                <p:cNvPr id="497" name="Text Box 69"/>
                <p:cNvSpPr txBox="1">
                  <a:spLocks noChangeArrowheads="1"/>
                </p:cNvSpPr>
                <p:nvPr/>
              </p:nvSpPr>
              <p:spPr bwMode="auto">
                <a:xfrm>
                  <a:off x="6687" y="1083"/>
                  <a:ext cx="254"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1,Rx</a:t>
                  </a:r>
                </a:p>
              </p:txBody>
            </p:sp>
          </p:grpSp>
        </p:grpSp>
        <p:sp>
          <p:nvSpPr>
            <p:cNvPr id="504" name="AutoShape 75"/>
            <p:cNvSpPr>
              <a:spLocks noChangeArrowheads="1"/>
            </p:cNvSpPr>
            <p:nvPr/>
          </p:nvSpPr>
          <p:spPr bwMode="auto">
            <a:xfrm>
              <a:off x="6584487" y="1655486"/>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grpSp>
          <p:nvGrpSpPr>
            <p:cNvPr id="26" name="Group 70"/>
            <p:cNvGrpSpPr>
              <a:grpSpLocks/>
            </p:cNvGrpSpPr>
            <p:nvPr/>
          </p:nvGrpSpPr>
          <p:grpSpPr bwMode="auto">
            <a:xfrm>
              <a:off x="7481137" y="1655486"/>
              <a:ext cx="472558" cy="195583"/>
              <a:chOff x="6687" y="816"/>
              <a:chExt cx="429" cy="180"/>
            </a:xfrm>
          </p:grpSpPr>
          <p:grpSp>
            <p:nvGrpSpPr>
              <p:cNvPr id="27" name="Group 499"/>
              <p:cNvGrpSpPr>
                <a:grpSpLocks/>
              </p:cNvGrpSpPr>
              <p:nvPr/>
            </p:nvGrpSpPr>
            <p:grpSpPr bwMode="auto">
              <a:xfrm>
                <a:off x="6981" y="816"/>
                <a:ext cx="135" cy="180"/>
                <a:chOff x="6981" y="816"/>
                <a:chExt cx="135" cy="180"/>
              </a:xfrm>
            </p:grpSpPr>
            <p:sp>
              <p:nvSpPr>
                <p:cNvPr id="503" name="AutoShape 72"/>
                <p:cNvSpPr>
                  <a:spLocks noChangeArrowheads="1"/>
                </p:cNvSpPr>
                <p:nvPr/>
              </p:nvSpPr>
              <p:spPr bwMode="auto">
                <a:xfrm>
                  <a:off x="6981" y="816"/>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28" name="Group 73"/>
              <p:cNvGrpSpPr>
                <a:grpSpLocks/>
              </p:cNvGrpSpPr>
              <p:nvPr/>
            </p:nvGrpSpPr>
            <p:grpSpPr bwMode="auto">
              <a:xfrm>
                <a:off x="6687" y="856"/>
                <a:ext cx="254" cy="141"/>
                <a:chOff x="6687" y="856"/>
                <a:chExt cx="254" cy="141"/>
              </a:xfrm>
            </p:grpSpPr>
            <p:sp>
              <p:nvSpPr>
                <p:cNvPr id="502" name="Text Box 74"/>
                <p:cNvSpPr txBox="1">
                  <a:spLocks noChangeArrowheads="1"/>
                </p:cNvSpPr>
                <p:nvPr/>
              </p:nvSpPr>
              <p:spPr bwMode="auto">
                <a:xfrm>
                  <a:off x="6687" y="856"/>
                  <a:ext cx="254"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2,Rx</a:t>
                  </a:r>
                </a:p>
              </p:txBody>
            </p:sp>
          </p:grpSp>
        </p:grpSp>
        <p:cxnSp>
          <p:nvCxnSpPr>
            <p:cNvPr id="505" name="AutoShape 76"/>
            <p:cNvCxnSpPr>
              <a:cxnSpLocks noChangeShapeType="1"/>
              <a:stCxn id="458" idx="3"/>
              <a:endCxn id="467" idx="1"/>
            </p:cNvCxnSpPr>
            <p:nvPr/>
          </p:nvCxnSpPr>
          <p:spPr bwMode="auto">
            <a:xfrm flipV="1">
              <a:off x="3337163" y="1766316"/>
              <a:ext cx="324952" cy="468313"/>
            </a:xfrm>
            <a:prstGeom prst="curvedConnector3">
              <a:avLst>
                <a:gd name="adj1" fmla="val 50000"/>
              </a:avLst>
            </a:prstGeom>
            <a:noFill/>
            <a:ln w="9000">
              <a:solidFill>
                <a:srgbClr val="252525"/>
              </a:solidFill>
              <a:round/>
              <a:headEnd/>
              <a:tailEnd type="triangle" w="med" len="med"/>
            </a:ln>
            <a:effectLst/>
          </p:spPr>
        </p:cxnSp>
        <p:cxnSp>
          <p:nvCxnSpPr>
            <p:cNvPr id="506" name="AutoShape 77"/>
            <p:cNvCxnSpPr>
              <a:cxnSpLocks noChangeShapeType="1"/>
              <a:stCxn id="554" idx="3"/>
              <a:endCxn id="504" idx="1"/>
            </p:cNvCxnSpPr>
            <p:nvPr/>
          </p:nvCxnSpPr>
          <p:spPr bwMode="auto">
            <a:xfrm flipV="1">
              <a:off x="6310205" y="1766316"/>
              <a:ext cx="275384" cy="468313"/>
            </a:xfrm>
            <a:prstGeom prst="curvedConnector3">
              <a:avLst>
                <a:gd name="adj1" fmla="val 50000"/>
              </a:avLst>
            </a:prstGeom>
            <a:noFill/>
            <a:ln w="9000">
              <a:solidFill>
                <a:srgbClr val="252525"/>
              </a:solidFill>
              <a:round/>
              <a:headEnd/>
              <a:tailEnd type="triangle" w="med" len="med"/>
            </a:ln>
            <a:effectLst/>
          </p:spPr>
        </p:cxnSp>
        <p:sp>
          <p:nvSpPr>
            <p:cNvPr id="507" name="Line 78"/>
            <p:cNvSpPr>
              <a:spLocks noChangeShapeType="1"/>
            </p:cNvSpPr>
            <p:nvPr/>
          </p:nvSpPr>
          <p:spPr bwMode="auto">
            <a:xfrm>
              <a:off x="6684727" y="1772836"/>
              <a:ext cx="324953" cy="6519"/>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sp>
          <p:nvSpPr>
            <p:cNvPr id="508" name="Line 79"/>
            <p:cNvSpPr>
              <a:spLocks noChangeShapeType="1"/>
            </p:cNvSpPr>
            <p:nvPr/>
          </p:nvSpPr>
          <p:spPr bwMode="auto">
            <a:xfrm flipV="1">
              <a:off x="6678442" y="1771920"/>
              <a:ext cx="25335" cy="1086"/>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509" name="Freeform 80"/>
            <p:cNvSpPr>
              <a:spLocks/>
            </p:cNvSpPr>
            <p:nvPr/>
          </p:nvSpPr>
          <p:spPr bwMode="auto">
            <a:xfrm>
              <a:off x="7309297" y="1237156"/>
              <a:ext cx="575001" cy="493304"/>
            </a:xfrm>
            <a:custGeom>
              <a:avLst/>
              <a:gdLst/>
              <a:ahLst/>
              <a:cxnLst>
                <a:cxn ang="0">
                  <a:pos x="0" y="1800"/>
                </a:cxn>
                <a:cxn ang="0">
                  <a:pos x="2300" y="2000"/>
                </a:cxn>
              </a:cxnLst>
              <a:rect l="0" t="0" r="r" b="b"/>
              <a:pathLst>
                <a:path w="2301" h="2001">
                  <a:moveTo>
                    <a:pt x="0" y="1800"/>
                  </a:moveTo>
                  <a:cubicBezTo>
                    <a:pt x="700" y="0"/>
                    <a:pt x="2300" y="2000"/>
                    <a:pt x="2300" y="20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11" name="Freeform 82"/>
            <p:cNvSpPr>
              <a:spLocks/>
            </p:cNvSpPr>
            <p:nvPr/>
          </p:nvSpPr>
          <p:spPr bwMode="auto">
            <a:xfrm>
              <a:off x="7884298" y="1705468"/>
              <a:ext cx="474761" cy="197756"/>
            </a:xfrm>
            <a:custGeom>
              <a:avLst/>
              <a:gdLst/>
              <a:ahLst/>
              <a:cxnLst>
                <a:cxn ang="0">
                  <a:pos x="0" y="300"/>
                </a:cxn>
                <a:cxn ang="0">
                  <a:pos x="1900" y="800"/>
                </a:cxn>
              </a:cxnLst>
              <a:rect l="0" t="0" r="r" b="b"/>
              <a:pathLst>
                <a:path w="1901" h="801">
                  <a:moveTo>
                    <a:pt x="0" y="300"/>
                  </a:moveTo>
                  <a:cubicBezTo>
                    <a:pt x="1400" y="0"/>
                    <a:pt x="1900" y="800"/>
                    <a:pt x="1900" y="8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13" name="AutoShape 84"/>
            <p:cNvSpPr>
              <a:spLocks noChangeArrowheads="1"/>
            </p:cNvSpPr>
            <p:nvPr/>
          </p:nvSpPr>
          <p:spPr bwMode="auto">
            <a:xfrm>
              <a:off x="3662115" y="2567120"/>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514" name="AutoShape 85"/>
            <p:cNvSpPr>
              <a:spLocks noChangeArrowheads="1"/>
            </p:cNvSpPr>
            <p:nvPr/>
          </p:nvSpPr>
          <p:spPr bwMode="auto">
            <a:xfrm>
              <a:off x="3662115"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515" name="Text Box 86"/>
            <p:cNvSpPr txBox="1">
              <a:spLocks noChangeArrowheads="1"/>
            </p:cNvSpPr>
            <p:nvPr/>
          </p:nvSpPr>
          <p:spPr bwMode="auto">
            <a:xfrm>
              <a:off x="314551" y="1163269"/>
              <a:ext cx="699474"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ES</a:t>
              </a:r>
              <a:r>
                <a:rPr lang="en-US" sz="1200" baseline="-33000" dirty="0">
                  <a:solidFill>
                    <a:srgbClr val="000000"/>
                  </a:solidFill>
                  <a:latin typeface="Times New Roman" pitchFamily="-111" charset="0"/>
                  <a:ea typeface="Lucida Sans Unicode" pitchFamily="-111" charset="0"/>
                  <a:cs typeface="Lucida Sans Unicode" pitchFamily="-111" charset="0"/>
                </a:rPr>
                <a:t>1</a:t>
              </a:r>
            </a:p>
          </p:txBody>
        </p:sp>
        <p:sp>
          <p:nvSpPr>
            <p:cNvPr id="516" name="Text Box 87"/>
            <p:cNvSpPr txBox="1">
              <a:spLocks noChangeArrowheads="1"/>
            </p:cNvSpPr>
            <p:nvPr/>
          </p:nvSpPr>
          <p:spPr bwMode="auto">
            <a:xfrm>
              <a:off x="6809200" y="1163269"/>
              <a:ext cx="699474"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ES</a:t>
              </a:r>
              <a:r>
                <a:rPr lang="en-US" sz="1200" baseline="-33000" dirty="0">
                  <a:solidFill>
                    <a:srgbClr val="000000"/>
                  </a:solidFill>
                  <a:latin typeface="Times New Roman" pitchFamily="-111" charset="0"/>
                  <a:ea typeface="Lucida Sans Unicode" pitchFamily="-111" charset="0"/>
                  <a:cs typeface="Lucida Sans Unicode" pitchFamily="-111" charset="0"/>
                </a:rPr>
                <a:t>2</a:t>
              </a:r>
            </a:p>
          </p:txBody>
        </p:sp>
        <p:grpSp>
          <p:nvGrpSpPr>
            <p:cNvPr id="29" name="Group 88"/>
            <p:cNvGrpSpPr>
              <a:grpSpLocks/>
            </p:cNvGrpSpPr>
            <p:nvPr/>
          </p:nvGrpSpPr>
          <p:grpSpPr bwMode="auto">
            <a:xfrm>
              <a:off x="2063788" y="3212544"/>
              <a:ext cx="473660" cy="266210"/>
              <a:chOff x="1769" y="2249"/>
              <a:chExt cx="430" cy="245"/>
            </a:xfrm>
          </p:grpSpPr>
          <p:sp>
            <p:nvSpPr>
              <p:cNvPr id="518" name="AutoShape 89"/>
              <p:cNvSpPr>
                <a:spLocks noChangeArrowheads="1"/>
              </p:cNvSpPr>
              <p:nvPr/>
            </p:nvSpPr>
            <p:spPr bwMode="auto">
              <a:xfrm>
                <a:off x="1769" y="2249"/>
                <a:ext cx="430" cy="226"/>
              </a:xfrm>
              <a:prstGeom prst="roundRect">
                <a:avLst>
                  <a:gd name="adj" fmla="val 27370"/>
                </a:avLst>
              </a:prstGeom>
              <a:solidFill>
                <a:srgbClr val="FFFFFF"/>
              </a:solidFill>
              <a:ln w="18000">
                <a:solidFill>
                  <a:srgbClr val="252525"/>
                </a:solidFill>
                <a:round/>
                <a:headEnd/>
                <a:tailEnd/>
              </a:ln>
              <a:effectLst>
                <a:outerShdw blurRad="63500" dist="50912" dir="2700000" algn="ctr" rotWithShape="0">
                  <a:srgbClr val="969696"/>
                </a:outerShdw>
              </a:effectLst>
            </p:spPr>
            <p:txBody>
              <a:bodyPr wrap="none" anchor="ctr">
                <a:prstTxWarp prst="textNoShape">
                  <a:avLst/>
                </a:prstTxWarp>
              </a:bodyPr>
              <a:lstStyle/>
              <a:p>
                <a:endParaRPr lang="en-US"/>
              </a:p>
            </p:txBody>
          </p:sp>
          <p:sp>
            <p:nvSpPr>
              <p:cNvPr id="519" name="Text Box 90"/>
              <p:cNvSpPr txBox="1">
                <a:spLocks noChangeArrowheads="1"/>
              </p:cNvSpPr>
              <p:nvPr/>
            </p:nvSpPr>
            <p:spPr bwMode="auto">
              <a:xfrm>
                <a:off x="1769" y="2249"/>
                <a:ext cx="430" cy="245"/>
              </a:xfrm>
              <a:prstGeom prst="rect">
                <a:avLst/>
              </a:prstGeom>
              <a:noFill/>
              <a:ln w="9525">
                <a:noFill/>
                <a:round/>
                <a:headEnd/>
                <a:tailEnd/>
              </a:ln>
              <a:effectLst/>
            </p:spPr>
            <p:txBody>
              <a:bodyPr lIns="90000" tIns="0" rIns="90000" bIns="0" anchor="t">
                <a:prstTxWarp prst="textNoShape">
                  <a:avLst/>
                </a:prstTxWarp>
              </a:bodyPr>
              <a:lstStyle/>
              <a:p>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2</a:t>
                </a:r>
              </a:p>
            </p:txBody>
          </p:sp>
        </p:grpSp>
        <p:grpSp>
          <p:nvGrpSpPr>
            <p:cNvPr id="30" name="Group 91"/>
            <p:cNvGrpSpPr>
              <a:grpSpLocks/>
            </p:cNvGrpSpPr>
            <p:nvPr/>
          </p:nvGrpSpPr>
          <p:grpSpPr bwMode="auto">
            <a:xfrm>
              <a:off x="2637688" y="3478754"/>
              <a:ext cx="473660" cy="266210"/>
              <a:chOff x="2290" y="2494"/>
              <a:chExt cx="430" cy="245"/>
            </a:xfrm>
          </p:grpSpPr>
          <p:sp>
            <p:nvSpPr>
              <p:cNvPr id="521" name="AutoShape 92"/>
              <p:cNvSpPr>
                <a:spLocks noChangeArrowheads="1"/>
              </p:cNvSpPr>
              <p:nvPr/>
            </p:nvSpPr>
            <p:spPr bwMode="auto">
              <a:xfrm>
                <a:off x="2290" y="2494"/>
                <a:ext cx="430" cy="226"/>
              </a:xfrm>
              <a:prstGeom prst="roundRect">
                <a:avLst>
                  <a:gd name="adj" fmla="val 27370"/>
                </a:avLst>
              </a:prstGeom>
              <a:solidFill>
                <a:srgbClr val="FFFFFF"/>
              </a:solidFill>
              <a:ln w="18000">
                <a:solidFill>
                  <a:srgbClr val="252525"/>
                </a:solidFill>
                <a:round/>
                <a:headEnd/>
                <a:tailEnd/>
              </a:ln>
              <a:effectLst>
                <a:outerShdw blurRad="63500" dist="50912" dir="2700000" algn="ctr" rotWithShape="0">
                  <a:srgbClr val="969696"/>
                </a:outerShdw>
              </a:effectLst>
            </p:spPr>
            <p:txBody>
              <a:bodyPr wrap="none" anchor="ctr">
                <a:prstTxWarp prst="textNoShape">
                  <a:avLst/>
                </a:prstTxWarp>
              </a:bodyPr>
              <a:lstStyle/>
              <a:p>
                <a:endParaRPr lang="en-US"/>
              </a:p>
            </p:txBody>
          </p:sp>
          <p:sp>
            <p:nvSpPr>
              <p:cNvPr id="522" name="Text Box 93"/>
              <p:cNvSpPr txBox="1">
                <a:spLocks noChangeArrowheads="1"/>
              </p:cNvSpPr>
              <p:nvPr/>
            </p:nvSpPr>
            <p:spPr bwMode="auto">
              <a:xfrm>
                <a:off x="2290" y="2494"/>
                <a:ext cx="430" cy="245"/>
              </a:xfrm>
              <a:prstGeom prst="rect">
                <a:avLst/>
              </a:prstGeom>
              <a:noFill/>
              <a:ln w="9525">
                <a:noFill/>
                <a:round/>
                <a:headEnd/>
                <a:tailEnd/>
              </a:ln>
              <a:effectLst/>
            </p:spPr>
            <p:txBody>
              <a:bodyPr lIns="90000" tIns="0" rIns="90000" bIns="0">
                <a:prstTxWarp prst="textNoShape">
                  <a:avLst/>
                </a:prstTxWarp>
              </a:bodyPr>
              <a:lstStyle/>
              <a:p>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3</a:t>
                </a:r>
              </a:p>
            </p:txBody>
          </p:sp>
        </p:grpSp>
        <p:grpSp>
          <p:nvGrpSpPr>
            <p:cNvPr id="31" name="Group 94"/>
            <p:cNvGrpSpPr>
              <a:grpSpLocks/>
            </p:cNvGrpSpPr>
            <p:nvPr/>
          </p:nvGrpSpPr>
          <p:grpSpPr bwMode="auto">
            <a:xfrm>
              <a:off x="2538549" y="2242235"/>
              <a:ext cx="1122464" cy="1087659"/>
              <a:chOff x="2200" y="1406"/>
              <a:chExt cx="1019" cy="951"/>
            </a:xfrm>
          </p:grpSpPr>
          <p:sp>
            <p:nvSpPr>
              <p:cNvPr id="524" name="Freeform 95"/>
              <p:cNvSpPr>
                <a:spLocks/>
              </p:cNvSpPr>
              <p:nvPr/>
            </p:nvSpPr>
            <p:spPr bwMode="auto">
              <a:xfrm>
                <a:off x="2900" y="1371"/>
                <a:ext cx="319" cy="492"/>
              </a:xfrm>
              <a:custGeom>
                <a:avLst/>
                <a:gdLst/>
                <a:ahLst/>
                <a:cxnLst>
                  <a:cxn ang="0">
                    <a:pos x="0" y="2171"/>
                  </a:cxn>
                  <a:cxn ang="0">
                    <a:pos x="1412" y="155"/>
                  </a:cxn>
                </a:cxnLst>
                <a:rect l="0" t="0" r="r" b="b"/>
                <a:pathLst>
                  <a:path w="1413" h="2172">
                    <a:moveTo>
                      <a:pt x="0" y="2171"/>
                    </a:moveTo>
                    <a:cubicBezTo>
                      <a:pt x="0" y="0"/>
                      <a:pt x="1412" y="155"/>
                      <a:pt x="1412" y="155"/>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25" name="Freeform 96"/>
              <p:cNvSpPr>
                <a:spLocks noChangeArrowheads="1"/>
              </p:cNvSpPr>
              <p:nvPr/>
            </p:nvSpPr>
            <p:spPr bwMode="auto">
              <a:xfrm>
                <a:off x="2200" y="1845"/>
                <a:ext cx="717" cy="513"/>
              </a:xfrm>
              <a:custGeom>
                <a:avLst/>
                <a:gdLst/>
                <a:ahLst/>
                <a:cxnLst>
                  <a:cxn ang="0">
                    <a:pos x="0" y="2266"/>
                  </a:cxn>
                  <a:cxn ang="0">
                    <a:pos x="3077" y="0"/>
                  </a:cxn>
                </a:cxnLst>
                <a:rect l="0" t="0" r="r" b="b"/>
                <a:pathLst>
                  <a:path w="3166" h="2267">
                    <a:moveTo>
                      <a:pt x="0" y="2266"/>
                    </a:moveTo>
                    <a:cubicBezTo>
                      <a:pt x="2813" y="2104"/>
                      <a:pt x="3165" y="1295"/>
                      <a:pt x="3077" y="0"/>
                    </a:cubicBezTo>
                  </a:path>
                </a:pathLst>
              </a:custGeom>
              <a:noFill/>
              <a:ln w="9000">
                <a:solidFill>
                  <a:srgbClr val="252525"/>
                </a:solidFill>
                <a:round/>
                <a:headEnd/>
                <a:tailEnd/>
              </a:ln>
              <a:effectLst/>
            </p:spPr>
            <p:txBody>
              <a:bodyPr>
                <a:prstTxWarp prst="textNoShape">
                  <a:avLst/>
                </a:prstTxWarp>
              </a:bodyPr>
              <a:lstStyle/>
              <a:p>
                <a:endParaRPr lang="en-US"/>
              </a:p>
            </p:txBody>
          </p:sp>
        </p:grpSp>
        <p:sp>
          <p:nvSpPr>
            <p:cNvPr id="527" name="Line 98"/>
            <p:cNvSpPr>
              <a:spLocks noChangeShapeType="1"/>
            </p:cNvSpPr>
            <p:nvPr/>
          </p:nvSpPr>
          <p:spPr bwMode="auto">
            <a:xfrm>
              <a:off x="3737019" y="2665999"/>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528" name="Freeform 99"/>
            <p:cNvSpPr>
              <a:spLocks noChangeArrowheads="1"/>
            </p:cNvSpPr>
            <p:nvPr/>
          </p:nvSpPr>
          <p:spPr bwMode="auto">
            <a:xfrm>
              <a:off x="3112449" y="3233189"/>
              <a:ext cx="524331" cy="369434"/>
            </a:xfrm>
            <a:custGeom>
              <a:avLst/>
              <a:gdLst/>
              <a:ahLst/>
              <a:cxnLst>
                <a:cxn ang="0">
                  <a:pos x="0" y="1500"/>
                </a:cxn>
                <a:cxn ang="0">
                  <a:pos x="1700" y="0"/>
                </a:cxn>
              </a:cxnLst>
              <a:rect l="0" t="0" r="r" b="b"/>
              <a:pathLst>
                <a:path w="2101" h="1501">
                  <a:moveTo>
                    <a:pt x="0" y="1500"/>
                  </a:moveTo>
                  <a:cubicBezTo>
                    <a:pt x="2100" y="1500"/>
                    <a:pt x="1700" y="0"/>
                    <a:pt x="1700" y="0"/>
                  </a:cubicBezTo>
                </a:path>
              </a:pathLst>
            </a:custGeom>
            <a:noFill/>
            <a:ln w="9000">
              <a:solidFill>
                <a:srgbClr val="252525"/>
              </a:solidFill>
              <a:round/>
              <a:headEnd/>
              <a:tailEnd/>
            </a:ln>
            <a:effectLst/>
          </p:spPr>
          <p:txBody>
            <a:bodyPr>
              <a:prstTxWarp prst="textNoShape">
                <a:avLst/>
              </a:prstTxWarp>
            </a:bodyPr>
            <a:lstStyle/>
            <a:p>
              <a:endParaRPr lang="en-US"/>
            </a:p>
          </p:txBody>
        </p:sp>
        <p:sp>
          <p:nvSpPr>
            <p:cNvPr id="529" name="Freeform 100"/>
            <p:cNvSpPr>
              <a:spLocks/>
            </p:cNvSpPr>
            <p:nvPr/>
          </p:nvSpPr>
          <p:spPr bwMode="auto">
            <a:xfrm>
              <a:off x="3437402" y="2617103"/>
              <a:ext cx="224713" cy="616086"/>
            </a:xfrm>
            <a:custGeom>
              <a:avLst/>
              <a:gdLst/>
              <a:ahLst/>
              <a:cxnLst>
                <a:cxn ang="0">
                  <a:pos x="400" y="2500"/>
                </a:cxn>
                <a:cxn ang="0">
                  <a:pos x="900" y="200"/>
                </a:cxn>
              </a:cxnLst>
              <a:rect l="0" t="0" r="r" b="b"/>
              <a:pathLst>
                <a:path w="901" h="2501">
                  <a:moveTo>
                    <a:pt x="400" y="2500"/>
                  </a:moveTo>
                  <a:cubicBezTo>
                    <a:pt x="0" y="0"/>
                    <a:pt x="900" y="200"/>
                    <a:pt x="900" y="2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30" name="AutoShape 101"/>
            <p:cNvSpPr>
              <a:spLocks noChangeArrowheads="1"/>
            </p:cNvSpPr>
            <p:nvPr/>
          </p:nvSpPr>
          <p:spPr bwMode="auto">
            <a:xfrm>
              <a:off x="3886828" y="1163269"/>
              <a:ext cx="2198664"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tIns="0" bIns="0" anchor="t">
              <a:prstTxWarp prst="textNoShape">
                <a:avLst/>
              </a:prstTxWarp>
            </a:bodyPr>
            <a:lstStyle/>
            <a:p>
              <a:pPr algn="ctr"/>
              <a:endParaRPr lang="en-US" sz="900"/>
            </a:p>
          </p:txBody>
        </p:sp>
        <p:sp>
          <p:nvSpPr>
            <p:cNvPr id="531" name="Oval 102"/>
            <p:cNvSpPr>
              <a:spLocks noChangeArrowheads="1"/>
            </p:cNvSpPr>
            <p:nvPr/>
          </p:nvSpPr>
          <p:spPr bwMode="auto">
            <a:xfrm>
              <a:off x="4087307" y="1655486"/>
              <a:ext cx="349187" cy="221661"/>
            </a:xfrm>
            <a:prstGeom prst="ellipse">
              <a:avLst/>
            </a:prstGeom>
            <a:noFill/>
            <a:ln w="9525">
              <a:solidFill>
                <a:srgbClr val="000000"/>
              </a:solidFill>
              <a:round/>
              <a:headEnd/>
              <a:tailEnd/>
            </a:ln>
            <a:effectLst/>
          </p:spPr>
          <p:txBody>
            <a:bodyPr wrap="none" lIns="90000" tIns="0" rIns="90000" bIns="0" anchor="t">
              <a:prstTxWarp prst="textNoShape">
                <a:avLst/>
              </a:prstTxWarp>
            </a:bodyPr>
            <a:lstStyle/>
            <a:p>
              <a:pPr algn="ctr"/>
              <a:r>
                <a:rPr lang="en-US" sz="900">
                  <a:solidFill>
                    <a:srgbClr val="000000"/>
                  </a:solidFill>
                  <a:latin typeface="Times New Roman" pitchFamily="-111" charset="0"/>
                  <a:ea typeface="Lucida Sans Unicode" pitchFamily="-111" charset="0"/>
                  <a:cs typeface="Lucida Sans Unicode" pitchFamily="-111" charset="0"/>
                </a:rPr>
                <a:t>FU</a:t>
              </a:r>
            </a:p>
          </p:txBody>
        </p:sp>
        <p:sp>
          <p:nvSpPr>
            <p:cNvPr id="533" name="Oval 104"/>
            <p:cNvSpPr>
              <a:spLocks noChangeArrowheads="1"/>
            </p:cNvSpPr>
            <p:nvPr/>
          </p:nvSpPr>
          <p:spPr bwMode="auto">
            <a:xfrm>
              <a:off x="4511399" y="2001016"/>
              <a:ext cx="349186" cy="221661"/>
            </a:xfrm>
            <a:prstGeom prst="ellipse">
              <a:avLst/>
            </a:prstGeom>
            <a:noFill/>
            <a:ln w="9525">
              <a:solidFill>
                <a:srgbClr val="000000"/>
              </a:solidFill>
              <a:round/>
              <a:headEnd/>
              <a:tailEnd/>
            </a:ln>
            <a:effectLst/>
          </p:spPr>
          <p:txBody>
            <a:bodyPr wrap="none" lIns="90000" tIns="0" rIns="90000" bIns="0" anchor="t">
              <a:prstTxWarp prst="textNoShape">
                <a:avLst/>
              </a:prstTxWarp>
            </a:bodyPr>
            <a:lstStyle/>
            <a:p>
              <a:pPr algn="ct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R</a:t>
              </a:r>
            </a:p>
          </p:txBody>
        </p:sp>
        <p:grpSp>
          <p:nvGrpSpPr>
            <p:cNvPr id="448" name="Group 105"/>
            <p:cNvGrpSpPr>
              <a:grpSpLocks/>
            </p:cNvGrpSpPr>
            <p:nvPr/>
          </p:nvGrpSpPr>
          <p:grpSpPr bwMode="auto">
            <a:xfrm>
              <a:off x="5011496" y="1976025"/>
              <a:ext cx="448324" cy="171678"/>
              <a:chOff x="4445" y="1111"/>
              <a:chExt cx="407" cy="158"/>
            </a:xfrm>
          </p:grpSpPr>
          <p:grpSp>
            <p:nvGrpSpPr>
              <p:cNvPr id="449" name="Group 534"/>
              <p:cNvGrpSpPr>
                <a:grpSpLocks/>
              </p:cNvGrpSpPr>
              <p:nvPr/>
            </p:nvGrpSpPr>
            <p:grpSpPr bwMode="auto">
              <a:xfrm>
                <a:off x="4762" y="1111"/>
                <a:ext cx="90" cy="135"/>
                <a:chOff x="4762" y="1111"/>
                <a:chExt cx="90" cy="135"/>
              </a:xfrm>
            </p:grpSpPr>
            <p:sp>
              <p:nvSpPr>
                <p:cNvPr id="538" name="AutoShape 107"/>
                <p:cNvSpPr>
                  <a:spLocks noChangeArrowheads="1"/>
                </p:cNvSpPr>
                <p:nvPr/>
              </p:nvSpPr>
              <p:spPr bwMode="auto">
                <a:xfrm>
                  <a:off x="4762" y="1111"/>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450" name="Group 108"/>
              <p:cNvGrpSpPr>
                <a:grpSpLocks/>
              </p:cNvGrpSpPr>
              <p:nvPr/>
            </p:nvGrpSpPr>
            <p:grpSpPr bwMode="auto">
              <a:xfrm>
                <a:off x="4445" y="1128"/>
                <a:ext cx="249" cy="141"/>
                <a:chOff x="4445" y="1128"/>
                <a:chExt cx="249" cy="141"/>
              </a:xfrm>
            </p:grpSpPr>
            <p:sp>
              <p:nvSpPr>
                <p:cNvPr id="537" name="Text Box 109"/>
                <p:cNvSpPr txBox="1">
                  <a:spLocks noChangeArrowheads="1"/>
                </p:cNvSpPr>
                <p:nvPr/>
              </p:nvSpPr>
              <p:spPr bwMode="auto">
                <a:xfrm>
                  <a:off x="4445" y="1128"/>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1,Tx</a:t>
                  </a:r>
                </a:p>
              </p:txBody>
            </p:sp>
          </p:grpSp>
        </p:grpSp>
        <p:grpSp>
          <p:nvGrpSpPr>
            <p:cNvPr id="469" name="Group 110"/>
            <p:cNvGrpSpPr>
              <a:grpSpLocks/>
            </p:cNvGrpSpPr>
            <p:nvPr/>
          </p:nvGrpSpPr>
          <p:grpSpPr bwMode="auto">
            <a:xfrm>
              <a:off x="5014800" y="2291131"/>
              <a:ext cx="274283" cy="153206"/>
              <a:chOff x="4448" y="1401"/>
              <a:chExt cx="249" cy="141"/>
            </a:xfrm>
          </p:grpSpPr>
          <p:grpSp>
            <p:nvGrpSpPr>
              <p:cNvPr id="471" name="Group 539"/>
              <p:cNvGrpSpPr>
                <a:grpSpLocks/>
              </p:cNvGrpSpPr>
              <p:nvPr/>
            </p:nvGrpSpPr>
            <p:grpSpPr bwMode="auto">
              <a:xfrm>
                <a:off x="4448" y="1401"/>
                <a:ext cx="249" cy="141"/>
                <a:chOff x="4448" y="1401"/>
                <a:chExt cx="249" cy="141"/>
              </a:xfrm>
            </p:grpSpPr>
            <p:sp>
              <p:nvSpPr>
                <p:cNvPr id="541" name="Text Box 112"/>
                <p:cNvSpPr txBox="1">
                  <a:spLocks noChangeArrowheads="1"/>
                </p:cNvSpPr>
                <p:nvPr/>
              </p:nvSpPr>
              <p:spPr bwMode="auto">
                <a:xfrm>
                  <a:off x="4448" y="1401"/>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2,Tx</a:t>
                  </a:r>
                </a:p>
              </p:txBody>
            </p:sp>
          </p:grpSp>
        </p:grpSp>
        <p:sp>
          <p:nvSpPr>
            <p:cNvPr id="542" name="Oval 113"/>
            <p:cNvSpPr>
              <a:spLocks noChangeArrowheads="1"/>
            </p:cNvSpPr>
            <p:nvPr/>
          </p:nvSpPr>
          <p:spPr bwMode="auto">
            <a:xfrm>
              <a:off x="5636065" y="1952121"/>
              <a:ext cx="324953" cy="221661"/>
            </a:xfrm>
            <a:prstGeom prst="ellipse">
              <a:avLst/>
            </a:prstGeom>
            <a:solidFill>
              <a:srgbClr val="FFFFFF"/>
            </a:solidFill>
            <a:ln w="9000">
              <a:solidFill>
                <a:srgbClr val="252525"/>
              </a:solidFill>
              <a:round/>
              <a:headEnd/>
              <a:tailEnd/>
            </a:ln>
            <a:effectLst/>
          </p:spPr>
          <p:txBody>
            <a:bodyPr wrap="none" lIns="4320" tIns="0" rIns="4320" bIns="0" anchor="t">
              <a:prstTxWarp prst="textNoShape">
                <a:avLst/>
              </a:prstTxWarp>
            </a:bodyPr>
            <a:lstStyle/>
            <a:p>
              <a:pPr algn="ct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S</a:t>
              </a:r>
            </a:p>
          </p:txBody>
        </p:sp>
        <p:cxnSp>
          <p:nvCxnSpPr>
            <p:cNvPr id="544" name="AutoShape 115"/>
            <p:cNvCxnSpPr>
              <a:cxnSpLocks noChangeShapeType="1"/>
              <a:stCxn id="531" idx="4"/>
              <a:endCxn id="533" idx="2"/>
            </p:cNvCxnSpPr>
            <p:nvPr/>
          </p:nvCxnSpPr>
          <p:spPr bwMode="auto">
            <a:xfrm>
              <a:off x="4261350" y="1877147"/>
              <a:ext cx="250049" cy="234700"/>
            </a:xfrm>
            <a:prstGeom prst="curvedConnector3">
              <a:avLst>
                <a:gd name="adj1" fmla="val 50000"/>
              </a:avLst>
            </a:prstGeom>
            <a:noFill/>
            <a:ln w="9000">
              <a:solidFill>
                <a:srgbClr val="252525"/>
              </a:solidFill>
              <a:round/>
              <a:headEnd/>
              <a:tailEnd type="triangle" w="med" len="med"/>
            </a:ln>
            <a:effectLst/>
          </p:spPr>
        </p:cxnSp>
        <p:sp>
          <p:nvSpPr>
            <p:cNvPr id="545" name="Freeform 116"/>
            <p:cNvSpPr>
              <a:spLocks/>
            </p:cNvSpPr>
            <p:nvPr/>
          </p:nvSpPr>
          <p:spPr bwMode="auto">
            <a:xfrm>
              <a:off x="4211781" y="2197686"/>
              <a:ext cx="350288" cy="419417"/>
            </a:xfrm>
            <a:custGeom>
              <a:avLst/>
              <a:gdLst/>
              <a:ahLst/>
              <a:cxnLst>
                <a:cxn ang="0">
                  <a:pos x="0" y="1700"/>
                </a:cxn>
                <a:cxn ang="0">
                  <a:pos x="1400" y="0"/>
                </a:cxn>
              </a:cxnLst>
              <a:rect l="0" t="0" r="r" b="b"/>
              <a:pathLst>
                <a:path w="1401" h="1701">
                  <a:moveTo>
                    <a:pt x="0" y="1700"/>
                  </a:moveTo>
                  <a:cubicBezTo>
                    <a:pt x="0" y="200"/>
                    <a:pt x="1400" y="0"/>
                    <a:pt x="14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46" name="Freeform 117"/>
            <p:cNvSpPr>
              <a:spLocks/>
            </p:cNvSpPr>
            <p:nvPr/>
          </p:nvSpPr>
          <p:spPr bwMode="auto">
            <a:xfrm>
              <a:off x="4836351" y="1631582"/>
              <a:ext cx="599235" cy="419417"/>
            </a:xfrm>
            <a:custGeom>
              <a:avLst/>
              <a:gdLst/>
              <a:ahLst/>
              <a:cxnLst>
                <a:cxn ang="0">
                  <a:pos x="0" y="1700"/>
                </a:cxn>
                <a:cxn ang="0">
                  <a:pos x="2400" y="1700"/>
                </a:cxn>
              </a:cxnLst>
              <a:rect l="0" t="0" r="r" b="b"/>
              <a:pathLst>
                <a:path w="2401" h="1701">
                  <a:moveTo>
                    <a:pt x="0" y="1700"/>
                  </a:moveTo>
                  <a:cubicBezTo>
                    <a:pt x="1400" y="0"/>
                    <a:pt x="2400" y="1700"/>
                    <a:pt x="2400" y="17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47" name="Freeform 118"/>
            <p:cNvSpPr>
              <a:spLocks/>
            </p:cNvSpPr>
            <p:nvPr/>
          </p:nvSpPr>
          <p:spPr bwMode="auto">
            <a:xfrm>
              <a:off x="5460922" y="1803260"/>
              <a:ext cx="224713" cy="172765"/>
            </a:xfrm>
            <a:custGeom>
              <a:avLst/>
              <a:gdLst/>
              <a:ahLst/>
              <a:cxnLst>
                <a:cxn ang="0">
                  <a:pos x="0" y="700"/>
                </a:cxn>
                <a:cxn ang="0">
                  <a:pos x="900" y="700"/>
                </a:cxn>
              </a:cxnLst>
              <a:rect l="0" t="0" r="r" b="b"/>
              <a:pathLst>
                <a:path w="901" h="701">
                  <a:moveTo>
                    <a:pt x="0" y="700"/>
                  </a:moveTo>
                  <a:cubicBezTo>
                    <a:pt x="400" y="0"/>
                    <a:pt x="900" y="700"/>
                    <a:pt x="900" y="7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48" name="Freeform 119"/>
            <p:cNvSpPr>
              <a:spLocks/>
            </p:cNvSpPr>
            <p:nvPr/>
          </p:nvSpPr>
          <p:spPr bwMode="auto">
            <a:xfrm>
              <a:off x="5336448" y="2173781"/>
              <a:ext cx="449426" cy="689973"/>
            </a:xfrm>
            <a:custGeom>
              <a:avLst/>
              <a:gdLst/>
              <a:ahLst/>
              <a:cxnLst>
                <a:cxn ang="0">
                  <a:pos x="0" y="2800"/>
                </a:cxn>
                <a:cxn ang="0">
                  <a:pos x="1800" y="0"/>
                </a:cxn>
              </a:cxnLst>
              <a:rect l="0" t="0" r="r" b="b"/>
              <a:pathLst>
                <a:path w="1801" h="2801">
                  <a:moveTo>
                    <a:pt x="0" y="2800"/>
                  </a:moveTo>
                  <a:cubicBezTo>
                    <a:pt x="1700" y="1700"/>
                    <a:pt x="1800" y="0"/>
                    <a:pt x="18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49" name="Text Box 120"/>
            <p:cNvSpPr txBox="1">
              <a:spLocks noChangeArrowheads="1"/>
            </p:cNvSpPr>
            <p:nvPr/>
          </p:nvSpPr>
          <p:spPr bwMode="auto">
            <a:xfrm>
              <a:off x="3886828" y="1163269"/>
              <a:ext cx="699475"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1</a:t>
              </a:r>
            </a:p>
          </p:txBody>
        </p:sp>
        <p:cxnSp>
          <p:nvCxnSpPr>
            <p:cNvPr id="550" name="AutoShape 121"/>
            <p:cNvCxnSpPr>
              <a:cxnSpLocks noChangeShapeType="1"/>
              <a:stCxn id="218" idx="1"/>
              <a:endCxn id="531" idx="3"/>
            </p:cNvCxnSpPr>
            <p:nvPr/>
          </p:nvCxnSpPr>
          <p:spPr bwMode="auto">
            <a:xfrm rot="5400000" flipH="1" flipV="1">
              <a:off x="3769747" y="1865934"/>
              <a:ext cx="389945" cy="347449"/>
            </a:xfrm>
            <a:prstGeom prst="curvedConnector3">
              <a:avLst>
                <a:gd name="adj1" fmla="val -481"/>
              </a:avLst>
            </a:prstGeom>
            <a:noFill/>
            <a:ln w="9000">
              <a:solidFill>
                <a:srgbClr val="252525"/>
              </a:solidFill>
              <a:round/>
              <a:headEnd/>
              <a:tailEnd type="triangle" w="med" len="med"/>
            </a:ln>
            <a:effectLst/>
          </p:spPr>
        </p:cxnSp>
        <p:sp>
          <p:nvSpPr>
            <p:cNvPr id="552" name="Line 123"/>
            <p:cNvSpPr>
              <a:spLocks noChangeShapeType="1"/>
            </p:cNvSpPr>
            <p:nvPr/>
          </p:nvSpPr>
          <p:spPr bwMode="auto">
            <a:xfrm>
              <a:off x="3762355" y="1766316"/>
              <a:ext cx="324953" cy="1"/>
            </a:xfrm>
            <a:prstGeom prst="line">
              <a:avLst/>
            </a:prstGeom>
            <a:noFill/>
            <a:ln w="9000">
              <a:solidFill>
                <a:srgbClr val="000000"/>
              </a:solidFill>
              <a:round/>
              <a:headEnd/>
              <a:tailEnd type="triangle" w="med" len="med"/>
            </a:ln>
            <a:effectLst/>
          </p:spPr>
          <p:txBody>
            <a:bodyPr>
              <a:prstTxWarp prst="textNoShape">
                <a:avLst/>
              </a:prstTxWarp>
            </a:bodyPr>
            <a:lstStyle/>
            <a:p>
              <a:endParaRPr lang="en-US"/>
            </a:p>
          </p:txBody>
        </p:sp>
        <p:sp>
          <p:nvSpPr>
            <p:cNvPr id="554" name="AutoShape 125"/>
            <p:cNvSpPr>
              <a:spLocks noChangeArrowheads="1"/>
            </p:cNvSpPr>
            <p:nvPr/>
          </p:nvSpPr>
          <p:spPr bwMode="auto">
            <a:xfrm>
              <a:off x="6085492"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555" name="Freeform 126"/>
            <p:cNvSpPr>
              <a:spLocks/>
            </p:cNvSpPr>
            <p:nvPr/>
          </p:nvSpPr>
          <p:spPr bwMode="auto">
            <a:xfrm>
              <a:off x="3762355" y="1877147"/>
              <a:ext cx="449426" cy="788851"/>
            </a:xfrm>
            <a:custGeom>
              <a:avLst/>
              <a:gdLst/>
              <a:ahLst/>
              <a:cxnLst>
                <a:cxn ang="0">
                  <a:pos x="0" y="3200"/>
                </a:cxn>
                <a:cxn ang="0">
                  <a:pos x="1700" y="0"/>
                </a:cxn>
              </a:cxnLst>
              <a:rect l="0" t="0" r="r" b="b"/>
              <a:pathLst>
                <a:path w="1801" h="3201">
                  <a:moveTo>
                    <a:pt x="0" y="3200"/>
                  </a:moveTo>
                  <a:cubicBezTo>
                    <a:pt x="1800" y="3200"/>
                    <a:pt x="1700" y="0"/>
                    <a:pt x="17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grpSp>
          <p:nvGrpSpPr>
            <p:cNvPr id="480" name="Group 127"/>
            <p:cNvGrpSpPr>
              <a:grpSpLocks/>
            </p:cNvGrpSpPr>
            <p:nvPr/>
          </p:nvGrpSpPr>
          <p:grpSpPr bwMode="auto">
            <a:xfrm>
              <a:off x="1689266" y="2617103"/>
              <a:ext cx="498995" cy="330318"/>
              <a:chOff x="1429" y="1701"/>
              <a:chExt cx="453" cy="304"/>
            </a:xfrm>
          </p:grpSpPr>
          <p:grpSp>
            <p:nvGrpSpPr>
              <p:cNvPr id="481" name="Group 556"/>
              <p:cNvGrpSpPr>
                <a:grpSpLocks/>
              </p:cNvGrpSpPr>
              <p:nvPr/>
            </p:nvGrpSpPr>
            <p:grpSpPr bwMode="auto">
              <a:xfrm>
                <a:off x="1429" y="1703"/>
                <a:ext cx="453" cy="291"/>
                <a:chOff x="1429" y="1703"/>
                <a:chExt cx="453" cy="291"/>
              </a:xfrm>
            </p:grpSpPr>
            <p:grpSp>
              <p:nvGrpSpPr>
                <p:cNvPr id="482" name="Group 129"/>
                <p:cNvGrpSpPr>
                  <a:grpSpLocks/>
                </p:cNvGrpSpPr>
                <p:nvPr/>
              </p:nvGrpSpPr>
              <p:grpSpPr bwMode="auto">
                <a:xfrm>
                  <a:off x="1429" y="1703"/>
                  <a:ext cx="453" cy="291"/>
                  <a:chOff x="1429" y="1703"/>
                  <a:chExt cx="453" cy="291"/>
                </a:xfrm>
              </p:grpSpPr>
              <p:sp>
                <p:nvSpPr>
                  <p:cNvPr id="560" name="Text Box 130"/>
                  <p:cNvSpPr txBox="1">
                    <a:spLocks noChangeArrowheads="1"/>
                  </p:cNvSpPr>
                  <p:nvPr/>
                </p:nvSpPr>
                <p:spPr bwMode="auto">
                  <a:xfrm>
                    <a:off x="1429"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S</a:t>
                    </a:r>
                    <a:r>
                      <a:rPr lang="en-US" sz="1100" baseline="-33000" dirty="0">
                        <a:solidFill>
                          <a:srgbClr val="000000"/>
                        </a:solidFill>
                        <a:latin typeface="Times New Roman" pitchFamily="-111" charset="0"/>
                        <a:ea typeface="Lucida Sans Unicode" pitchFamily="-111" charset="0"/>
                        <a:cs typeface="Lucida Sans Unicode" pitchFamily="-111" charset="0"/>
                      </a:rPr>
                      <a:t>S</a:t>
                    </a:r>
                  </a:p>
                </p:txBody>
              </p:sp>
            </p:grpSp>
          </p:grpSp>
          <p:sp>
            <p:nvSpPr>
              <p:cNvPr id="558" name="AutoShape 131"/>
              <p:cNvSpPr>
                <a:spLocks noChangeArrowheads="1"/>
              </p:cNvSpPr>
              <p:nvPr/>
            </p:nvSpPr>
            <p:spPr bwMode="auto">
              <a:xfrm>
                <a:off x="1429"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grpSp>
          <p:nvGrpSpPr>
            <p:cNvPr id="540" name="Group 172"/>
            <p:cNvGrpSpPr>
              <a:grpSpLocks/>
            </p:cNvGrpSpPr>
            <p:nvPr/>
          </p:nvGrpSpPr>
          <p:grpSpPr bwMode="auto">
            <a:xfrm>
              <a:off x="5360682" y="2271573"/>
              <a:ext cx="99138" cy="146687"/>
              <a:chOff x="4762" y="1383"/>
              <a:chExt cx="90" cy="135"/>
            </a:xfrm>
          </p:grpSpPr>
          <p:sp>
            <p:nvSpPr>
              <p:cNvPr id="593" name="AutoShape 173"/>
              <p:cNvSpPr>
                <a:spLocks noChangeArrowheads="1"/>
              </p:cNvSpPr>
              <p:nvPr/>
            </p:nvSpPr>
            <p:spPr bwMode="auto">
              <a:xfrm>
                <a:off x="4762" y="1383"/>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sp>
          <p:nvSpPr>
            <p:cNvPr id="595" name="Freeform 175"/>
            <p:cNvSpPr>
              <a:spLocks/>
            </p:cNvSpPr>
            <p:nvPr/>
          </p:nvSpPr>
          <p:spPr bwMode="auto">
            <a:xfrm>
              <a:off x="5935683" y="2123799"/>
              <a:ext cx="324953" cy="147774"/>
            </a:xfrm>
            <a:custGeom>
              <a:avLst/>
              <a:gdLst/>
              <a:ahLst/>
              <a:cxnLst>
                <a:cxn ang="0">
                  <a:pos x="0" y="0"/>
                </a:cxn>
                <a:cxn ang="0">
                  <a:pos x="1300" y="500"/>
                </a:cxn>
              </a:cxnLst>
              <a:rect l="0" t="0" r="r" b="b"/>
              <a:pathLst>
                <a:path w="1301" h="601">
                  <a:moveTo>
                    <a:pt x="0" y="0"/>
                  </a:moveTo>
                  <a:cubicBezTo>
                    <a:pt x="200" y="600"/>
                    <a:pt x="0" y="400"/>
                    <a:pt x="1300" y="5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596" name="Text Box 176"/>
            <p:cNvSpPr txBox="1">
              <a:spLocks noChangeArrowheads="1"/>
            </p:cNvSpPr>
            <p:nvPr/>
          </p:nvSpPr>
          <p:spPr bwMode="auto">
            <a:xfrm>
              <a:off x="1338978" y="1188260"/>
              <a:ext cx="274282" cy="245565"/>
            </a:xfrm>
            <a:prstGeom prst="rect">
              <a:avLst/>
            </a:prstGeom>
            <a:noFill/>
            <a:ln w="9525">
              <a:noFill/>
              <a:round/>
              <a:headEnd/>
              <a:tailEnd/>
            </a:ln>
            <a:effectLst/>
          </p:spPr>
          <p:txBody>
            <a:bodyPr lIns="90000" tIns="60876" rIns="90000" bIns="45000">
              <a:prstTxWarp prst="textNoShape">
                <a:avLst/>
              </a:prstTxWarp>
            </a:bodyPr>
            <a:lstStyle/>
            <a:p>
              <a:endParaRPr lang="en-US" baseline="-33000" dirty="0">
                <a:solidFill>
                  <a:srgbClr val="000000"/>
                </a:solidFill>
                <a:latin typeface="Times New Roman" pitchFamily="-111" charset="0"/>
                <a:ea typeface="Lucida Sans Unicode" pitchFamily="-111" charset="0"/>
                <a:cs typeface="Lucida Sans Unicode" pitchFamily="-111" charset="0"/>
              </a:endParaRPr>
            </a:p>
          </p:txBody>
        </p:sp>
        <p:sp>
          <p:nvSpPr>
            <p:cNvPr id="597" name="Text Box 177"/>
            <p:cNvSpPr txBox="1">
              <a:spLocks noChangeArrowheads="1"/>
            </p:cNvSpPr>
            <p:nvPr/>
          </p:nvSpPr>
          <p:spPr bwMode="auto">
            <a:xfrm>
              <a:off x="1139600" y="2420433"/>
              <a:ext cx="274283"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2</a:t>
              </a:r>
            </a:p>
          </p:txBody>
        </p:sp>
        <p:sp>
          <p:nvSpPr>
            <p:cNvPr id="598" name="Text Box 178"/>
            <p:cNvSpPr txBox="1">
              <a:spLocks noChangeArrowheads="1"/>
            </p:cNvSpPr>
            <p:nvPr/>
          </p:nvSpPr>
          <p:spPr bwMode="auto">
            <a:xfrm>
              <a:off x="2613453" y="3035432"/>
              <a:ext cx="274283"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3</a:t>
              </a:r>
            </a:p>
          </p:txBody>
        </p:sp>
        <p:sp>
          <p:nvSpPr>
            <p:cNvPr id="599" name="Text Box 179"/>
            <p:cNvSpPr txBox="1">
              <a:spLocks noChangeArrowheads="1"/>
            </p:cNvSpPr>
            <p:nvPr/>
          </p:nvSpPr>
          <p:spPr bwMode="auto">
            <a:xfrm>
              <a:off x="3262258" y="3245071"/>
              <a:ext cx="274282"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4</a:t>
              </a:r>
            </a:p>
          </p:txBody>
        </p:sp>
        <p:sp>
          <p:nvSpPr>
            <p:cNvPr id="602" name="Text Box 182"/>
            <p:cNvSpPr txBox="1">
              <a:spLocks noChangeArrowheads="1"/>
            </p:cNvSpPr>
            <p:nvPr/>
          </p:nvSpPr>
          <p:spPr bwMode="auto">
            <a:xfrm>
              <a:off x="4136812" y="1872222"/>
              <a:ext cx="349187" cy="183631"/>
            </a:xfrm>
            <a:prstGeom prst="rect">
              <a:avLst/>
            </a:prstGeom>
            <a:noFill/>
            <a:ln w="9525">
              <a:noFill/>
              <a:round/>
              <a:headEnd/>
              <a:tailEnd/>
            </a:ln>
            <a:effectLst/>
          </p:spPr>
          <p:txBody>
            <a:bodyPr lIns="90000" tIns="57347" rIns="90000" bIns="45000">
              <a:prstTxWarp prst="textNoShape">
                <a:avLst/>
              </a:prstTxWarp>
            </a:bodyPr>
            <a:lstStyle/>
            <a:p>
              <a:r>
                <a:rPr lang="en-US" sz="900" dirty="0">
                  <a:solidFill>
                    <a:srgbClr val="000000"/>
                  </a:solidFill>
                  <a:latin typeface="Times New Roman" pitchFamily="-111" charset="0"/>
                  <a:ea typeface="Lucida Sans Unicode" pitchFamily="-111" charset="0"/>
                  <a:cs typeface="Lucida Sans Unicode" pitchFamily="-111" charset="0"/>
                </a:rPr>
                <a:t>TT</a:t>
              </a:r>
            </a:p>
          </p:txBody>
        </p:sp>
        <p:grpSp>
          <p:nvGrpSpPr>
            <p:cNvPr id="556" name="Group 214"/>
            <p:cNvGrpSpPr>
              <a:grpSpLocks/>
            </p:cNvGrpSpPr>
            <p:nvPr/>
          </p:nvGrpSpPr>
          <p:grpSpPr bwMode="auto">
            <a:xfrm>
              <a:off x="4036637" y="2617103"/>
              <a:ext cx="498996" cy="330318"/>
              <a:chOff x="3560" y="1701"/>
              <a:chExt cx="453" cy="304"/>
            </a:xfrm>
          </p:grpSpPr>
          <p:grpSp>
            <p:nvGrpSpPr>
              <p:cNvPr id="557" name="Group 215"/>
              <p:cNvGrpSpPr>
                <a:grpSpLocks/>
              </p:cNvGrpSpPr>
              <p:nvPr/>
            </p:nvGrpSpPr>
            <p:grpSpPr bwMode="auto">
              <a:xfrm>
                <a:off x="3560" y="1703"/>
                <a:ext cx="453" cy="291"/>
                <a:chOff x="3560" y="1703"/>
                <a:chExt cx="453" cy="291"/>
              </a:xfrm>
            </p:grpSpPr>
            <p:grpSp>
              <p:nvGrpSpPr>
                <p:cNvPr id="559" name="Group 216"/>
                <p:cNvGrpSpPr>
                  <a:grpSpLocks/>
                </p:cNvGrpSpPr>
                <p:nvPr/>
              </p:nvGrpSpPr>
              <p:grpSpPr bwMode="auto">
                <a:xfrm>
                  <a:off x="3560" y="1703"/>
                  <a:ext cx="453" cy="291"/>
                  <a:chOff x="3560" y="1703"/>
                  <a:chExt cx="453" cy="291"/>
                </a:xfrm>
              </p:grpSpPr>
              <p:sp>
                <p:nvSpPr>
                  <p:cNvPr id="635" name="Text Box 217"/>
                  <p:cNvSpPr txBox="1">
                    <a:spLocks noChangeArrowheads="1"/>
                  </p:cNvSpPr>
                  <p:nvPr/>
                </p:nvSpPr>
                <p:spPr bwMode="auto">
                  <a:xfrm>
                    <a:off x="3560"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S</a:t>
                    </a:r>
                    <a:r>
                      <a:rPr lang="en-US" sz="1000" baseline="-33000" dirty="0">
                        <a:solidFill>
                          <a:srgbClr val="000000"/>
                        </a:solidFill>
                        <a:latin typeface="Times New Roman" pitchFamily="-111" charset="0"/>
                        <a:ea typeface="Lucida Sans Unicode" pitchFamily="-111" charset="0"/>
                        <a:cs typeface="Lucida Sans Unicode" pitchFamily="-111" charset="0"/>
                      </a:rPr>
                      <a:t>R</a:t>
                    </a:r>
                  </a:p>
                </p:txBody>
              </p:sp>
            </p:grpSp>
          </p:grpSp>
          <p:sp>
            <p:nvSpPr>
              <p:cNvPr id="633" name="AutoShape 218"/>
              <p:cNvSpPr>
                <a:spLocks noChangeArrowheads="1"/>
              </p:cNvSpPr>
              <p:nvPr/>
            </p:nvSpPr>
            <p:spPr bwMode="auto">
              <a:xfrm>
                <a:off x="3560"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grpSp>
          <p:nvGrpSpPr>
            <p:cNvPr id="561" name="Group 219"/>
            <p:cNvGrpSpPr>
              <a:grpSpLocks/>
            </p:cNvGrpSpPr>
            <p:nvPr/>
          </p:nvGrpSpPr>
          <p:grpSpPr bwMode="auto">
            <a:xfrm>
              <a:off x="4836351" y="2617103"/>
              <a:ext cx="498996" cy="330318"/>
              <a:chOff x="4286" y="1701"/>
              <a:chExt cx="453" cy="304"/>
            </a:xfrm>
          </p:grpSpPr>
          <p:grpSp>
            <p:nvGrpSpPr>
              <p:cNvPr id="562" name="Group 220"/>
              <p:cNvGrpSpPr>
                <a:grpSpLocks/>
              </p:cNvGrpSpPr>
              <p:nvPr/>
            </p:nvGrpSpPr>
            <p:grpSpPr bwMode="auto">
              <a:xfrm>
                <a:off x="4286" y="1703"/>
                <a:ext cx="453" cy="291"/>
                <a:chOff x="4286" y="1703"/>
                <a:chExt cx="453" cy="291"/>
              </a:xfrm>
            </p:grpSpPr>
            <p:grpSp>
              <p:nvGrpSpPr>
                <p:cNvPr id="563" name="Group 221"/>
                <p:cNvGrpSpPr>
                  <a:grpSpLocks/>
                </p:cNvGrpSpPr>
                <p:nvPr/>
              </p:nvGrpSpPr>
              <p:grpSpPr bwMode="auto">
                <a:xfrm>
                  <a:off x="4286" y="1703"/>
                  <a:ext cx="453" cy="291"/>
                  <a:chOff x="4286" y="1703"/>
                  <a:chExt cx="453" cy="291"/>
                </a:xfrm>
              </p:grpSpPr>
              <p:sp>
                <p:nvSpPr>
                  <p:cNvPr id="640" name="Text Box 222"/>
                  <p:cNvSpPr txBox="1">
                    <a:spLocks noChangeArrowheads="1"/>
                  </p:cNvSpPr>
                  <p:nvPr/>
                </p:nvSpPr>
                <p:spPr bwMode="auto">
                  <a:xfrm>
                    <a:off x="4286"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S</a:t>
                    </a:r>
                    <a:r>
                      <a:rPr lang="en-US" sz="1000" baseline="-33000" dirty="0">
                        <a:solidFill>
                          <a:srgbClr val="000000"/>
                        </a:solidFill>
                        <a:latin typeface="Times New Roman" pitchFamily="-111" charset="0"/>
                        <a:ea typeface="Lucida Sans Unicode" pitchFamily="-111" charset="0"/>
                        <a:cs typeface="Lucida Sans Unicode" pitchFamily="-111" charset="0"/>
                      </a:rPr>
                      <a:t>S</a:t>
                    </a:r>
                  </a:p>
                </p:txBody>
              </p:sp>
            </p:grpSp>
          </p:grpSp>
          <p:sp>
            <p:nvSpPr>
              <p:cNvPr id="638" name="AutoShape 223"/>
              <p:cNvSpPr>
                <a:spLocks noChangeArrowheads="1"/>
              </p:cNvSpPr>
              <p:nvPr/>
            </p:nvSpPr>
            <p:spPr bwMode="auto">
              <a:xfrm>
                <a:off x="4286"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sp>
          <p:nvSpPr>
            <p:cNvPr id="641" name="Text Box 224"/>
            <p:cNvSpPr txBox="1">
              <a:spLocks noChangeArrowheads="1"/>
            </p:cNvSpPr>
            <p:nvPr/>
          </p:nvSpPr>
          <p:spPr bwMode="auto">
            <a:xfrm>
              <a:off x="6859871" y="3242968"/>
              <a:ext cx="1998184" cy="631298"/>
            </a:xfrm>
            <a:prstGeom prst="rect">
              <a:avLst/>
            </a:prstGeom>
            <a:noFill/>
            <a:ln w="9525">
              <a:noFill/>
              <a:round/>
              <a:headEnd/>
              <a:tailEnd/>
            </a:ln>
            <a:effectLst/>
          </p:spPr>
          <p:txBody>
            <a:bodyPr lIns="90000" tIns="57600" rIns="90000" bIns="45000">
              <a:prstTxWarp prst="textNoShape">
                <a:avLst/>
              </a:prstTxWarp>
            </a:bodyPr>
            <a:lstStyle/>
            <a:p>
              <a:pPr>
                <a:lnSpc>
                  <a:spcPct val="95000"/>
                </a:lnSpc>
                <a:tabLst>
                  <a:tab pos="723900" algn="l"/>
                  <a:tab pos="1447800" algn="l"/>
                  <a:tab pos="2171700" algn="l"/>
                </a:tabLst>
              </a:pPr>
              <a:r>
                <a:rPr lang="en-US" sz="1600" dirty="0">
                  <a:solidFill>
                    <a:srgbClr val="000000"/>
                  </a:solidFill>
                  <a:latin typeface="Chancellor" pitchFamily="-111" charset="0"/>
                  <a:ea typeface="Lucida Sans Unicode" pitchFamily="-111" charset="0"/>
                  <a:cs typeface="Lucida Sans Unicode" pitchFamily="-111" charset="0"/>
                </a:rPr>
                <a:t>A</a:t>
              </a:r>
              <a:r>
                <a:rPr lang="en-US" sz="1600" baseline="-33000" dirty="0">
                  <a:solidFill>
                    <a:srgbClr val="000000"/>
                  </a:solidFill>
                  <a:latin typeface="Times New Roman" pitchFamily="-111" charset="0"/>
                  <a:ea typeface="Lucida Sans Unicode" pitchFamily="-111" charset="0"/>
                  <a:cs typeface="Lucida Sans Unicode" pitchFamily="-111" charset="0"/>
                </a:rPr>
                <a:t>1</a:t>
              </a:r>
              <a:r>
                <a:rPr lang="en-US" sz="1600" dirty="0">
                  <a:solidFill>
                    <a:srgbClr val="000000"/>
                  </a:solidFill>
                  <a:latin typeface="Times New Roman" pitchFamily="-111" charset="0"/>
                  <a:ea typeface="Lucida Sans Unicode" pitchFamily="-111" charset="0"/>
                  <a:cs typeface="Lucida Sans Unicode" pitchFamily="-111" charset="0"/>
                </a:rPr>
                <a:t>: </a:t>
              </a:r>
              <a:r>
                <a:rPr lang="en-US" sz="1600" dirty="0">
                  <a:solidFill>
                    <a:srgbClr val="000000"/>
                  </a:solidFill>
                  <a:latin typeface="Times New Roman" pitchFamily="-111" charset="0"/>
                  <a:ea typeface="Times New Roman" pitchFamily="-111" charset="0"/>
                  <a:cs typeface="Times New Roman" pitchFamily="-111" charset="0"/>
                </a:rPr>
                <a:t>τ</a:t>
              </a:r>
              <a:r>
                <a:rPr lang="en-US" sz="1600" baseline="-33000" dirty="0">
                  <a:solidFill>
                    <a:srgbClr val="000000"/>
                  </a:solidFill>
                  <a:latin typeface="Times New Roman" pitchFamily="-111" charset="0"/>
                  <a:ea typeface="Times New Roman" pitchFamily="-111" charset="0"/>
                  <a:cs typeface="Times New Roman" pitchFamily="-111" charset="0"/>
                </a:rPr>
                <a:t>1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Webdings" pitchFamily="-111" charset="2"/>
                  <a:ea typeface="Wingdings" pitchFamily="-111" charset="2"/>
                  <a:cs typeface="Wingdings" pitchFamily="-111" charset="2"/>
                </a:rPr>
                <a:t> </a:t>
              </a:r>
              <a:r>
                <a:rPr lang="en-US" sz="1600" dirty="0">
                  <a:solidFill>
                    <a:srgbClr val="000000"/>
                  </a:solidFill>
                  <a:latin typeface="Times New Roman" pitchFamily="-111" charset="0"/>
                  <a:ea typeface="Times New Roman" pitchFamily="-111" charset="0"/>
                  <a:cs typeface="Times New Roman" pitchFamily="-111" charset="0"/>
                </a:rPr>
                <a:t>m</a:t>
              </a:r>
              <a:r>
                <a:rPr lang="en-US" sz="1600" baseline="-33000" dirty="0">
                  <a:solidFill>
                    <a:srgbClr val="000000"/>
                  </a:solidFill>
                  <a:latin typeface="Times New Roman" pitchFamily="-111" charset="0"/>
                  <a:ea typeface="Times New Roman" pitchFamily="-111" charset="0"/>
                  <a:cs typeface="Times New Roman" pitchFamily="-111" charset="0"/>
                </a:rPr>
                <a:t>1</a:t>
              </a:r>
              <a:r>
                <a:rPr lang="en-US" sz="1600" dirty="0">
                  <a:solidFill>
                    <a:srgbClr val="000000"/>
                  </a:solidFill>
                  <a:latin typeface="Times New Roman" pitchFamily="-111" charset="0"/>
                  <a:ea typeface="Times New Roman" pitchFamily="-111" charset="0"/>
                  <a:cs typeface="Times New Roman" pitchFamily="-111" charset="0"/>
                </a:rPr>
                <a:t>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Times New Roman" pitchFamily="-111" charset="0"/>
                  <a:ea typeface="Arial" pitchFamily="-111" charset="0"/>
                  <a:cs typeface="Arial" pitchFamily="-111" charset="0"/>
                </a:rPr>
                <a:t> </a:t>
              </a:r>
              <a:r>
                <a:rPr lang="en-US" sz="1600" dirty="0" smtClean="0">
                  <a:solidFill>
                    <a:srgbClr val="000000"/>
                  </a:solidFill>
                  <a:latin typeface="Times New Roman" pitchFamily="-111" charset="0"/>
                  <a:ea typeface="Arial" pitchFamily="-111" charset="0"/>
                  <a:cs typeface="Arial" pitchFamily="-111" charset="0"/>
                </a:rPr>
                <a:t>τ</a:t>
              </a:r>
              <a:r>
                <a:rPr lang="en-US" sz="1600" baseline="-33000" dirty="0" smtClean="0">
                  <a:solidFill>
                    <a:srgbClr val="000000"/>
                  </a:solidFill>
                  <a:latin typeface="Times New Roman" pitchFamily="-111" charset="0"/>
                  <a:ea typeface="Arial" pitchFamily="-111" charset="0"/>
                  <a:cs typeface="Arial" pitchFamily="-111" charset="0"/>
                </a:rPr>
                <a:t>3</a:t>
              </a:r>
              <a:r>
                <a:rPr lang="en-US" sz="1600" dirty="0" smtClean="0">
                  <a:solidFill>
                    <a:srgbClr val="000000"/>
                  </a:solidFill>
                  <a:latin typeface="Times New Roman" pitchFamily="-111" charset="0"/>
                  <a:ea typeface="Arial" pitchFamily="-111" charset="0"/>
                  <a:cs typeface="Arial" pitchFamily="-111" charset="0"/>
                </a:rPr>
                <a:t>, RC </a:t>
              </a:r>
              <a:endParaRPr lang="en-US" sz="1600" dirty="0">
                <a:solidFill>
                  <a:srgbClr val="000000"/>
                </a:solidFill>
                <a:latin typeface="Times New Roman" pitchFamily="-111" charset="0"/>
                <a:ea typeface="Arial" pitchFamily="-111" charset="0"/>
                <a:cs typeface="Arial" pitchFamily="-111" charset="0"/>
              </a:endParaRPr>
            </a:p>
            <a:p>
              <a:pPr>
                <a:tabLst>
                  <a:tab pos="723900" algn="l"/>
                  <a:tab pos="1447800" algn="l"/>
                  <a:tab pos="2171700" algn="l"/>
                </a:tabLst>
              </a:pPr>
              <a:r>
                <a:rPr lang="en-US" sz="2000" dirty="0">
                  <a:solidFill>
                    <a:srgbClr val="000000"/>
                  </a:solidFill>
                  <a:latin typeface="Times New Roman" pitchFamily="-111" charset="0"/>
                  <a:ea typeface="Arial" pitchFamily="-111" charset="0"/>
                  <a:cs typeface="Arial" pitchFamily="-111" charset="0"/>
                </a:rPr>
                <a:t>	</a:t>
              </a:r>
            </a:p>
            <a:p>
              <a:pPr>
                <a:tabLst>
                  <a:tab pos="723900" algn="l"/>
                  <a:tab pos="1447800" algn="l"/>
                  <a:tab pos="2171700" algn="l"/>
                </a:tabLst>
              </a:pPr>
              <a:r>
                <a:rPr lang="en-US" dirty="0">
                  <a:solidFill>
                    <a:srgbClr val="000000"/>
                  </a:solidFill>
                  <a:ea typeface="Arial" pitchFamily="-111" charset="0"/>
                  <a:cs typeface="Arial" pitchFamily="-111" charset="0"/>
                </a:rPr>
                <a:t> </a:t>
              </a:r>
              <a:r>
                <a:rPr lang="en-US" dirty="0">
                  <a:solidFill>
                    <a:srgbClr val="000000"/>
                  </a:solidFill>
                  <a:ea typeface="Times New Roman" pitchFamily="-111" charset="0"/>
                  <a:cs typeface="Times New Roman" pitchFamily="-111" charset="0"/>
                </a:rPr>
                <a:t> </a:t>
              </a:r>
            </a:p>
          </p:txBody>
        </p:sp>
        <p:sp>
          <p:nvSpPr>
            <p:cNvPr id="642" name="Text Box 225"/>
            <p:cNvSpPr txBox="1">
              <a:spLocks noChangeArrowheads="1"/>
            </p:cNvSpPr>
            <p:nvPr/>
          </p:nvSpPr>
          <p:spPr bwMode="auto">
            <a:xfrm>
              <a:off x="6859871" y="3414436"/>
              <a:ext cx="1998184" cy="295548"/>
            </a:xfrm>
            <a:prstGeom prst="rect">
              <a:avLst/>
            </a:prstGeom>
            <a:noFill/>
            <a:ln w="9525">
              <a:noFill/>
              <a:round/>
              <a:headEnd/>
              <a:tailEnd/>
            </a:ln>
            <a:effectLst/>
          </p:spPr>
          <p:txBody>
            <a:bodyPr lIns="90000" tIns="0" rIns="90000" bIns="0" anchor="t">
              <a:prstTxWarp prst="textNoShape">
                <a:avLst/>
              </a:prstTxWarp>
            </a:bodyPr>
            <a:lstStyle/>
            <a:p>
              <a:pPr>
                <a:lnSpc>
                  <a:spcPct val="95000"/>
                </a:lnSpc>
                <a:tabLst>
                  <a:tab pos="723900" algn="l"/>
                  <a:tab pos="1447800" algn="l"/>
                  <a:tab pos="2171700" algn="l"/>
                </a:tabLst>
              </a:pPr>
              <a:r>
                <a:rPr lang="en-US" sz="1600" dirty="0">
                  <a:solidFill>
                    <a:srgbClr val="000000"/>
                  </a:solidFill>
                  <a:latin typeface="Chancellor" pitchFamily="-111" charset="0"/>
                  <a:ea typeface="Lucida Sans Unicode" pitchFamily="-111" charset="0"/>
                  <a:cs typeface="Lucida Sans Unicode" pitchFamily="-111" charset="0"/>
                </a:rPr>
                <a:t>A</a:t>
              </a:r>
              <a:r>
                <a:rPr lang="en-US" sz="1600" baseline="-33000" dirty="0">
                  <a:solidFill>
                    <a:srgbClr val="000000"/>
                  </a:solidFill>
                  <a:latin typeface="Times New Roman" pitchFamily="-111" charset="0"/>
                  <a:ea typeface="Lucida Sans Unicode" pitchFamily="-111" charset="0"/>
                  <a:cs typeface="Lucida Sans Unicode" pitchFamily="-111" charset="0"/>
                </a:rPr>
                <a:t>2</a:t>
              </a:r>
              <a:r>
                <a:rPr lang="en-US" sz="1600" dirty="0">
                  <a:solidFill>
                    <a:srgbClr val="000000"/>
                  </a:solidFill>
                  <a:latin typeface="Times New Roman" pitchFamily="-111" charset="0"/>
                  <a:ea typeface="Lucida Sans Unicode" pitchFamily="-111" charset="0"/>
                  <a:cs typeface="Lucida Sans Unicode" pitchFamily="-111" charset="0"/>
                </a:rPr>
                <a:t>: </a:t>
              </a:r>
              <a:r>
                <a:rPr lang="en-US" sz="1600" dirty="0">
                  <a:solidFill>
                    <a:srgbClr val="000000"/>
                  </a:solidFill>
                  <a:latin typeface="Times New Roman" pitchFamily="-111" charset="0"/>
                  <a:ea typeface="Times New Roman" pitchFamily="-111" charset="0"/>
                  <a:cs typeface="Times New Roman" pitchFamily="-111" charset="0"/>
                </a:rPr>
                <a:t>τ</a:t>
              </a:r>
              <a:r>
                <a:rPr lang="en-US" sz="1600" baseline="-33000" dirty="0">
                  <a:solidFill>
                    <a:srgbClr val="000000"/>
                  </a:solidFill>
                  <a:latin typeface="Times New Roman" pitchFamily="-111" charset="0"/>
                  <a:ea typeface="Times New Roman" pitchFamily="-111" charset="0"/>
                  <a:cs typeface="Times New Roman" pitchFamily="-111" charset="0"/>
                </a:rPr>
                <a:t>2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Webdings" pitchFamily="-111" charset="2"/>
                  <a:ea typeface="Wingdings" pitchFamily="-111" charset="2"/>
                  <a:cs typeface="Wingdings" pitchFamily="-111" charset="2"/>
                </a:rPr>
                <a:t> </a:t>
              </a:r>
              <a:r>
                <a:rPr lang="en-US" sz="1600" dirty="0">
                  <a:solidFill>
                    <a:srgbClr val="000000"/>
                  </a:solidFill>
                  <a:latin typeface="Times New Roman" pitchFamily="-111" charset="0"/>
                  <a:ea typeface="Times New Roman" pitchFamily="-111" charset="0"/>
                  <a:cs typeface="Times New Roman" pitchFamily="-111" charset="0"/>
                </a:rPr>
                <a:t>m</a:t>
              </a:r>
              <a:r>
                <a:rPr lang="en-US" sz="1600" baseline="-33000" dirty="0">
                  <a:solidFill>
                    <a:srgbClr val="000000"/>
                  </a:solidFill>
                  <a:latin typeface="Times New Roman" pitchFamily="-111" charset="0"/>
                  <a:ea typeface="Times New Roman" pitchFamily="-111" charset="0"/>
                  <a:cs typeface="Times New Roman" pitchFamily="-111" charset="0"/>
                </a:rPr>
                <a:t>2</a:t>
              </a:r>
              <a:r>
                <a:rPr lang="en-US" sz="1600" dirty="0">
                  <a:solidFill>
                    <a:srgbClr val="000000"/>
                  </a:solidFill>
                  <a:latin typeface="Times New Roman" pitchFamily="-111" charset="0"/>
                  <a:ea typeface="Times New Roman" pitchFamily="-111" charset="0"/>
                  <a:cs typeface="Times New Roman" pitchFamily="-111" charset="0"/>
                </a:rPr>
                <a:t>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Times New Roman" pitchFamily="-111" charset="0"/>
                  <a:ea typeface="Arial" pitchFamily="-111" charset="0"/>
                  <a:cs typeface="Arial" pitchFamily="-111" charset="0"/>
                </a:rPr>
                <a:t> </a:t>
              </a:r>
              <a:r>
                <a:rPr lang="en-US" sz="1600" dirty="0" smtClean="0">
                  <a:solidFill>
                    <a:srgbClr val="000000"/>
                  </a:solidFill>
                  <a:latin typeface="Times New Roman" pitchFamily="-111" charset="0"/>
                  <a:ea typeface="Arial" pitchFamily="-111" charset="0"/>
                  <a:cs typeface="Arial" pitchFamily="-111" charset="0"/>
                </a:rPr>
                <a:t>τ</a:t>
              </a:r>
              <a:r>
                <a:rPr lang="en-US" sz="1600" baseline="-33000" dirty="0" smtClean="0">
                  <a:solidFill>
                    <a:srgbClr val="000000"/>
                  </a:solidFill>
                  <a:latin typeface="Times New Roman" pitchFamily="-111" charset="0"/>
                  <a:ea typeface="Arial" pitchFamily="-111" charset="0"/>
                  <a:cs typeface="Arial" pitchFamily="-111" charset="0"/>
                </a:rPr>
                <a:t>4</a:t>
              </a:r>
              <a:r>
                <a:rPr lang="en-US" sz="1600" dirty="0" smtClean="0">
                  <a:solidFill>
                    <a:srgbClr val="000000"/>
                  </a:solidFill>
                  <a:latin typeface="Times New Roman" pitchFamily="-111" charset="0"/>
                  <a:ea typeface="Arial" pitchFamily="-111" charset="0"/>
                  <a:cs typeface="Arial" pitchFamily="-111" charset="0"/>
                </a:rPr>
                <a:t>, TT</a:t>
              </a:r>
              <a:r>
                <a:rPr lang="en-US" sz="2800" dirty="0" smtClean="0">
                  <a:solidFill>
                    <a:srgbClr val="000000"/>
                  </a:solidFill>
                  <a:latin typeface="Times New Roman" pitchFamily="-111" charset="0"/>
                  <a:ea typeface="Arial" pitchFamily="-111" charset="0"/>
                  <a:cs typeface="Arial" pitchFamily="-111" charset="0"/>
                </a:rPr>
                <a:t> </a:t>
              </a:r>
              <a:endParaRPr lang="en-US" sz="2800" dirty="0">
                <a:solidFill>
                  <a:srgbClr val="000000"/>
                </a:solidFill>
                <a:latin typeface="Times New Roman" pitchFamily="-111" charset="0"/>
                <a:ea typeface="Arial" pitchFamily="-111" charset="0"/>
                <a:cs typeface="Arial" pitchFamily="-111" charset="0"/>
              </a:endParaRPr>
            </a:p>
            <a:p>
              <a:pPr>
                <a:tabLst>
                  <a:tab pos="723900" algn="l"/>
                  <a:tab pos="1447800" algn="l"/>
                  <a:tab pos="2171700" algn="l"/>
                </a:tabLst>
              </a:pPr>
              <a:r>
                <a:rPr lang="en-US" sz="2000" dirty="0">
                  <a:solidFill>
                    <a:srgbClr val="000000"/>
                  </a:solidFill>
                  <a:latin typeface="Times New Roman" pitchFamily="-111" charset="0"/>
                  <a:ea typeface="Arial" pitchFamily="-111" charset="0"/>
                  <a:cs typeface="Arial" pitchFamily="-111" charset="0"/>
                </a:rPr>
                <a:t>	</a:t>
              </a:r>
            </a:p>
            <a:p>
              <a:pPr>
                <a:tabLst>
                  <a:tab pos="723900" algn="l"/>
                  <a:tab pos="1447800" algn="l"/>
                  <a:tab pos="2171700" algn="l"/>
                </a:tabLst>
              </a:pPr>
              <a:r>
                <a:rPr lang="en-US" dirty="0">
                  <a:solidFill>
                    <a:srgbClr val="000000"/>
                  </a:solidFill>
                  <a:ea typeface="Arial" pitchFamily="-111" charset="0"/>
                  <a:cs typeface="Arial" pitchFamily="-111" charset="0"/>
                </a:rPr>
                <a:t> </a:t>
              </a:r>
              <a:r>
                <a:rPr lang="en-US" dirty="0">
                  <a:solidFill>
                    <a:srgbClr val="000000"/>
                  </a:solidFill>
                  <a:ea typeface="Times New Roman" pitchFamily="-111" charset="0"/>
                  <a:cs typeface="Times New Roman" pitchFamily="-111" charset="0"/>
                </a:rPr>
                <a:t> </a:t>
              </a:r>
            </a:p>
          </p:txBody>
        </p:sp>
        <p:sp>
          <p:nvSpPr>
            <p:cNvPr id="218" name="Line 98"/>
            <p:cNvSpPr>
              <a:spLocks noChangeShapeType="1"/>
            </p:cNvSpPr>
            <p:nvPr/>
          </p:nvSpPr>
          <p:spPr bwMode="auto">
            <a:xfrm>
              <a:off x="3733715" y="2234630"/>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19" name="Line 98"/>
            <p:cNvSpPr>
              <a:spLocks noChangeShapeType="1"/>
            </p:cNvSpPr>
            <p:nvPr/>
          </p:nvSpPr>
          <p:spPr bwMode="auto">
            <a:xfrm>
              <a:off x="3733002" y="1766316"/>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grpSp>
      <p:grpSp>
        <p:nvGrpSpPr>
          <p:cNvPr id="141" name="Group 140"/>
          <p:cNvGrpSpPr/>
          <p:nvPr/>
        </p:nvGrpSpPr>
        <p:grpSpPr>
          <a:xfrm>
            <a:off x="420234" y="2424295"/>
            <a:ext cx="4207632" cy="2544327"/>
            <a:chOff x="300678" y="2501824"/>
            <a:chExt cx="4207632" cy="2544327"/>
          </a:xfrm>
          <a:solidFill>
            <a:srgbClr val="800000"/>
          </a:solidFill>
        </p:grpSpPr>
        <p:sp>
          <p:nvSpPr>
            <p:cNvPr id="142" name="Oval 202"/>
            <p:cNvSpPr>
              <a:spLocks noChangeAspect="1" noChangeArrowheads="1"/>
            </p:cNvSpPr>
            <p:nvPr/>
          </p:nvSpPr>
          <p:spPr bwMode="auto">
            <a:xfrm>
              <a:off x="300678" y="4826551"/>
              <a:ext cx="219600" cy="219600"/>
            </a:xfrm>
            <a:prstGeom prst="ellipse">
              <a:avLst/>
            </a:prstGeom>
            <a:grpFill/>
            <a:ln w="19050" cap="flat" cmpd="sng" algn="ctr">
              <a:solidFill>
                <a:srgbClr val="800000"/>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b</a:t>
              </a:r>
            </a:p>
          </p:txBody>
        </p:sp>
        <p:sp>
          <p:nvSpPr>
            <p:cNvPr id="143" name="Oval 202"/>
            <p:cNvSpPr>
              <a:spLocks noChangeAspect="1" noChangeArrowheads="1"/>
            </p:cNvSpPr>
            <p:nvPr/>
          </p:nvSpPr>
          <p:spPr bwMode="auto">
            <a:xfrm>
              <a:off x="4288710" y="2501824"/>
              <a:ext cx="219600" cy="219600"/>
            </a:xfrm>
            <a:prstGeom prst="ellipse">
              <a:avLst/>
            </a:prstGeom>
            <a:grpFill/>
            <a:ln w="19050" cap="flat" cmpd="sng" algn="ctr">
              <a:solidFill>
                <a:srgbClr val="800000"/>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b</a:t>
              </a:r>
            </a:p>
          </p:txBody>
        </p:sp>
      </p:grpSp>
      <p:grpSp>
        <p:nvGrpSpPr>
          <p:cNvPr id="7" name="Group 6"/>
          <p:cNvGrpSpPr/>
          <p:nvPr/>
        </p:nvGrpSpPr>
        <p:grpSpPr>
          <a:xfrm>
            <a:off x="417865" y="2423675"/>
            <a:ext cx="4207632" cy="2544327"/>
            <a:chOff x="300678" y="2501824"/>
            <a:chExt cx="4207632" cy="2544327"/>
          </a:xfrm>
        </p:grpSpPr>
        <p:sp>
          <p:nvSpPr>
            <p:cNvPr id="128" name="Oval 202"/>
            <p:cNvSpPr>
              <a:spLocks noChangeAspect="1" noChangeArrowheads="1"/>
            </p:cNvSpPr>
            <p:nvPr/>
          </p:nvSpPr>
          <p:spPr bwMode="auto">
            <a:xfrm>
              <a:off x="300678" y="4826551"/>
              <a:ext cx="219600" cy="219600"/>
            </a:xfrm>
            <a:prstGeom prst="ellipse">
              <a:avLst/>
            </a:prstGeom>
            <a:solidFill>
              <a:srgbClr val="003366"/>
            </a:solidFill>
            <a:ln w="19050" cap="flat" cmpd="sng" algn="ctr">
              <a:solidFill>
                <a:srgbClr val="003366"/>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b</a:t>
              </a:r>
            </a:p>
          </p:txBody>
        </p:sp>
        <p:sp>
          <p:nvSpPr>
            <p:cNvPr id="136" name="Oval 202"/>
            <p:cNvSpPr>
              <a:spLocks noChangeAspect="1" noChangeArrowheads="1"/>
            </p:cNvSpPr>
            <p:nvPr/>
          </p:nvSpPr>
          <p:spPr bwMode="auto">
            <a:xfrm>
              <a:off x="4288710" y="2501824"/>
              <a:ext cx="219600" cy="219600"/>
            </a:xfrm>
            <a:prstGeom prst="ellipse">
              <a:avLst/>
            </a:prstGeom>
            <a:solidFill>
              <a:srgbClr val="003366"/>
            </a:solidFill>
            <a:ln w="19050" cap="flat" cmpd="sng" algn="ctr">
              <a:solidFill>
                <a:srgbClr val="003366"/>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b</a:t>
              </a:r>
            </a:p>
          </p:txBody>
        </p:sp>
      </p:grpSp>
      <p:sp>
        <p:nvSpPr>
          <p:cNvPr id="137" name="Oval 201"/>
          <p:cNvSpPr>
            <a:spLocks noChangeAspect="1" noChangeArrowheads="1"/>
          </p:cNvSpPr>
          <p:nvPr/>
        </p:nvSpPr>
        <p:spPr bwMode="auto">
          <a:xfrm>
            <a:off x="417865" y="4345087"/>
            <a:ext cx="219600" cy="219600"/>
          </a:xfrm>
          <a:prstGeom prst="ellipse">
            <a:avLst/>
          </a:prstGeom>
          <a:solidFill>
            <a:srgbClr val="800000"/>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138" name="Oval 201"/>
          <p:cNvSpPr>
            <a:spLocks noChangeAspect="1" noChangeArrowheads="1"/>
          </p:cNvSpPr>
          <p:nvPr/>
        </p:nvSpPr>
        <p:spPr bwMode="auto">
          <a:xfrm>
            <a:off x="2188261" y="2633703"/>
            <a:ext cx="219600" cy="219600"/>
          </a:xfrm>
          <a:prstGeom prst="ellipse">
            <a:avLst/>
          </a:prstGeom>
          <a:solidFill>
            <a:srgbClr val="800000"/>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139" name="Oval 201"/>
          <p:cNvSpPr>
            <a:spLocks noChangeAspect="1" noChangeArrowheads="1"/>
          </p:cNvSpPr>
          <p:nvPr/>
        </p:nvSpPr>
        <p:spPr bwMode="auto">
          <a:xfrm>
            <a:off x="5466035" y="2853303"/>
            <a:ext cx="219600" cy="219600"/>
          </a:xfrm>
          <a:prstGeom prst="ellipse">
            <a:avLst/>
          </a:prstGeom>
          <a:solidFill>
            <a:srgbClr val="800000"/>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2" name="Title 1"/>
          <p:cNvSpPr>
            <a:spLocks noGrp="1"/>
          </p:cNvSpPr>
          <p:nvPr>
            <p:ph type="title"/>
          </p:nvPr>
        </p:nvSpPr>
        <p:spPr/>
        <p:txBody>
          <a:bodyPr/>
          <a:lstStyle/>
          <a:p>
            <a:r>
              <a:rPr lang="en-US" dirty="0" smtClean="0"/>
              <a:t>TT Transmission</a:t>
            </a:r>
            <a:endParaRPr lang="en-US" dirty="0"/>
          </a:p>
        </p:txBody>
      </p:sp>
      <p:sp>
        <p:nvSpPr>
          <p:cNvPr id="129" name="Oval 201"/>
          <p:cNvSpPr>
            <a:spLocks noChangeAspect="1" noChangeArrowheads="1"/>
          </p:cNvSpPr>
          <p:nvPr/>
        </p:nvSpPr>
        <p:spPr bwMode="auto">
          <a:xfrm>
            <a:off x="417865" y="4345087"/>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131" name="TextBox 130"/>
          <p:cNvSpPr txBox="1"/>
          <p:nvPr/>
        </p:nvSpPr>
        <p:spPr>
          <a:xfrm>
            <a:off x="610698" y="4257269"/>
            <a:ext cx="5077206" cy="307777"/>
          </a:xfrm>
          <a:prstGeom prst="rect">
            <a:avLst/>
          </a:prstGeom>
          <a:noFill/>
        </p:spPr>
        <p:txBody>
          <a:bodyPr wrap="none" tIns="0" bIns="0" rtlCol="0">
            <a:spAutoFit/>
          </a:bodyPr>
          <a:lstStyle/>
          <a:p>
            <a:r>
              <a:rPr lang="en-US" sz="2000" dirty="0" smtClean="0">
                <a:solidFill>
                  <a:srgbClr val="08519C"/>
                </a:solidFill>
              </a:rPr>
              <a:t>TT frames send according to sending schedules</a:t>
            </a:r>
            <a:endParaRPr lang="en-US" sz="2000" baseline="-25000" dirty="0">
              <a:solidFill>
                <a:srgbClr val="08519C"/>
              </a:solidFill>
            </a:endParaRPr>
          </a:p>
        </p:txBody>
      </p:sp>
      <p:sp>
        <p:nvSpPr>
          <p:cNvPr id="132" name="TextBox 131"/>
          <p:cNvSpPr txBox="1"/>
          <p:nvPr/>
        </p:nvSpPr>
        <p:spPr>
          <a:xfrm>
            <a:off x="609055" y="4660049"/>
            <a:ext cx="5476079" cy="307777"/>
          </a:xfrm>
          <a:prstGeom prst="rect">
            <a:avLst/>
          </a:prstGeom>
          <a:noFill/>
        </p:spPr>
        <p:txBody>
          <a:bodyPr wrap="none" tIns="0" bIns="0" rtlCol="0">
            <a:spAutoFit/>
          </a:bodyPr>
          <a:lstStyle/>
          <a:p>
            <a:r>
              <a:rPr lang="en-US" sz="2000" dirty="0" smtClean="0">
                <a:solidFill>
                  <a:srgbClr val="08519C"/>
                </a:solidFill>
              </a:rPr>
              <a:t>Window of acceptance based on receive schedules </a:t>
            </a:r>
            <a:endParaRPr lang="en-US" sz="2000" baseline="-25000" dirty="0">
              <a:solidFill>
                <a:srgbClr val="08519C"/>
              </a:solidFill>
            </a:endParaRPr>
          </a:p>
        </p:txBody>
      </p:sp>
      <p:sp>
        <p:nvSpPr>
          <p:cNvPr id="134" name="Oval 201"/>
          <p:cNvSpPr>
            <a:spLocks noChangeAspect="1" noChangeArrowheads="1"/>
          </p:cNvSpPr>
          <p:nvPr/>
        </p:nvSpPr>
        <p:spPr bwMode="auto">
          <a:xfrm>
            <a:off x="2188261" y="2633703"/>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135" name="Oval 201"/>
          <p:cNvSpPr>
            <a:spLocks noChangeAspect="1" noChangeArrowheads="1"/>
          </p:cNvSpPr>
          <p:nvPr/>
        </p:nvSpPr>
        <p:spPr bwMode="auto">
          <a:xfrm>
            <a:off x="5466035" y="2853303"/>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Tree>
    <p:custDataLst>
      <p:tags r:id="rId1"/>
    </p:custDataLst>
    <p:extLst>
      <p:ext uri="{BB962C8B-B14F-4D97-AF65-F5344CB8AC3E}">
        <p14:creationId xmlns:p14="http://schemas.microsoft.com/office/powerpoint/2010/main" val="954323311"/>
      </p:ext>
    </p:extLst>
  </p:cSld>
  <p:clrMapOvr>
    <a:masterClrMapping/>
  </p:clrMapOvr>
  <mc:AlternateContent xmlns:mc="http://schemas.openxmlformats.org/markup-compatibility/2006" xmlns:p14="http://schemas.microsoft.com/office/powerpoint/2010/main">
    <mc:Choice Requires="p14">
      <p:transition spd="slow" p14:dur="2000" advTm="51278"/>
    </mc:Choice>
    <mc:Fallback xmlns="">
      <p:transition xmlns:p14="http://schemas.microsoft.com/office/powerpoint/2010/main" spd="slow" advTm="5127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7" grpId="1" animBg="1"/>
      <p:bldP spid="138" grpId="0" animBg="1"/>
      <p:bldP spid="138" grpId="1" animBg="1"/>
      <p:bldP spid="139" grpId="0" animBg="1"/>
      <p:bldP spid="139" grpId="1" animBg="1"/>
      <p:bldP spid="129" grpId="0" animBg="1"/>
      <p:bldP spid="131" grpId="0"/>
      <p:bldP spid="132" grpId="0"/>
      <p:bldP spid="134" grpId="0" animBg="1"/>
      <p:bldP spid="1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24291" y="6304703"/>
            <a:ext cx="1198728" cy="369332"/>
          </a:xfrm>
          <a:prstGeom prst="rect">
            <a:avLst/>
          </a:prstGeom>
          <a:solidFill>
            <a:srgbClr val="FFFFFF"/>
          </a:solidFill>
        </p:spPr>
        <p:txBody>
          <a:bodyPr wrap="none" rtlCol="0">
            <a:spAutoFit/>
          </a:bodyPr>
          <a:lstStyle/>
          <a:p>
            <a:r>
              <a:rPr lang="en-US" dirty="0" smtClean="0"/>
              <a:t>embedded</a:t>
            </a:r>
            <a:endParaRPr lang="en-US" dirty="0"/>
          </a:p>
        </p:txBody>
      </p:sp>
      <p:sp>
        <p:nvSpPr>
          <p:cNvPr id="17" name="TextBox 16"/>
          <p:cNvSpPr txBox="1"/>
          <p:nvPr/>
        </p:nvSpPr>
        <p:spPr>
          <a:xfrm>
            <a:off x="424291" y="6304703"/>
            <a:ext cx="2249647" cy="369332"/>
          </a:xfrm>
          <a:prstGeom prst="rect">
            <a:avLst/>
          </a:prstGeom>
          <a:solidFill>
            <a:srgbClr val="FFFFFF"/>
          </a:solidFill>
        </p:spPr>
        <p:txBody>
          <a:bodyPr wrap="none" rtlCol="0">
            <a:spAutoFit/>
          </a:bodyPr>
          <a:lstStyle/>
          <a:p>
            <a:r>
              <a:rPr lang="en-US" dirty="0" smtClean="0">
                <a:solidFill>
                  <a:schemeClr val="bg1">
                    <a:lumMod val="50000"/>
                  </a:schemeClr>
                </a:solidFill>
              </a:rPr>
              <a:t>embedded / </a:t>
            </a:r>
            <a:r>
              <a:rPr lang="en-US" dirty="0" smtClean="0">
                <a:solidFill>
                  <a:srgbClr val="000000"/>
                </a:solidFill>
              </a:rPr>
              <a:t>real-time</a:t>
            </a:r>
            <a:endParaRPr lang="en-US" dirty="0">
              <a:solidFill>
                <a:srgbClr val="000000"/>
              </a:solidFill>
            </a:endParaRPr>
          </a:p>
        </p:txBody>
      </p:sp>
      <p:pic>
        <p:nvPicPr>
          <p:cNvPr id="15" name="Picture 14" descr="BMW-M6-Gran-Coupe.png"/>
          <p:cNvPicPr>
            <a:picLocks noChangeAspect="1"/>
          </p:cNvPicPr>
          <p:nvPr/>
        </p:nvPicPr>
        <p:blipFill rotWithShape="1">
          <a:blip r:embed="rId4">
            <a:extLst>
              <a:ext uri="{28A0092B-C50C-407E-A947-70E740481C1C}">
                <a14:useLocalDpi xmlns:a14="http://schemas.microsoft.com/office/drawing/2010/main" val="0"/>
              </a:ext>
            </a:extLst>
          </a:blip>
          <a:srcRect t="19283"/>
          <a:stretch/>
        </p:blipFill>
        <p:spPr>
          <a:xfrm>
            <a:off x="2687684" y="1219200"/>
            <a:ext cx="2428583" cy="1249680"/>
          </a:xfrm>
          <a:prstGeom prst="rect">
            <a:avLst/>
          </a:prstGeom>
        </p:spPr>
      </p:pic>
      <p:sp>
        <p:nvSpPr>
          <p:cNvPr id="2" name="Title 1"/>
          <p:cNvSpPr>
            <a:spLocks noGrp="1"/>
          </p:cNvSpPr>
          <p:nvPr>
            <p:ph type="title"/>
          </p:nvPr>
        </p:nvSpPr>
        <p:spPr/>
        <p:txBody>
          <a:bodyPr/>
          <a:lstStyle/>
          <a:p>
            <a:r>
              <a:rPr lang="en-US" dirty="0" smtClean="0"/>
              <a:t>Introduction: embedded systems</a:t>
            </a:r>
            <a:endParaRPr lang="en-US" dirty="0"/>
          </a:p>
        </p:txBody>
      </p:sp>
      <p:pic>
        <p:nvPicPr>
          <p:cNvPr id="4" name="Picture 3" descr="alienwa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88" y="1143000"/>
            <a:ext cx="2330496" cy="1489964"/>
          </a:xfrm>
          <a:prstGeom prst="rect">
            <a:avLst/>
          </a:prstGeom>
        </p:spPr>
      </p:pic>
      <p:pic>
        <p:nvPicPr>
          <p:cNvPr id="5" name="Picture 4" descr="macboo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88" y="2792161"/>
            <a:ext cx="2347591" cy="1418336"/>
          </a:xfrm>
          <a:prstGeom prst="rect">
            <a:avLst/>
          </a:prstGeom>
        </p:spPr>
      </p:pic>
      <p:pic>
        <p:nvPicPr>
          <p:cNvPr id="7" name="Picture 6" descr="son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1" y="2903074"/>
            <a:ext cx="2184400" cy="1434423"/>
          </a:xfrm>
          <a:prstGeom prst="rect">
            <a:avLst/>
          </a:prstGeom>
        </p:spPr>
      </p:pic>
      <p:pic>
        <p:nvPicPr>
          <p:cNvPr id="8" name="Picture 7" descr="hearingaid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7601" y="1143000"/>
            <a:ext cx="1460499" cy="1478273"/>
          </a:xfrm>
          <a:prstGeom prst="rect">
            <a:avLst/>
          </a:prstGeom>
        </p:spPr>
      </p:pic>
      <p:pic>
        <p:nvPicPr>
          <p:cNvPr id="9" name="Picture 8" descr="biotronik.jpg"/>
          <p:cNvPicPr>
            <a:picLocks noChangeAspect="1"/>
          </p:cNvPicPr>
          <p:nvPr/>
        </p:nvPicPr>
        <p:blipFill>
          <a:blip r:embed="rId9">
            <a:grayscl/>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43547" y="1219200"/>
            <a:ext cx="1739189" cy="1371600"/>
          </a:xfrm>
          <a:prstGeom prst="rect">
            <a:avLst/>
          </a:prstGeom>
        </p:spPr>
      </p:pic>
      <p:pic>
        <p:nvPicPr>
          <p:cNvPr id="10" name="Picture 9" descr="a380_lufthansa_paper_model_content_3.jpg"/>
          <p:cNvPicPr>
            <a:picLocks noChangeAspect="1"/>
          </p:cNvPicPr>
          <p:nvPr/>
        </p:nvPicPr>
        <p:blipFill rotWithShape="1">
          <a:blip r:embed="rId11">
            <a:extLst>
              <a:ext uri="{28A0092B-C50C-407E-A947-70E740481C1C}">
                <a14:useLocalDpi xmlns:a14="http://schemas.microsoft.com/office/drawing/2010/main" val="0"/>
              </a:ext>
            </a:extLst>
          </a:blip>
          <a:srcRect r="11075"/>
          <a:stretch/>
        </p:blipFill>
        <p:spPr>
          <a:xfrm>
            <a:off x="1549401" y="4575316"/>
            <a:ext cx="4047016" cy="1729387"/>
          </a:xfrm>
          <a:prstGeom prst="rect">
            <a:avLst/>
          </a:prstGeom>
        </p:spPr>
      </p:pic>
      <p:pic>
        <p:nvPicPr>
          <p:cNvPr id="11" name="Picture 10" descr="oralb_triumph_1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7602" y="3149600"/>
            <a:ext cx="1460499" cy="996061"/>
          </a:xfrm>
          <a:prstGeom prst="rect">
            <a:avLst/>
          </a:prstGeom>
        </p:spPr>
      </p:pic>
      <p:pic>
        <p:nvPicPr>
          <p:cNvPr id="12" name="Picture 11" descr="bose-soundlink-mini_01.jpg"/>
          <p:cNvPicPr>
            <a:picLocks noChangeAspect="1"/>
          </p:cNvPicPr>
          <p:nvPr/>
        </p:nvPicPr>
        <p:blipFill rotWithShape="1">
          <a:blip r:embed="rId13">
            <a:extLst>
              <a:ext uri="{28A0092B-C50C-407E-A947-70E740481C1C}">
                <a14:useLocalDpi xmlns:a14="http://schemas.microsoft.com/office/drawing/2010/main" val="0"/>
              </a:ext>
            </a:extLst>
          </a:blip>
          <a:srcRect t="17991" b="20902"/>
          <a:stretch/>
        </p:blipFill>
        <p:spPr>
          <a:xfrm>
            <a:off x="6388101" y="2984500"/>
            <a:ext cx="2395537" cy="1463817"/>
          </a:xfrm>
          <a:prstGeom prst="rect">
            <a:avLst/>
          </a:prstGeom>
        </p:spPr>
      </p:pic>
      <p:pic>
        <p:nvPicPr>
          <p:cNvPr id="13" name="Picture 12" descr="nokia_3310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629" y="4413697"/>
            <a:ext cx="1028271" cy="1891007"/>
          </a:xfrm>
          <a:prstGeom prst="rect">
            <a:avLst/>
          </a:prstGeom>
        </p:spPr>
      </p:pic>
      <p:pic>
        <p:nvPicPr>
          <p:cNvPr id="14" name="Picture 13" descr="Mars_rover_Curiosity_960x650.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83238" y="4354512"/>
            <a:ext cx="3200400" cy="2166938"/>
          </a:xfrm>
          <a:prstGeom prst="rect">
            <a:avLst/>
          </a:prstGeom>
        </p:spPr>
      </p:pic>
      <p:sp>
        <p:nvSpPr>
          <p:cNvPr id="3" name="Rectangle 2"/>
          <p:cNvSpPr/>
          <p:nvPr/>
        </p:nvSpPr>
        <p:spPr bwMode="auto">
          <a:xfrm>
            <a:off x="0" y="863600"/>
            <a:ext cx="2743201" cy="3550097"/>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custDataLst>
      <p:tags r:id="rId1"/>
    </p:custDataLst>
    <p:extLst>
      <p:ext uri="{BB962C8B-B14F-4D97-AF65-F5344CB8AC3E}">
        <p14:creationId xmlns:p14="http://schemas.microsoft.com/office/powerpoint/2010/main" val="2386491960"/>
      </p:ext>
    </p:extLst>
  </p:cSld>
  <p:clrMapOvr>
    <a:masterClrMapping/>
  </p:clrMapOvr>
  <mc:AlternateContent xmlns:mc="http://schemas.openxmlformats.org/markup-compatibility/2006" xmlns:p14="http://schemas.microsoft.com/office/powerpoint/2010/main">
    <mc:Choice Requires="p14">
      <p:transition spd="slow" p14:dur="2000" advTm="67756"/>
    </mc:Choice>
    <mc:Fallback xmlns="">
      <p:transition xmlns:p14="http://schemas.microsoft.com/office/powerpoint/2010/main" spd="slow" advTm="677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p:cNvGrpSpPr/>
          <p:nvPr/>
        </p:nvGrpSpPr>
        <p:grpSpPr>
          <a:xfrm>
            <a:off x="314551" y="1143459"/>
            <a:ext cx="8567738" cy="2809875"/>
            <a:chOff x="314551" y="1064391"/>
            <a:chExt cx="8567738" cy="2809875"/>
          </a:xfrm>
        </p:grpSpPr>
        <p:sp>
          <p:nvSpPr>
            <p:cNvPr id="191" name="AutoShape 101"/>
            <p:cNvSpPr>
              <a:spLocks noChangeArrowheads="1"/>
            </p:cNvSpPr>
            <p:nvPr/>
          </p:nvSpPr>
          <p:spPr bwMode="auto">
            <a:xfrm>
              <a:off x="3886828" y="1163269"/>
              <a:ext cx="2198664"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tIns="0" bIns="0" anchor="t">
              <a:prstTxWarp prst="textNoShape">
                <a:avLst/>
              </a:prstTxWarp>
            </a:bodyPr>
            <a:lstStyle/>
            <a:p>
              <a:pPr algn="ctr"/>
              <a:endParaRPr lang="en-US" sz="900"/>
            </a:p>
          </p:txBody>
        </p:sp>
        <p:sp>
          <p:nvSpPr>
            <p:cNvPr id="192" name="AutoShape 1"/>
            <p:cNvSpPr>
              <a:spLocks noChangeArrowheads="1"/>
            </p:cNvSpPr>
            <p:nvPr/>
          </p:nvSpPr>
          <p:spPr bwMode="auto">
            <a:xfrm>
              <a:off x="314551" y="1163269"/>
              <a:ext cx="2797898"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anchor="ctr">
              <a:prstTxWarp prst="textNoShape">
                <a:avLst/>
              </a:prstTxWarp>
            </a:bodyPr>
            <a:lstStyle/>
            <a:p>
              <a:endParaRPr lang="en-US"/>
            </a:p>
          </p:txBody>
        </p:sp>
        <p:sp>
          <p:nvSpPr>
            <p:cNvPr id="193" name="Text Box 2"/>
            <p:cNvSpPr txBox="1">
              <a:spLocks noChangeArrowheads="1"/>
            </p:cNvSpPr>
            <p:nvPr/>
          </p:nvSpPr>
          <p:spPr bwMode="auto">
            <a:xfrm>
              <a:off x="464360" y="1409921"/>
              <a:ext cx="699474" cy="270557"/>
            </a:xfrm>
            <a:prstGeom prst="rect">
              <a:avLst/>
            </a:prstGeom>
            <a:noFill/>
            <a:ln w="9525">
              <a:noFill/>
              <a:round/>
              <a:headEnd/>
              <a:tailEnd/>
            </a:ln>
            <a:effectLst/>
          </p:spPr>
          <p:txBody>
            <a:bodyPr lIns="90000" tIns="60876" rIns="90000" bIns="45000" anchor="ctr">
              <a:prstTxWarp prst="textNoShape">
                <a:avLst/>
              </a:prstTxWarp>
            </a:bodyPr>
            <a:lstStyle/>
            <a:p>
              <a:pPr algn="ct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CPU</a:t>
              </a:r>
            </a:p>
          </p:txBody>
        </p:sp>
        <p:sp>
          <p:nvSpPr>
            <p:cNvPr id="194" name="AutoShape 3"/>
            <p:cNvSpPr>
              <a:spLocks noChangeArrowheads="1"/>
            </p:cNvSpPr>
            <p:nvPr/>
          </p:nvSpPr>
          <p:spPr bwMode="auto">
            <a:xfrm>
              <a:off x="464360" y="1433825"/>
              <a:ext cx="699474" cy="1527720"/>
            </a:xfrm>
            <a:prstGeom prst="roundRect">
              <a:avLst>
                <a:gd name="adj" fmla="val 14051"/>
              </a:avLst>
            </a:prstGeom>
            <a:noFill/>
            <a:ln w="18000">
              <a:solidFill>
                <a:srgbClr val="252525"/>
              </a:solidFill>
              <a:round/>
              <a:headEnd/>
              <a:tailEnd/>
            </a:ln>
            <a:effectLst/>
          </p:spPr>
          <p:txBody>
            <a:bodyPr wrap="none" anchor="ctr">
              <a:prstTxWarp prst="textNoShape">
                <a:avLst/>
              </a:prstTxWarp>
            </a:bodyPr>
            <a:lstStyle/>
            <a:p>
              <a:endParaRPr lang="en-US"/>
            </a:p>
          </p:txBody>
        </p:sp>
        <p:grpSp>
          <p:nvGrpSpPr>
            <p:cNvPr id="195" name="Group 4"/>
            <p:cNvGrpSpPr>
              <a:grpSpLocks/>
            </p:cNvGrpSpPr>
            <p:nvPr/>
          </p:nvGrpSpPr>
          <p:grpSpPr bwMode="auto">
            <a:xfrm>
              <a:off x="464360" y="1631582"/>
              <a:ext cx="698373" cy="442235"/>
              <a:chOff x="317" y="794"/>
              <a:chExt cx="634" cy="407"/>
            </a:xfrm>
          </p:grpSpPr>
          <p:sp>
            <p:nvSpPr>
              <p:cNvPr id="380" name="AutoShape 5"/>
              <p:cNvSpPr>
                <a:spLocks noChangeArrowheads="1"/>
              </p:cNvSpPr>
              <p:nvPr/>
            </p:nvSpPr>
            <p:spPr bwMode="auto">
              <a:xfrm>
                <a:off x="317" y="794"/>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dirty="0">
                    <a:solidFill>
                      <a:srgbClr val="000000"/>
                    </a:solidFill>
                    <a:latin typeface="Chancellor" pitchFamily="-111" charset="0"/>
                    <a:ea typeface="Lucida Sans Unicode" pitchFamily="-111" charset="0"/>
                    <a:cs typeface="Lucida Sans Unicode" pitchFamily="-111" charset="0"/>
                  </a:rPr>
                  <a:t> </a:t>
                </a:r>
                <a:r>
                  <a:rPr lang="en-US" sz="1200" dirty="0">
                    <a:solidFill>
                      <a:srgbClr val="000000"/>
                    </a:solidFill>
                    <a:latin typeface="Chancellor" pitchFamily="-111" charset="0"/>
                    <a:ea typeface="Lucida Sans Unicode" pitchFamily="-111" charset="0"/>
                    <a:cs typeface="Lucida Sans Unicode" pitchFamily="-111" charset="0"/>
                  </a:rPr>
                  <a:t>P</a:t>
                </a:r>
                <a:r>
                  <a:rPr lang="en-US" sz="1200" baseline="-33000" dirty="0">
                    <a:solidFill>
                      <a:srgbClr val="000000"/>
                    </a:solidFill>
                    <a:latin typeface="Times New Roman" pitchFamily="-111" charset="0"/>
                    <a:ea typeface="Lucida Sans Unicode" pitchFamily="-111" charset="0"/>
                    <a:cs typeface="Lucida Sans Unicode" pitchFamily="-111" charset="0"/>
                  </a:rPr>
                  <a:t>1,1</a:t>
                </a:r>
                <a:endParaRPr lang="en-US" baseline="-33000" dirty="0">
                  <a:solidFill>
                    <a:srgbClr val="000000"/>
                  </a:solidFill>
                  <a:latin typeface="Times New Roman" pitchFamily="-111" charset="0"/>
                  <a:ea typeface="Lucida Sans Unicode" pitchFamily="-111" charset="0"/>
                  <a:cs typeface="Lucida Sans Unicode" pitchFamily="-111" charset="0"/>
                </a:endParaRPr>
              </a:p>
            </p:txBody>
          </p:sp>
          <p:sp>
            <p:nvSpPr>
              <p:cNvPr id="381" name="Oval 6"/>
              <p:cNvSpPr>
                <a:spLocks noChangeAspect="1" noChangeArrowheads="1"/>
              </p:cNvSpPr>
              <p:nvPr/>
            </p:nvSpPr>
            <p:spPr bwMode="auto">
              <a:xfrm>
                <a:off x="604" y="930"/>
                <a:ext cx="185" cy="183"/>
              </a:xfrm>
              <a:prstGeom prst="ellipse">
                <a:avLst/>
              </a:prstGeom>
              <a:solidFill>
                <a:srgbClr val="006D2C"/>
              </a:solidFill>
              <a:ln w="9525">
                <a:solidFill>
                  <a:srgbClr val="000000"/>
                </a:solidFill>
                <a:round/>
                <a:headEnd/>
                <a:tailEnd/>
              </a:ln>
              <a:effectLst/>
            </p:spPr>
            <p:txBody>
              <a:bodyPr wrap="none" lIns="0" tIns="0" rIns="0" bIns="0" anchor="b">
                <a:prstTxWarp prst="textNoShape">
                  <a:avLst/>
                </a:prstTxWarp>
              </a:bodyPr>
              <a:lstStyle/>
              <a:p>
                <a:pPr algn="ctr"/>
                <a:r>
                  <a:rPr lang="en-US" sz="1200" dirty="0">
                    <a:solidFill>
                      <a:srgbClr val="FFFFFF"/>
                    </a:solidFill>
                    <a:latin typeface="Times New Roman" pitchFamily="-111" charset="0"/>
                    <a:ea typeface="Times New Roman" pitchFamily="-111" charset="0"/>
                    <a:cs typeface="Times New Roman" pitchFamily="-111" charset="0"/>
                  </a:rPr>
                  <a:t>τ</a:t>
                </a:r>
                <a:r>
                  <a:rPr lang="en-US" sz="1200" baseline="-33000" dirty="0">
                    <a:solidFill>
                      <a:srgbClr val="FFFFFF"/>
                    </a:solidFill>
                    <a:latin typeface="Times New Roman" pitchFamily="-111" charset="0"/>
                    <a:ea typeface="Times New Roman" pitchFamily="-111" charset="0"/>
                    <a:cs typeface="Times New Roman" pitchFamily="-111" charset="0"/>
                  </a:rPr>
                  <a:t>1</a:t>
                </a:r>
              </a:p>
            </p:txBody>
          </p:sp>
        </p:grpSp>
        <p:grpSp>
          <p:nvGrpSpPr>
            <p:cNvPr id="196" name="Group 7"/>
            <p:cNvGrpSpPr>
              <a:grpSpLocks/>
            </p:cNvGrpSpPr>
            <p:nvPr/>
          </p:nvGrpSpPr>
          <p:grpSpPr bwMode="auto">
            <a:xfrm>
              <a:off x="464360" y="2074903"/>
              <a:ext cx="698373" cy="442235"/>
              <a:chOff x="317" y="1202"/>
              <a:chExt cx="634" cy="407"/>
            </a:xfrm>
          </p:grpSpPr>
          <p:sp>
            <p:nvSpPr>
              <p:cNvPr id="378" name="AutoShape 8"/>
              <p:cNvSpPr>
                <a:spLocks noChangeArrowheads="1"/>
              </p:cNvSpPr>
              <p:nvPr/>
            </p:nvSpPr>
            <p:spPr bwMode="auto">
              <a:xfrm>
                <a:off x="317" y="1202"/>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dirty="0">
                    <a:solidFill>
                      <a:srgbClr val="000000"/>
                    </a:solidFill>
                    <a:latin typeface="Chancellor" pitchFamily="-111" charset="0"/>
                    <a:ea typeface="Chancellor" pitchFamily="-111" charset="0"/>
                    <a:cs typeface="Chancellor" pitchFamily="-111" charset="0"/>
                  </a:rPr>
                  <a:t> </a:t>
                </a:r>
                <a:r>
                  <a:rPr lang="en-US" sz="1200" dirty="0">
                    <a:solidFill>
                      <a:srgbClr val="000000"/>
                    </a:solidFill>
                    <a:latin typeface="Chancellor" pitchFamily="-111" charset="0"/>
                    <a:ea typeface="Chancellor" pitchFamily="-111" charset="0"/>
                    <a:cs typeface="Chancellor" pitchFamily="-111" charset="0"/>
                  </a:rPr>
                  <a:t>P</a:t>
                </a:r>
                <a:r>
                  <a:rPr lang="en-US" sz="1200" baseline="-33000" dirty="0">
                    <a:solidFill>
                      <a:srgbClr val="000000"/>
                    </a:solidFill>
                    <a:latin typeface="Times New Roman" pitchFamily="-111" charset="0"/>
                    <a:ea typeface="Times New Roman" pitchFamily="-111" charset="0"/>
                    <a:cs typeface="Times New Roman" pitchFamily="-111" charset="0"/>
                  </a:rPr>
                  <a:t>1,2</a:t>
                </a:r>
              </a:p>
            </p:txBody>
          </p:sp>
          <p:sp>
            <p:nvSpPr>
              <p:cNvPr id="379" name="Oval 9"/>
              <p:cNvSpPr>
                <a:spLocks noChangeArrowheads="1"/>
              </p:cNvSpPr>
              <p:nvPr/>
            </p:nvSpPr>
            <p:spPr bwMode="auto">
              <a:xfrm>
                <a:off x="610" y="1356"/>
                <a:ext cx="180" cy="182"/>
              </a:xfrm>
              <a:prstGeom prst="ellipse">
                <a:avLst/>
              </a:prstGeom>
              <a:solidFill>
                <a:srgbClr val="003366"/>
              </a:solidFill>
              <a:ln w="9525">
                <a:solidFill>
                  <a:srgbClr val="000000"/>
                </a:solidFill>
                <a:round/>
                <a:headEnd/>
                <a:tailEnd/>
              </a:ln>
              <a:effectLst/>
            </p:spPr>
            <p:txBody>
              <a:bodyPr wrap="none" lIns="0" tIns="17640" rIns="0" bIns="0" anchor="b">
                <a:prstTxWarp prst="textNoShape">
                  <a:avLst/>
                </a:prstTxWarp>
              </a:bodyPr>
              <a:lstStyle/>
              <a:p>
                <a:pPr algn="ctr"/>
                <a:r>
                  <a:rPr lang="en-US" sz="1200" dirty="0">
                    <a:solidFill>
                      <a:srgbClr val="FFFFFF"/>
                    </a:solidFill>
                    <a:latin typeface="Times New Roman" pitchFamily="-111" charset="0"/>
                    <a:ea typeface="Times New Roman" pitchFamily="-111" charset="0"/>
                    <a:cs typeface="Times New Roman" pitchFamily="-111" charset="0"/>
                  </a:rPr>
                  <a:t>τ</a:t>
                </a:r>
                <a:r>
                  <a:rPr lang="en-US" sz="1200" baseline="-33000" dirty="0">
                    <a:solidFill>
                      <a:srgbClr val="FFFFFF"/>
                    </a:solidFill>
                    <a:latin typeface="Times New Roman" pitchFamily="-111" charset="0"/>
                    <a:ea typeface="Times New Roman" pitchFamily="-111" charset="0"/>
                    <a:cs typeface="Times New Roman" pitchFamily="-111" charset="0"/>
                  </a:rPr>
                  <a:t>2</a:t>
                </a:r>
              </a:p>
            </p:txBody>
          </p:sp>
        </p:grpSp>
        <p:grpSp>
          <p:nvGrpSpPr>
            <p:cNvPr id="197" name="Group 10"/>
            <p:cNvGrpSpPr>
              <a:grpSpLocks/>
            </p:cNvGrpSpPr>
            <p:nvPr/>
          </p:nvGrpSpPr>
          <p:grpSpPr bwMode="auto">
            <a:xfrm>
              <a:off x="1356603" y="1551175"/>
              <a:ext cx="281993" cy="153207"/>
              <a:chOff x="1127" y="720"/>
              <a:chExt cx="256" cy="141"/>
            </a:xfrm>
          </p:grpSpPr>
          <p:sp>
            <p:nvSpPr>
              <p:cNvPr id="377" name="Text Box 11"/>
              <p:cNvSpPr txBox="1">
                <a:spLocks noChangeArrowheads="1"/>
              </p:cNvSpPr>
              <p:nvPr/>
            </p:nvSpPr>
            <p:spPr bwMode="auto">
              <a:xfrm>
                <a:off x="1127" y="720"/>
                <a:ext cx="256" cy="141"/>
              </a:xfrm>
              <a:prstGeom prst="rect">
                <a:avLst/>
              </a:prstGeom>
              <a:noFill/>
              <a:ln w="9525">
                <a:noFill/>
                <a:round/>
                <a:headEnd/>
                <a:tailEnd/>
              </a:ln>
              <a:effectLst/>
            </p:spPr>
            <p:txBody>
              <a:bodyPr wrap="none" lIns="0" tIns="13230" rIns="0" bIns="0">
                <a:prstTxWarp prst="textNoShape">
                  <a:avLst/>
                </a:prstTxWarp>
              </a:bodyPr>
              <a:lstStyle/>
              <a:p>
                <a:r>
                  <a:rPr lang="en-US" sz="1050" dirty="0">
                    <a:solidFill>
                      <a:srgbClr val="000000"/>
                    </a:solidFill>
                    <a:latin typeface="Times New Roman" pitchFamily="-111" charset="0"/>
                    <a:ea typeface="Lucida Sans Unicode" pitchFamily="-111" charset="0"/>
                    <a:cs typeface="Lucida Sans Unicode" pitchFamily="-111" charset="0"/>
                  </a:rPr>
                  <a:t>Q</a:t>
                </a:r>
                <a:r>
                  <a:rPr lang="en-US" sz="1050" baseline="-33000" dirty="0">
                    <a:solidFill>
                      <a:srgbClr val="000000"/>
                    </a:solidFill>
                    <a:latin typeface="Times New Roman" pitchFamily="-111" charset="0"/>
                    <a:ea typeface="Lucida Sans Unicode" pitchFamily="-111" charset="0"/>
                    <a:cs typeface="Lucida Sans Unicode" pitchFamily="-111" charset="0"/>
                  </a:rPr>
                  <a:t>1,Tx</a:t>
                </a:r>
              </a:p>
            </p:txBody>
          </p:sp>
        </p:grpSp>
        <p:grpSp>
          <p:nvGrpSpPr>
            <p:cNvPr id="198" name="Group 12"/>
            <p:cNvGrpSpPr>
              <a:grpSpLocks/>
            </p:cNvGrpSpPr>
            <p:nvPr/>
          </p:nvGrpSpPr>
          <p:grpSpPr bwMode="auto">
            <a:xfrm>
              <a:off x="1356603" y="1797827"/>
              <a:ext cx="281993" cy="153206"/>
              <a:chOff x="1127" y="947"/>
              <a:chExt cx="256" cy="141"/>
            </a:xfrm>
          </p:grpSpPr>
          <p:sp>
            <p:nvSpPr>
              <p:cNvPr id="376" name="Text Box 13"/>
              <p:cNvSpPr txBox="1">
                <a:spLocks noChangeArrowheads="1"/>
              </p:cNvSpPr>
              <p:nvPr/>
            </p:nvSpPr>
            <p:spPr bwMode="auto">
              <a:xfrm>
                <a:off x="1127" y="947"/>
                <a:ext cx="256"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Q</a:t>
                </a:r>
                <a:r>
                  <a:rPr lang="en-US" sz="1000" baseline="-33000" dirty="0">
                    <a:solidFill>
                      <a:srgbClr val="000000"/>
                    </a:solidFill>
                    <a:latin typeface="Times New Roman" pitchFamily="-111" charset="0"/>
                    <a:ea typeface="Lucida Sans Unicode" pitchFamily="-111" charset="0"/>
                    <a:cs typeface="Lucida Sans Unicode" pitchFamily="-111" charset="0"/>
                  </a:rPr>
                  <a:t>2,Tx</a:t>
                </a:r>
              </a:p>
            </p:txBody>
          </p:sp>
        </p:grpSp>
        <p:grpSp>
          <p:nvGrpSpPr>
            <p:cNvPr id="199" name="Group 14"/>
            <p:cNvGrpSpPr>
              <a:grpSpLocks/>
            </p:cNvGrpSpPr>
            <p:nvPr/>
          </p:nvGrpSpPr>
          <p:grpSpPr bwMode="auto">
            <a:xfrm>
              <a:off x="1418289" y="2395442"/>
              <a:ext cx="469254" cy="171678"/>
              <a:chOff x="1183" y="1497"/>
              <a:chExt cx="426" cy="158"/>
            </a:xfrm>
          </p:grpSpPr>
          <p:grpSp>
            <p:nvGrpSpPr>
              <p:cNvPr id="372" name="Group 443"/>
              <p:cNvGrpSpPr>
                <a:grpSpLocks/>
              </p:cNvGrpSpPr>
              <p:nvPr/>
            </p:nvGrpSpPr>
            <p:grpSpPr bwMode="auto">
              <a:xfrm>
                <a:off x="1519" y="1497"/>
                <a:ext cx="90" cy="135"/>
                <a:chOff x="1519" y="1497"/>
                <a:chExt cx="90" cy="135"/>
              </a:xfrm>
            </p:grpSpPr>
            <p:sp>
              <p:nvSpPr>
                <p:cNvPr id="375" name="AutoShape 16"/>
                <p:cNvSpPr>
                  <a:spLocks noChangeArrowheads="1"/>
                </p:cNvSpPr>
                <p:nvPr/>
              </p:nvSpPr>
              <p:spPr bwMode="auto">
                <a:xfrm>
                  <a:off x="1519" y="1497"/>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73" name="Group 17"/>
              <p:cNvGrpSpPr>
                <a:grpSpLocks/>
              </p:cNvGrpSpPr>
              <p:nvPr/>
            </p:nvGrpSpPr>
            <p:grpSpPr bwMode="auto">
              <a:xfrm>
                <a:off x="1183" y="1514"/>
                <a:ext cx="249" cy="141"/>
                <a:chOff x="1183" y="1514"/>
                <a:chExt cx="249" cy="141"/>
              </a:xfrm>
            </p:grpSpPr>
            <p:sp>
              <p:nvSpPr>
                <p:cNvPr id="374" name="Text Box 18"/>
                <p:cNvSpPr txBox="1">
                  <a:spLocks noChangeArrowheads="1"/>
                </p:cNvSpPr>
                <p:nvPr/>
              </p:nvSpPr>
              <p:spPr bwMode="auto">
                <a:xfrm>
                  <a:off x="1183" y="1514"/>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2,Tx</a:t>
                  </a:r>
                </a:p>
              </p:txBody>
            </p:sp>
          </p:grpSp>
        </p:grpSp>
        <p:grpSp>
          <p:nvGrpSpPr>
            <p:cNvPr id="200" name="Group 19"/>
            <p:cNvGrpSpPr>
              <a:grpSpLocks/>
            </p:cNvGrpSpPr>
            <p:nvPr/>
          </p:nvGrpSpPr>
          <p:grpSpPr bwMode="auto">
            <a:xfrm>
              <a:off x="1418289" y="2148790"/>
              <a:ext cx="469254" cy="171678"/>
              <a:chOff x="1183" y="1270"/>
              <a:chExt cx="426" cy="158"/>
            </a:xfrm>
          </p:grpSpPr>
          <p:grpSp>
            <p:nvGrpSpPr>
              <p:cNvPr id="368" name="Group 448"/>
              <p:cNvGrpSpPr>
                <a:grpSpLocks/>
              </p:cNvGrpSpPr>
              <p:nvPr/>
            </p:nvGrpSpPr>
            <p:grpSpPr bwMode="auto">
              <a:xfrm>
                <a:off x="1183" y="1287"/>
                <a:ext cx="249" cy="141"/>
                <a:chOff x="1183" y="1287"/>
                <a:chExt cx="249" cy="141"/>
              </a:xfrm>
            </p:grpSpPr>
            <p:sp>
              <p:nvSpPr>
                <p:cNvPr id="371" name="Text Box 21"/>
                <p:cNvSpPr txBox="1">
                  <a:spLocks noChangeArrowheads="1"/>
                </p:cNvSpPr>
                <p:nvPr/>
              </p:nvSpPr>
              <p:spPr bwMode="auto">
                <a:xfrm>
                  <a:off x="1183" y="1287"/>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1,Tx</a:t>
                  </a:r>
                </a:p>
              </p:txBody>
            </p:sp>
          </p:grpSp>
          <p:grpSp>
            <p:nvGrpSpPr>
              <p:cNvPr id="369" name="Group 22"/>
              <p:cNvGrpSpPr>
                <a:grpSpLocks/>
              </p:cNvGrpSpPr>
              <p:nvPr/>
            </p:nvGrpSpPr>
            <p:grpSpPr bwMode="auto">
              <a:xfrm>
                <a:off x="1519" y="1270"/>
                <a:ext cx="90" cy="135"/>
                <a:chOff x="1519" y="1270"/>
                <a:chExt cx="90" cy="135"/>
              </a:xfrm>
            </p:grpSpPr>
            <p:sp>
              <p:nvSpPr>
                <p:cNvPr id="370" name="AutoShape 23"/>
                <p:cNvSpPr>
                  <a:spLocks noChangeArrowheads="1"/>
                </p:cNvSpPr>
                <p:nvPr/>
              </p:nvSpPr>
              <p:spPr bwMode="auto">
                <a:xfrm>
                  <a:off x="1519" y="1270"/>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sp>
          <p:nvSpPr>
            <p:cNvPr id="201" name="Oval 24"/>
            <p:cNvSpPr>
              <a:spLocks noChangeArrowheads="1"/>
            </p:cNvSpPr>
            <p:nvPr/>
          </p:nvSpPr>
          <p:spPr bwMode="auto">
            <a:xfrm>
              <a:off x="2238932" y="1754365"/>
              <a:ext cx="274283" cy="196669"/>
            </a:xfrm>
            <a:prstGeom prst="ellipse">
              <a:avLst/>
            </a:prstGeom>
            <a:solidFill>
              <a:srgbClr val="FFFFFF"/>
            </a:solidFill>
            <a:ln w="9525">
              <a:solidFill>
                <a:srgbClr val="000000"/>
              </a:solidFill>
              <a:round/>
              <a:headEnd/>
              <a:tailEnd/>
            </a:ln>
            <a:effectLst/>
          </p:spPr>
          <p:txBody>
            <a:bodyPr wrap="none" lIns="0" tIns="0" rIns="0" bIns="0" anchor="t">
              <a:prstTxWarp prst="textNoShape">
                <a:avLst/>
              </a:prstTxWarp>
            </a:bodyPr>
            <a:lstStyle/>
            <a:p>
              <a:pPr algn="r"/>
              <a:r>
                <a:rPr lang="en-US" sz="900" dirty="0">
                  <a:solidFill>
                    <a:srgbClr val="000000"/>
                  </a:solidFill>
                  <a:latin typeface="Times New Roman" pitchFamily="-111" charset="0"/>
                  <a:ea typeface="Times New Roman" pitchFamily="-111" charset="0"/>
                  <a:cs typeface="Times New Roman" pitchFamily="-111" charset="0"/>
                </a:rPr>
                <a:t>TR</a:t>
              </a:r>
              <a:r>
                <a:rPr lang="en-US" sz="900" baseline="-33000" dirty="0">
                  <a:solidFill>
                    <a:srgbClr val="000000"/>
                  </a:solidFill>
                  <a:latin typeface="Times New Roman" pitchFamily="-111" charset="0"/>
                  <a:ea typeface="Times New Roman" pitchFamily="-111" charset="0"/>
                  <a:cs typeface="Times New Roman" pitchFamily="-111" charset="0"/>
                </a:rPr>
                <a:t>2</a:t>
              </a:r>
            </a:p>
          </p:txBody>
        </p:sp>
        <p:sp>
          <p:nvSpPr>
            <p:cNvPr id="202" name="Oval 25"/>
            <p:cNvSpPr>
              <a:spLocks noChangeArrowheads="1"/>
            </p:cNvSpPr>
            <p:nvPr/>
          </p:nvSpPr>
          <p:spPr bwMode="auto">
            <a:xfrm>
              <a:off x="2238932" y="1507712"/>
              <a:ext cx="274283" cy="196670"/>
            </a:xfrm>
            <a:prstGeom prst="ellipse">
              <a:avLst/>
            </a:prstGeom>
            <a:solidFill>
              <a:srgbClr val="FFFFFF"/>
            </a:solidFill>
            <a:ln w="9525">
              <a:solidFill>
                <a:srgbClr val="000000"/>
              </a:solidFill>
              <a:round/>
              <a:headEnd/>
              <a:tailEnd/>
            </a:ln>
            <a:effectLst/>
          </p:spPr>
          <p:txBody>
            <a:bodyPr wrap="none" lIns="0" tIns="0" rIns="0" bIns="0" anchor="t">
              <a:prstTxWarp prst="textNoShape">
                <a:avLst/>
              </a:prstTxWarp>
            </a:bodyPr>
            <a:lstStyle/>
            <a:p>
              <a:pPr algn="r"/>
              <a:r>
                <a:rPr lang="en-US" sz="900" dirty="0">
                  <a:solidFill>
                    <a:srgbClr val="000000"/>
                  </a:solidFill>
                  <a:latin typeface="Times New Roman" pitchFamily="-111" charset="0"/>
                  <a:ea typeface="Times New Roman" pitchFamily="-111" charset="0"/>
                  <a:cs typeface="Times New Roman" pitchFamily="-111" charset="0"/>
                </a:rPr>
                <a:t>TR</a:t>
              </a:r>
              <a:r>
                <a:rPr lang="en-US" sz="900" baseline="-33000" dirty="0">
                  <a:solidFill>
                    <a:srgbClr val="000000"/>
                  </a:solidFill>
                  <a:latin typeface="Times New Roman" pitchFamily="-111" charset="0"/>
                  <a:ea typeface="Times New Roman" pitchFamily="-111" charset="0"/>
                  <a:cs typeface="Times New Roman" pitchFamily="-111" charset="0"/>
                </a:rPr>
                <a:t>1</a:t>
              </a:r>
            </a:p>
          </p:txBody>
        </p:sp>
        <p:sp>
          <p:nvSpPr>
            <p:cNvPr id="203" name="Oval 26"/>
            <p:cNvSpPr>
              <a:spLocks noChangeArrowheads="1"/>
            </p:cNvSpPr>
            <p:nvPr/>
          </p:nvSpPr>
          <p:spPr bwMode="auto">
            <a:xfrm>
              <a:off x="2712592" y="1686828"/>
              <a:ext cx="299617" cy="196669"/>
            </a:xfrm>
            <a:prstGeom prst="ellipse">
              <a:avLst/>
            </a:prstGeom>
            <a:solidFill>
              <a:srgbClr val="FFFFFF"/>
            </a:solidFill>
            <a:ln w="9000">
              <a:solidFill>
                <a:srgbClr val="252525"/>
              </a:solidFill>
              <a:round/>
              <a:headEnd/>
              <a:tailEnd/>
            </a:ln>
            <a:effectLst/>
          </p:spPr>
          <p:txBody>
            <a:bodyPr wrap="none" lIns="4320" tIns="0" rIns="4320" bIns="0" anchor="t">
              <a:prstTxWarp prst="textNoShape">
                <a:avLst/>
              </a:prstTxWarp>
            </a:bodyPr>
            <a:lstStyle/>
            <a:p>
              <a:pPr algn="r"/>
              <a:r>
                <a:rPr lang="en-US" sz="900" dirty="0">
                  <a:solidFill>
                    <a:srgbClr val="000000"/>
                  </a:solidFill>
                  <a:latin typeface="Times New Roman" pitchFamily="-111" charset="0"/>
                  <a:ea typeface="Times New Roman" pitchFamily="-111" charset="0"/>
                  <a:cs typeface="Times New Roman" pitchFamily="-111" charset="0"/>
                </a:rPr>
                <a:t>RC</a:t>
              </a:r>
              <a:r>
                <a:rPr lang="en-US" sz="900" baseline="-33000" dirty="0">
                  <a:solidFill>
                    <a:srgbClr val="000000"/>
                  </a:solidFill>
                  <a:latin typeface="Times New Roman" pitchFamily="-111" charset="0"/>
                  <a:ea typeface="Times New Roman" pitchFamily="-111" charset="0"/>
                  <a:cs typeface="Times New Roman" pitchFamily="-111" charset="0"/>
                </a:rPr>
                <a:t>S</a:t>
              </a:r>
            </a:p>
          </p:txBody>
        </p:sp>
        <p:sp>
          <p:nvSpPr>
            <p:cNvPr id="204" name="Oval 27"/>
            <p:cNvSpPr>
              <a:spLocks noChangeArrowheads="1"/>
            </p:cNvSpPr>
            <p:nvPr/>
          </p:nvSpPr>
          <p:spPr bwMode="auto">
            <a:xfrm>
              <a:off x="2712592" y="2148790"/>
              <a:ext cx="299617" cy="196670"/>
            </a:xfrm>
            <a:prstGeom prst="ellipse">
              <a:avLst/>
            </a:prstGeom>
            <a:solidFill>
              <a:srgbClr val="FFFFFF"/>
            </a:solidFill>
            <a:ln w="9000">
              <a:solidFill>
                <a:srgbClr val="252525"/>
              </a:solidFill>
              <a:round/>
              <a:headEnd/>
              <a:tailEnd/>
            </a:ln>
            <a:effectLst/>
          </p:spPr>
          <p:txBody>
            <a:bodyPr wrap="none" lIns="4320" tIns="0" rIns="4320" bIns="0" anchor="t">
              <a:prstTxWarp prst="textNoShape">
                <a:avLst/>
              </a:prstTxWarp>
            </a:bodyPr>
            <a:lstStyle/>
            <a:p>
              <a:pPr algn="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S</a:t>
              </a:r>
            </a:p>
          </p:txBody>
        </p:sp>
        <p:sp>
          <p:nvSpPr>
            <p:cNvPr id="205" name="AutoShape 28"/>
            <p:cNvSpPr>
              <a:spLocks noChangeArrowheads="1"/>
            </p:cNvSpPr>
            <p:nvPr/>
          </p:nvSpPr>
          <p:spPr bwMode="auto">
            <a:xfrm>
              <a:off x="464360" y="2518224"/>
              <a:ext cx="699474" cy="443321"/>
            </a:xfrm>
            <a:prstGeom prst="roundRect">
              <a:avLst>
                <a:gd name="adj" fmla="val 4718"/>
              </a:avLst>
            </a:prstGeom>
            <a:solidFill>
              <a:srgbClr val="FFFFFF"/>
            </a:solidFill>
            <a:ln w="18000">
              <a:solidFill>
                <a:srgbClr val="252525"/>
              </a:solidFill>
              <a:round/>
              <a:headEnd/>
              <a:tailEnd/>
            </a:ln>
            <a:effectLst/>
          </p:spPr>
          <p:txBody>
            <a:bodyPr wrap="none" lIns="7200" tIns="18540" rIns="0" bIns="0">
              <a:prstTxWarp prst="textNoShape">
                <a:avLst/>
              </a:prstTxWarp>
            </a:bodyPr>
            <a:lstStyle/>
            <a:p>
              <a:pPr>
                <a:lnSpc>
                  <a:spcPct val="95000"/>
                </a:lnSpc>
                <a:tabLst>
                  <a:tab pos="723900" algn="l"/>
                </a:tabLst>
              </a:pPr>
              <a:r>
                <a:rPr lang="en-US" sz="1200" dirty="0">
                  <a:solidFill>
                    <a:srgbClr val="000000"/>
                  </a:solidFill>
                  <a:latin typeface="Chancellor" pitchFamily="-111" charset="0"/>
                  <a:ea typeface="Chancellor" pitchFamily="-111" charset="0"/>
                  <a:cs typeface="Chancellor" pitchFamily="-111" charset="0"/>
                </a:rPr>
                <a:t> P</a:t>
              </a:r>
              <a:r>
                <a:rPr lang="en-US" sz="1200" baseline="-33000" dirty="0">
                  <a:solidFill>
                    <a:srgbClr val="000000"/>
                  </a:solidFill>
                  <a:latin typeface="Times New Roman" pitchFamily="-111" charset="0"/>
                  <a:ea typeface="Times New Roman" pitchFamily="-111" charset="0"/>
                  <a:cs typeface="Times New Roman" pitchFamily="-111" charset="0"/>
                </a:rPr>
                <a:t>1,3</a:t>
              </a:r>
            </a:p>
          </p:txBody>
        </p:sp>
        <p:sp>
          <p:nvSpPr>
            <p:cNvPr id="206" name="AutoShape 29"/>
            <p:cNvSpPr>
              <a:spLocks noChangeArrowheads="1"/>
            </p:cNvSpPr>
            <p:nvPr/>
          </p:nvSpPr>
          <p:spPr bwMode="auto">
            <a:xfrm>
              <a:off x="3112449"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207" name="Freeform 30"/>
            <p:cNvSpPr>
              <a:spLocks/>
            </p:cNvSpPr>
            <p:nvPr/>
          </p:nvSpPr>
          <p:spPr bwMode="auto">
            <a:xfrm>
              <a:off x="989792" y="2222677"/>
              <a:ext cx="825050" cy="221661"/>
            </a:xfrm>
            <a:custGeom>
              <a:avLst/>
              <a:gdLst/>
              <a:ahLst/>
              <a:cxnLst>
                <a:cxn ang="0">
                  <a:pos x="0" y="600"/>
                </a:cxn>
                <a:cxn ang="0">
                  <a:pos x="3300" y="0"/>
                </a:cxn>
              </a:cxnLst>
              <a:rect l="0" t="0" r="r" b="b"/>
              <a:pathLst>
                <a:path w="3301" h="901">
                  <a:moveTo>
                    <a:pt x="0" y="600"/>
                  </a:moveTo>
                  <a:cubicBezTo>
                    <a:pt x="1000" y="800"/>
                    <a:pt x="2500" y="900"/>
                    <a:pt x="33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08" name="Line 31"/>
            <p:cNvSpPr>
              <a:spLocks noChangeShapeType="1"/>
            </p:cNvSpPr>
            <p:nvPr/>
          </p:nvSpPr>
          <p:spPr bwMode="auto">
            <a:xfrm flipV="1">
              <a:off x="2013118" y="1605504"/>
              <a:ext cx="224713" cy="27165"/>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cxnSp>
          <p:nvCxnSpPr>
            <p:cNvPr id="209" name="AutoShape 32"/>
            <p:cNvCxnSpPr>
              <a:cxnSpLocks noChangeShapeType="1"/>
              <a:stCxn id="202" idx="6"/>
              <a:endCxn id="203" idx="1"/>
            </p:cNvCxnSpPr>
            <p:nvPr/>
          </p:nvCxnSpPr>
          <p:spPr bwMode="auto">
            <a:xfrm>
              <a:off x="2513215" y="1606047"/>
              <a:ext cx="243255" cy="109583"/>
            </a:xfrm>
            <a:prstGeom prst="curvedConnector2">
              <a:avLst/>
            </a:prstGeom>
            <a:noFill/>
            <a:ln w="9000">
              <a:solidFill>
                <a:srgbClr val="252525"/>
              </a:solidFill>
              <a:round/>
              <a:headEnd/>
              <a:tailEnd type="triangle" w="med" len="med"/>
            </a:ln>
            <a:effectLst/>
          </p:spPr>
        </p:cxnSp>
        <p:cxnSp>
          <p:nvCxnSpPr>
            <p:cNvPr id="210" name="AutoShape 33"/>
            <p:cNvCxnSpPr>
              <a:cxnSpLocks noChangeShapeType="1"/>
              <a:stCxn id="201" idx="6"/>
              <a:endCxn id="203" idx="2"/>
            </p:cNvCxnSpPr>
            <p:nvPr/>
          </p:nvCxnSpPr>
          <p:spPr bwMode="auto">
            <a:xfrm flipV="1">
              <a:off x="2513215" y="1785163"/>
              <a:ext cx="199377" cy="67537"/>
            </a:xfrm>
            <a:prstGeom prst="curvedConnector3">
              <a:avLst>
                <a:gd name="adj1" fmla="val 50000"/>
              </a:avLst>
            </a:prstGeom>
            <a:noFill/>
            <a:ln w="9000">
              <a:solidFill>
                <a:srgbClr val="252525"/>
              </a:solidFill>
              <a:round/>
              <a:headEnd/>
              <a:tailEnd type="triangle" w="med" len="med"/>
            </a:ln>
            <a:effectLst/>
          </p:spPr>
        </p:cxnSp>
        <p:sp>
          <p:nvSpPr>
            <p:cNvPr id="211" name="Line 34"/>
            <p:cNvSpPr>
              <a:spLocks noChangeShapeType="1"/>
            </p:cNvSpPr>
            <p:nvPr/>
          </p:nvSpPr>
          <p:spPr bwMode="auto">
            <a:xfrm>
              <a:off x="2887736" y="1877147"/>
              <a:ext cx="49569" cy="295548"/>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sp>
          <p:nvSpPr>
            <p:cNvPr id="212" name="Freeform 35"/>
            <p:cNvSpPr>
              <a:spLocks/>
            </p:cNvSpPr>
            <p:nvPr/>
          </p:nvSpPr>
          <p:spPr bwMode="auto">
            <a:xfrm>
              <a:off x="1888644" y="2247668"/>
              <a:ext cx="849284" cy="246651"/>
            </a:xfrm>
            <a:custGeom>
              <a:avLst/>
              <a:gdLst/>
              <a:ahLst/>
              <a:cxnLst>
                <a:cxn ang="0">
                  <a:pos x="0" y="0"/>
                </a:cxn>
                <a:cxn ang="0">
                  <a:pos x="3000" y="505"/>
                </a:cxn>
                <a:cxn ang="0">
                  <a:pos x="3400" y="300"/>
                </a:cxn>
              </a:cxnLst>
              <a:rect l="0" t="0" r="r" b="b"/>
              <a:pathLst>
                <a:path w="3401" h="1001">
                  <a:moveTo>
                    <a:pt x="0" y="0"/>
                  </a:moveTo>
                  <a:cubicBezTo>
                    <a:pt x="1500" y="1000"/>
                    <a:pt x="2600" y="600"/>
                    <a:pt x="3000" y="505"/>
                  </a:cubicBezTo>
                  <a:lnTo>
                    <a:pt x="3400" y="300"/>
                  </a:ln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13" name="Freeform 36"/>
            <p:cNvSpPr>
              <a:spLocks/>
            </p:cNvSpPr>
            <p:nvPr/>
          </p:nvSpPr>
          <p:spPr bwMode="auto">
            <a:xfrm>
              <a:off x="2188261" y="2345460"/>
              <a:ext cx="844878" cy="493304"/>
            </a:xfrm>
            <a:custGeom>
              <a:avLst/>
              <a:gdLst/>
              <a:ahLst/>
              <a:cxnLst>
                <a:cxn ang="0">
                  <a:pos x="0" y="2000"/>
                </a:cxn>
                <a:cxn ang="0">
                  <a:pos x="2900" y="0"/>
                </a:cxn>
              </a:cxnLst>
              <a:rect l="0" t="0" r="r" b="b"/>
              <a:pathLst>
                <a:path w="3384" h="2001">
                  <a:moveTo>
                    <a:pt x="0" y="2000"/>
                  </a:moveTo>
                  <a:cubicBezTo>
                    <a:pt x="1900" y="2000"/>
                    <a:pt x="3383" y="900"/>
                    <a:pt x="29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14" name="Line 37"/>
            <p:cNvSpPr>
              <a:spLocks noChangeShapeType="1"/>
            </p:cNvSpPr>
            <p:nvPr/>
          </p:nvSpPr>
          <p:spPr bwMode="auto">
            <a:xfrm>
              <a:off x="3013311" y="2222677"/>
              <a:ext cx="274282" cy="11953"/>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sp>
          <p:nvSpPr>
            <p:cNvPr id="215" name="AutoShape 38"/>
            <p:cNvSpPr>
              <a:spLocks noChangeArrowheads="1"/>
            </p:cNvSpPr>
            <p:nvPr/>
          </p:nvSpPr>
          <p:spPr bwMode="auto">
            <a:xfrm>
              <a:off x="3662115" y="1655486"/>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216" name="AutoShape 39"/>
            <p:cNvSpPr>
              <a:spLocks noChangeArrowheads="1"/>
            </p:cNvSpPr>
            <p:nvPr/>
          </p:nvSpPr>
          <p:spPr bwMode="auto">
            <a:xfrm>
              <a:off x="6809200" y="1163269"/>
              <a:ext cx="2073089" cy="1872163"/>
            </a:xfrm>
            <a:prstGeom prst="roundRect">
              <a:avLst>
                <a:gd name="adj" fmla="val 4495"/>
              </a:avLst>
            </a:prstGeom>
            <a:solidFill>
              <a:srgbClr val="FFFFFF"/>
            </a:solidFill>
            <a:ln w="18000">
              <a:solidFill>
                <a:srgbClr val="252525"/>
              </a:solidFill>
              <a:round/>
              <a:headEnd/>
              <a:tailEnd/>
            </a:ln>
            <a:effectLst>
              <a:outerShdw blurRad="63500" dist="89095" dir="2700000" algn="ctr" rotWithShape="0">
                <a:srgbClr val="969696"/>
              </a:outerShdw>
            </a:effectLst>
          </p:spPr>
          <p:txBody>
            <a:bodyPr wrap="none" anchor="ctr">
              <a:prstTxWarp prst="textNoShape">
                <a:avLst/>
              </a:prstTxWarp>
            </a:bodyPr>
            <a:lstStyle/>
            <a:p>
              <a:endParaRPr lang="en-US"/>
            </a:p>
          </p:txBody>
        </p:sp>
        <p:grpSp>
          <p:nvGrpSpPr>
            <p:cNvPr id="217" name="Group 40"/>
            <p:cNvGrpSpPr>
              <a:grpSpLocks/>
            </p:cNvGrpSpPr>
            <p:nvPr/>
          </p:nvGrpSpPr>
          <p:grpSpPr bwMode="auto">
            <a:xfrm>
              <a:off x="8109012" y="1409921"/>
              <a:ext cx="698373" cy="1551625"/>
              <a:chOff x="7257" y="590"/>
              <a:chExt cx="634" cy="1428"/>
            </a:xfrm>
          </p:grpSpPr>
          <p:sp>
            <p:nvSpPr>
              <p:cNvPr id="359" name="AutoShape 41"/>
              <p:cNvSpPr>
                <a:spLocks noChangeArrowheads="1"/>
              </p:cNvSpPr>
              <p:nvPr/>
            </p:nvSpPr>
            <p:spPr bwMode="auto">
              <a:xfrm>
                <a:off x="7257" y="612"/>
                <a:ext cx="634" cy="1405"/>
              </a:xfrm>
              <a:prstGeom prst="roundRect">
                <a:avLst>
                  <a:gd name="adj" fmla="val 14051"/>
                </a:avLst>
              </a:prstGeom>
              <a:noFill/>
              <a:ln w="18000">
                <a:solidFill>
                  <a:srgbClr val="252525"/>
                </a:solidFill>
                <a:round/>
                <a:headEnd/>
                <a:tailEnd/>
              </a:ln>
              <a:effectLst/>
            </p:spPr>
            <p:txBody>
              <a:bodyPr wrap="none" anchor="ctr">
                <a:prstTxWarp prst="textNoShape">
                  <a:avLst/>
                </a:prstTxWarp>
              </a:bodyPr>
              <a:lstStyle/>
              <a:p>
                <a:endParaRPr lang="en-US"/>
              </a:p>
            </p:txBody>
          </p:sp>
          <p:grpSp>
            <p:nvGrpSpPr>
              <p:cNvPr id="360" name="Group 470"/>
              <p:cNvGrpSpPr>
                <a:grpSpLocks/>
              </p:cNvGrpSpPr>
              <p:nvPr/>
            </p:nvGrpSpPr>
            <p:grpSpPr bwMode="auto">
              <a:xfrm>
                <a:off x="7257" y="794"/>
                <a:ext cx="634" cy="407"/>
                <a:chOff x="7257" y="794"/>
                <a:chExt cx="634" cy="407"/>
              </a:xfrm>
            </p:grpSpPr>
            <p:sp>
              <p:nvSpPr>
                <p:cNvPr id="366" name="AutoShape 43"/>
                <p:cNvSpPr>
                  <a:spLocks noChangeArrowheads="1"/>
                </p:cNvSpPr>
                <p:nvPr/>
              </p:nvSpPr>
              <p:spPr bwMode="auto">
                <a:xfrm>
                  <a:off x="7257" y="794"/>
                  <a:ext cx="634" cy="407"/>
                </a:xfrm>
                <a:prstGeom prst="roundRect">
                  <a:avLst>
                    <a:gd name="adj" fmla="val 0"/>
                  </a:avLst>
                </a:prstGeom>
                <a:solidFill>
                  <a:srgbClr val="FFFFFF"/>
                </a:solidFill>
                <a:ln w="18000">
                  <a:solidFill>
                    <a:srgbClr val="252525"/>
                  </a:solidFill>
                  <a:round/>
                  <a:headEnd/>
                  <a:tailEnd/>
                </a:ln>
                <a:effectLst/>
              </p:spPr>
              <p:txBody>
                <a:bodyPr wrap="none" lIns="7200" tIns="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2,1</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367" name="Oval 44"/>
                <p:cNvSpPr>
                  <a:spLocks noChangeAspect="1" noChangeArrowheads="1"/>
                </p:cNvSpPr>
                <p:nvPr/>
              </p:nvSpPr>
              <p:spPr bwMode="auto">
                <a:xfrm>
                  <a:off x="7481" y="930"/>
                  <a:ext cx="180" cy="182"/>
                </a:xfrm>
                <a:prstGeom prst="ellipse">
                  <a:avLst/>
                </a:prstGeom>
                <a:solidFill>
                  <a:srgbClr val="003366"/>
                </a:solidFill>
                <a:ln w="9525">
                  <a:solidFill>
                    <a:srgbClr val="000000"/>
                  </a:solidFill>
                  <a:round/>
                  <a:headEnd/>
                  <a:tailEnd/>
                </a:ln>
                <a:effectLst/>
              </p:spPr>
              <p:txBody>
                <a:bodyPr wrap="none" lIns="0" tIns="17640" rIns="0" bIns="0" anchor="b">
                  <a:prstTxWarp prst="textNoShape">
                    <a:avLst/>
                  </a:prstTxWarp>
                </a:bodyPr>
                <a:lstStyle/>
                <a:p>
                  <a:pPr algn="ctr"/>
                  <a:r>
                    <a:rPr lang="en-US" sz="1200">
                      <a:solidFill>
                        <a:srgbClr val="FFFFFF"/>
                      </a:solidFill>
                      <a:latin typeface="Times New Roman" pitchFamily="-111" charset="0"/>
                      <a:ea typeface="Times New Roman" pitchFamily="-111" charset="0"/>
                      <a:cs typeface="Times New Roman" pitchFamily="-111" charset="0"/>
                    </a:rPr>
                    <a:t>τ</a:t>
                  </a:r>
                  <a:r>
                    <a:rPr lang="en-US" sz="1200" baseline="-33000">
                      <a:solidFill>
                        <a:srgbClr val="FFFFFF"/>
                      </a:solidFill>
                      <a:latin typeface="Times New Roman" pitchFamily="-111" charset="0"/>
                      <a:ea typeface="Times New Roman" pitchFamily="-111" charset="0"/>
                      <a:cs typeface="Times New Roman" pitchFamily="-111" charset="0"/>
                    </a:rPr>
                    <a:t>4</a:t>
                  </a:r>
                </a:p>
              </p:txBody>
            </p:sp>
          </p:grpSp>
          <p:grpSp>
            <p:nvGrpSpPr>
              <p:cNvPr id="361" name="Group 45"/>
              <p:cNvGrpSpPr>
                <a:grpSpLocks/>
              </p:cNvGrpSpPr>
              <p:nvPr/>
            </p:nvGrpSpPr>
            <p:grpSpPr bwMode="auto">
              <a:xfrm>
                <a:off x="7257" y="1202"/>
                <a:ext cx="634" cy="407"/>
                <a:chOff x="7257" y="1202"/>
                <a:chExt cx="634" cy="407"/>
              </a:xfrm>
            </p:grpSpPr>
            <p:sp>
              <p:nvSpPr>
                <p:cNvPr id="364" name="AutoShape 46"/>
                <p:cNvSpPr>
                  <a:spLocks noChangeArrowheads="1"/>
                </p:cNvSpPr>
                <p:nvPr/>
              </p:nvSpPr>
              <p:spPr bwMode="auto">
                <a:xfrm>
                  <a:off x="7257" y="1202"/>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2,2</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365" name="Oval 47"/>
                <p:cNvSpPr>
                  <a:spLocks noChangeAspect="1" noChangeArrowheads="1"/>
                </p:cNvSpPr>
                <p:nvPr/>
              </p:nvSpPr>
              <p:spPr bwMode="auto">
                <a:xfrm>
                  <a:off x="7481" y="1338"/>
                  <a:ext cx="180" cy="182"/>
                </a:xfrm>
                <a:prstGeom prst="ellipse">
                  <a:avLst/>
                </a:prstGeom>
                <a:solidFill>
                  <a:srgbClr val="006D2C"/>
                </a:solidFill>
                <a:ln w="9525">
                  <a:solidFill>
                    <a:srgbClr val="000000"/>
                  </a:solidFill>
                  <a:round/>
                  <a:headEnd/>
                  <a:tailEnd/>
                </a:ln>
                <a:effectLst/>
              </p:spPr>
              <p:txBody>
                <a:bodyPr wrap="none" lIns="0" tIns="17640" rIns="0" bIns="0" anchor="b">
                  <a:prstTxWarp prst="textNoShape">
                    <a:avLst/>
                  </a:prstTxWarp>
                </a:bodyPr>
                <a:lstStyle/>
                <a:p>
                  <a:pPr algn="ctr"/>
                  <a:r>
                    <a:rPr lang="en-US" sz="1200">
                      <a:solidFill>
                        <a:srgbClr val="FFFFFF"/>
                      </a:solidFill>
                      <a:latin typeface="Times New Roman" pitchFamily="-111" charset="0"/>
                      <a:ea typeface="Times New Roman" pitchFamily="-111" charset="0"/>
                      <a:cs typeface="Times New Roman" pitchFamily="-111" charset="0"/>
                    </a:rPr>
                    <a:t>τ</a:t>
                  </a:r>
                  <a:r>
                    <a:rPr lang="en-US" sz="1200" baseline="-33000">
                      <a:solidFill>
                        <a:srgbClr val="FFFFFF"/>
                      </a:solidFill>
                      <a:latin typeface="Times New Roman" pitchFamily="-111" charset="0"/>
                      <a:ea typeface="Times New Roman" pitchFamily="-111" charset="0"/>
                      <a:cs typeface="Times New Roman" pitchFamily="-111" charset="0"/>
                    </a:rPr>
                    <a:t>3</a:t>
                  </a:r>
                </a:p>
              </p:txBody>
            </p:sp>
          </p:grpSp>
          <p:sp>
            <p:nvSpPr>
              <p:cNvPr id="362" name="AutoShape 48"/>
              <p:cNvSpPr>
                <a:spLocks noChangeArrowheads="1"/>
              </p:cNvSpPr>
              <p:nvPr/>
            </p:nvSpPr>
            <p:spPr bwMode="auto">
              <a:xfrm>
                <a:off x="7257" y="1610"/>
                <a:ext cx="634" cy="407"/>
              </a:xfrm>
              <a:prstGeom prst="roundRect">
                <a:avLst>
                  <a:gd name="adj" fmla="val 0"/>
                </a:avLst>
              </a:prstGeom>
              <a:solidFill>
                <a:srgbClr val="FFFFFF"/>
              </a:solidFill>
              <a:ln w="18000">
                <a:solidFill>
                  <a:srgbClr val="252525"/>
                </a:solidFill>
                <a:round/>
                <a:headEnd/>
                <a:tailEnd/>
              </a:ln>
              <a:effectLst/>
            </p:spPr>
            <p:txBody>
              <a:bodyPr wrap="none" lIns="7200" tIns="18540" rIns="0" bIns="0" anchor="t">
                <a:prstTxWarp prst="textNoShape">
                  <a:avLst/>
                </a:prstTxWarp>
              </a:bodyPr>
              <a:lstStyle/>
              <a:p>
                <a:pPr algn="r">
                  <a:lnSpc>
                    <a:spcPct val="95000"/>
                  </a:lnSpc>
                  <a:tabLst>
                    <a:tab pos="723900" algn="l"/>
                  </a:tabLst>
                </a:pPr>
                <a:r>
                  <a:rPr lang="en-US" sz="1200" dirty="0" smtClean="0">
                    <a:solidFill>
                      <a:srgbClr val="000000"/>
                    </a:solidFill>
                    <a:latin typeface="Chancellor" pitchFamily="-111" charset="0"/>
                    <a:ea typeface="Chancellor" pitchFamily="-111" charset="0"/>
                    <a:cs typeface="Chancellor" pitchFamily="-111" charset="0"/>
                  </a:rPr>
                  <a:t>P</a:t>
                </a:r>
                <a:r>
                  <a:rPr lang="en-US" sz="1200" baseline="-33000" dirty="0" smtClean="0">
                    <a:solidFill>
                      <a:srgbClr val="000000"/>
                    </a:solidFill>
                    <a:latin typeface="Times New Roman" pitchFamily="-111" charset="0"/>
                    <a:ea typeface="Times New Roman" pitchFamily="-111" charset="0"/>
                    <a:cs typeface="Times New Roman" pitchFamily="-111" charset="0"/>
                  </a:rPr>
                  <a:t>2,3</a:t>
                </a:r>
                <a:endParaRPr lang="en-US" sz="1200" baseline="-33000" dirty="0">
                  <a:solidFill>
                    <a:srgbClr val="000000"/>
                  </a:solidFill>
                  <a:latin typeface="Times New Roman" pitchFamily="-111" charset="0"/>
                  <a:ea typeface="Times New Roman" pitchFamily="-111" charset="0"/>
                  <a:cs typeface="Times New Roman" pitchFamily="-111" charset="0"/>
                </a:endParaRPr>
              </a:p>
            </p:txBody>
          </p:sp>
          <p:sp>
            <p:nvSpPr>
              <p:cNvPr id="363" name="Text Box 49"/>
              <p:cNvSpPr txBox="1">
                <a:spLocks noChangeArrowheads="1"/>
              </p:cNvSpPr>
              <p:nvPr/>
            </p:nvSpPr>
            <p:spPr bwMode="auto">
              <a:xfrm>
                <a:off x="7257" y="590"/>
                <a:ext cx="634" cy="248"/>
              </a:xfrm>
              <a:prstGeom prst="rect">
                <a:avLst/>
              </a:prstGeom>
              <a:noFill/>
              <a:ln w="9525">
                <a:noFill/>
                <a:round/>
                <a:headEnd/>
                <a:tailEnd/>
              </a:ln>
              <a:effectLst/>
            </p:spPr>
            <p:txBody>
              <a:bodyPr lIns="90000" tIns="60876" rIns="90000" bIns="45000" anchor="ctr">
                <a:prstTxWarp prst="textNoShape">
                  <a:avLst/>
                </a:prstTxWarp>
              </a:bodyPr>
              <a:lstStyle/>
              <a:p>
                <a:pPr algn="ct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CPU</a:t>
                </a:r>
              </a:p>
            </p:txBody>
          </p:sp>
        </p:grpSp>
        <p:sp>
          <p:nvSpPr>
            <p:cNvPr id="220" name="Oval 50"/>
            <p:cNvSpPr>
              <a:spLocks noChangeArrowheads="1"/>
            </p:cNvSpPr>
            <p:nvPr/>
          </p:nvSpPr>
          <p:spPr bwMode="auto">
            <a:xfrm>
              <a:off x="7009680" y="1655486"/>
              <a:ext cx="349186" cy="221661"/>
            </a:xfrm>
            <a:prstGeom prst="ellipse">
              <a:avLst/>
            </a:prstGeom>
            <a:noFill/>
            <a:ln w="9525">
              <a:solidFill>
                <a:srgbClr val="000000"/>
              </a:solidFill>
              <a:round/>
              <a:headEnd/>
              <a:tailEnd/>
            </a:ln>
            <a:effectLst/>
          </p:spPr>
          <p:txBody>
            <a:bodyPr wrap="none" lIns="90000" tIns="58230" rIns="90000" bIns="45000" anchor="ctr">
              <a:prstTxWarp prst="textNoShape">
                <a:avLst/>
              </a:prstTxWarp>
            </a:bodyPr>
            <a:lstStyle/>
            <a:p>
              <a:pPr algn="ctr"/>
              <a:r>
                <a:rPr lang="en-US" sz="900" dirty="0">
                  <a:solidFill>
                    <a:srgbClr val="000000"/>
                  </a:solidFill>
                  <a:latin typeface="Times New Roman" pitchFamily="-111" charset="0"/>
                  <a:ea typeface="Lucida Sans Unicode" pitchFamily="-111" charset="0"/>
                  <a:cs typeface="Lucida Sans Unicode" pitchFamily="-111" charset="0"/>
                </a:rPr>
                <a:t>FU</a:t>
              </a:r>
              <a:endParaRPr lang="en-US" sz="1500" dirty="0">
                <a:solidFill>
                  <a:srgbClr val="000000"/>
                </a:solidFill>
                <a:latin typeface="Times New Roman" pitchFamily="-111" charset="0"/>
                <a:ea typeface="Lucida Sans Unicode" pitchFamily="-111" charset="0"/>
                <a:cs typeface="Lucida Sans Unicode" pitchFamily="-111" charset="0"/>
              </a:endParaRPr>
            </a:p>
          </p:txBody>
        </p:sp>
        <p:grpSp>
          <p:nvGrpSpPr>
            <p:cNvPr id="221" name="Group 51"/>
            <p:cNvGrpSpPr>
              <a:grpSpLocks/>
            </p:cNvGrpSpPr>
            <p:nvPr/>
          </p:nvGrpSpPr>
          <p:grpSpPr bwMode="auto">
            <a:xfrm>
              <a:off x="7173808" y="2444337"/>
              <a:ext cx="784293" cy="195583"/>
              <a:chOff x="6408" y="1542"/>
              <a:chExt cx="712" cy="180"/>
            </a:xfrm>
          </p:grpSpPr>
          <p:grpSp>
            <p:nvGrpSpPr>
              <p:cNvPr id="353" name="Group 480"/>
              <p:cNvGrpSpPr>
                <a:grpSpLocks/>
              </p:cNvGrpSpPr>
              <p:nvPr/>
            </p:nvGrpSpPr>
            <p:grpSpPr bwMode="auto">
              <a:xfrm>
                <a:off x="6712" y="1542"/>
                <a:ext cx="408" cy="180"/>
                <a:chOff x="6712" y="1542"/>
                <a:chExt cx="408" cy="180"/>
              </a:xfrm>
            </p:grpSpPr>
            <p:sp>
              <p:nvSpPr>
                <p:cNvPr id="356" name="AutoShape 53"/>
                <p:cNvSpPr>
                  <a:spLocks noChangeArrowheads="1"/>
                </p:cNvSpPr>
                <p:nvPr/>
              </p:nvSpPr>
              <p:spPr bwMode="auto">
                <a:xfrm>
                  <a:off x="6712" y="1542"/>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sp>
              <p:nvSpPr>
                <p:cNvPr id="357" name="AutoShape 54"/>
                <p:cNvSpPr>
                  <a:spLocks noChangeArrowheads="1"/>
                </p:cNvSpPr>
                <p:nvPr/>
              </p:nvSpPr>
              <p:spPr bwMode="auto">
                <a:xfrm>
                  <a:off x="6985" y="1542"/>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sp>
              <p:nvSpPr>
                <p:cNvPr id="358" name="AutoShape 55"/>
                <p:cNvSpPr>
                  <a:spLocks noChangeArrowheads="1"/>
                </p:cNvSpPr>
                <p:nvPr/>
              </p:nvSpPr>
              <p:spPr bwMode="auto">
                <a:xfrm>
                  <a:off x="6849" y="1542"/>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54" name="Group 56"/>
              <p:cNvGrpSpPr>
                <a:grpSpLocks/>
              </p:cNvGrpSpPr>
              <p:nvPr/>
            </p:nvGrpSpPr>
            <p:grpSpPr bwMode="auto">
              <a:xfrm>
                <a:off x="6408" y="1582"/>
                <a:ext cx="260" cy="141"/>
                <a:chOff x="6408" y="1582"/>
                <a:chExt cx="260" cy="141"/>
              </a:xfrm>
            </p:grpSpPr>
            <p:sp>
              <p:nvSpPr>
                <p:cNvPr id="355" name="Text Box 57"/>
                <p:cNvSpPr txBox="1">
                  <a:spLocks noChangeArrowheads="1"/>
                </p:cNvSpPr>
                <p:nvPr/>
              </p:nvSpPr>
              <p:spPr bwMode="auto">
                <a:xfrm>
                  <a:off x="6408" y="1582"/>
                  <a:ext cx="260"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Q</a:t>
                  </a:r>
                  <a:r>
                    <a:rPr lang="en-US" sz="1000" baseline="-33000" dirty="0">
                      <a:solidFill>
                        <a:srgbClr val="000000"/>
                      </a:solidFill>
                      <a:latin typeface="Times New Roman" pitchFamily="-111" charset="0"/>
                      <a:ea typeface="Lucida Sans Unicode" pitchFamily="-111" charset="0"/>
                      <a:cs typeface="Lucida Sans Unicode" pitchFamily="-111" charset="0"/>
                    </a:rPr>
                    <a:t>1,Rx</a:t>
                  </a:r>
                </a:p>
              </p:txBody>
            </p:sp>
          </p:grpSp>
        </p:grpSp>
        <p:grpSp>
          <p:nvGrpSpPr>
            <p:cNvPr id="222" name="Group 58"/>
            <p:cNvGrpSpPr>
              <a:grpSpLocks/>
            </p:cNvGrpSpPr>
            <p:nvPr/>
          </p:nvGrpSpPr>
          <p:grpSpPr bwMode="auto">
            <a:xfrm>
              <a:off x="7173808" y="2173781"/>
              <a:ext cx="784293" cy="195583"/>
              <a:chOff x="6408" y="1293"/>
              <a:chExt cx="712" cy="180"/>
            </a:xfrm>
          </p:grpSpPr>
          <p:grpSp>
            <p:nvGrpSpPr>
              <p:cNvPr id="347" name="Group 487"/>
              <p:cNvGrpSpPr>
                <a:grpSpLocks/>
              </p:cNvGrpSpPr>
              <p:nvPr/>
            </p:nvGrpSpPr>
            <p:grpSpPr bwMode="auto">
              <a:xfrm>
                <a:off x="6712" y="1293"/>
                <a:ext cx="408" cy="180"/>
                <a:chOff x="6712" y="1293"/>
                <a:chExt cx="408" cy="180"/>
              </a:xfrm>
            </p:grpSpPr>
            <p:sp>
              <p:nvSpPr>
                <p:cNvPr id="350" name="AutoShape 60"/>
                <p:cNvSpPr>
                  <a:spLocks noChangeArrowheads="1"/>
                </p:cNvSpPr>
                <p:nvPr/>
              </p:nvSpPr>
              <p:spPr bwMode="auto">
                <a:xfrm>
                  <a:off x="6712" y="1293"/>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sp>
              <p:nvSpPr>
                <p:cNvPr id="351" name="AutoShape 61"/>
                <p:cNvSpPr>
                  <a:spLocks noChangeArrowheads="1"/>
                </p:cNvSpPr>
                <p:nvPr/>
              </p:nvSpPr>
              <p:spPr bwMode="auto">
                <a:xfrm>
                  <a:off x="6985" y="1293"/>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sp>
              <p:nvSpPr>
                <p:cNvPr id="352" name="AutoShape 62"/>
                <p:cNvSpPr>
                  <a:spLocks noChangeArrowheads="1"/>
                </p:cNvSpPr>
                <p:nvPr/>
              </p:nvSpPr>
              <p:spPr bwMode="auto">
                <a:xfrm>
                  <a:off x="6849" y="1293"/>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48" name="Group 63"/>
              <p:cNvGrpSpPr>
                <a:grpSpLocks/>
              </p:cNvGrpSpPr>
              <p:nvPr/>
            </p:nvGrpSpPr>
            <p:grpSpPr bwMode="auto">
              <a:xfrm>
                <a:off x="6408" y="1333"/>
                <a:ext cx="260" cy="141"/>
                <a:chOff x="6408" y="1333"/>
                <a:chExt cx="260" cy="141"/>
              </a:xfrm>
            </p:grpSpPr>
            <p:sp>
              <p:nvSpPr>
                <p:cNvPr id="349" name="Text Box 64"/>
                <p:cNvSpPr txBox="1">
                  <a:spLocks noChangeArrowheads="1"/>
                </p:cNvSpPr>
                <p:nvPr/>
              </p:nvSpPr>
              <p:spPr bwMode="auto">
                <a:xfrm>
                  <a:off x="6408" y="1333"/>
                  <a:ext cx="260"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Q</a:t>
                  </a:r>
                  <a:r>
                    <a:rPr lang="en-US" sz="1000" baseline="-33000" dirty="0">
                      <a:solidFill>
                        <a:srgbClr val="000000"/>
                      </a:solidFill>
                      <a:latin typeface="Times New Roman" pitchFamily="-111" charset="0"/>
                      <a:ea typeface="Lucida Sans Unicode" pitchFamily="-111" charset="0"/>
                      <a:cs typeface="Lucida Sans Unicode" pitchFamily="-111" charset="0"/>
                    </a:rPr>
                    <a:t>2,Rx</a:t>
                  </a:r>
                </a:p>
              </p:txBody>
            </p:sp>
          </p:grpSp>
        </p:grpSp>
        <p:grpSp>
          <p:nvGrpSpPr>
            <p:cNvPr id="223" name="Group 65"/>
            <p:cNvGrpSpPr>
              <a:grpSpLocks/>
            </p:cNvGrpSpPr>
            <p:nvPr/>
          </p:nvGrpSpPr>
          <p:grpSpPr bwMode="auto">
            <a:xfrm>
              <a:off x="7481137" y="1902138"/>
              <a:ext cx="472558" cy="195583"/>
              <a:chOff x="6687" y="1043"/>
              <a:chExt cx="429" cy="180"/>
            </a:xfrm>
          </p:grpSpPr>
          <p:grpSp>
            <p:nvGrpSpPr>
              <p:cNvPr id="343" name="Group 494"/>
              <p:cNvGrpSpPr>
                <a:grpSpLocks/>
              </p:cNvGrpSpPr>
              <p:nvPr/>
            </p:nvGrpSpPr>
            <p:grpSpPr bwMode="auto">
              <a:xfrm>
                <a:off x="6981" y="1043"/>
                <a:ext cx="135" cy="180"/>
                <a:chOff x="6981" y="1043"/>
                <a:chExt cx="135" cy="180"/>
              </a:xfrm>
            </p:grpSpPr>
            <p:sp>
              <p:nvSpPr>
                <p:cNvPr id="346" name="AutoShape 67"/>
                <p:cNvSpPr>
                  <a:spLocks noChangeArrowheads="1"/>
                </p:cNvSpPr>
                <p:nvPr/>
              </p:nvSpPr>
              <p:spPr bwMode="auto">
                <a:xfrm>
                  <a:off x="6981" y="1043"/>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44" name="Group 68"/>
              <p:cNvGrpSpPr>
                <a:grpSpLocks/>
              </p:cNvGrpSpPr>
              <p:nvPr/>
            </p:nvGrpSpPr>
            <p:grpSpPr bwMode="auto">
              <a:xfrm>
                <a:off x="6687" y="1083"/>
                <a:ext cx="254" cy="141"/>
                <a:chOff x="6687" y="1083"/>
                <a:chExt cx="254" cy="141"/>
              </a:xfrm>
            </p:grpSpPr>
            <p:sp>
              <p:nvSpPr>
                <p:cNvPr id="345" name="Text Box 69"/>
                <p:cNvSpPr txBox="1">
                  <a:spLocks noChangeArrowheads="1"/>
                </p:cNvSpPr>
                <p:nvPr/>
              </p:nvSpPr>
              <p:spPr bwMode="auto">
                <a:xfrm>
                  <a:off x="6687" y="1083"/>
                  <a:ext cx="254"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1,Rx</a:t>
                  </a:r>
                </a:p>
              </p:txBody>
            </p:sp>
          </p:grpSp>
        </p:grpSp>
        <p:sp>
          <p:nvSpPr>
            <p:cNvPr id="225" name="AutoShape 75"/>
            <p:cNvSpPr>
              <a:spLocks noChangeArrowheads="1"/>
            </p:cNvSpPr>
            <p:nvPr/>
          </p:nvSpPr>
          <p:spPr bwMode="auto">
            <a:xfrm>
              <a:off x="6584487" y="1655486"/>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grpSp>
          <p:nvGrpSpPr>
            <p:cNvPr id="226" name="Group 70"/>
            <p:cNvGrpSpPr>
              <a:grpSpLocks/>
            </p:cNvGrpSpPr>
            <p:nvPr/>
          </p:nvGrpSpPr>
          <p:grpSpPr bwMode="auto">
            <a:xfrm>
              <a:off x="7481137" y="1655486"/>
              <a:ext cx="472558" cy="195583"/>
              <a:chOff x="6687" y="816"/>
              <a:chExt cx="429" cy="180"/>
            </a:xfrm>
          </p:grpSpPr>
          <p:grpSp>
            <p:nvGrpSpPr>
              <p:cNvPr id="339" name="Group 499"/>
              <p:cNvGrpSpPr>
                <a:grpSpLocks/>
              </p:cNvGrpSpPr>
              <p:nvPr/>
            </p:nvGrpSpPr>
            <p:grpSpPr bwMode="auto">
              <a:xfrm>
                <a:off x="6981" y="816"/>
                <a:ext cx="135" cy="180"/>
                <a:chOff x="6981" y="816"/>
                <a:chExt cx="135" cy="180"/>
              </a:xfrm>
            </p:grpSpPr>
            <p:sp>
              <p:nvSpPr>
                <p:cNvPr id="342" name="AutoShape 72"/>
                <p:cNvSpPr>
                  <a:spLocks noChangeArrowheads="1"/>
                </p:cNvSpPr>
                <p:nvPr/>
              </p:nvSpPr>
              <p:spPr bwMode="auto">
                <a:xfrm>
                  <a:off x="6981" y="816"/>
                  <a:ext cx="135" cy="180"/>
                </a:xfrm>
                <a:prstGeom prst="roundRect">
                  <a:avLst>
                    <a:gd name="adj" fmla="val 73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40" name="Group 73"/>
              <p:cNvGrpSpPr>
                <a:grpSpLocks/>
              </p:cNvGrpSpPr>
              <p:nvPr/>
            </p:nvGrpSpPr>
            <p:grpSpPr bwMode="auto">
              <a:xfrm>
                <a:off x="6687" y="856"/>
                <a:ext cx="254" cy="141"/>
                <a:chOff x="6687" y="856"/>
                <a:chExt cx="254" cy="141"/>
              </a:xfrm>
            </p:grpSpPr>
            <p:sp>
              <p:nvSpPr>
                <p:cNvPr id="341" name="Text Box 74"/>
                <p:cNvSpPr txBox="1">
                  <a:spLocks noChangeArrowheads="1"/>
                </p:cNvSpPr>
                <p:nvPr/>
              </p:nvSpPr>
              <p:spPr bwMode="auto">
                <a:xfrm>
                  <a:off x="6687" y="856"/>
                  <a:ext cx="254"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2,Rx</a:t>
                  </a:r>
                </a:p>
              </p:txBody>
            </p:sp>
          </p:grpSp>
        </p:grpSp>
        <p:cxnSp>
          <p:nvCxnSpPr>
            <p:cNvPr id="227" name="AutoShape 76"/>
            <p:cNvCxnSpPr>
              <a:cxnSpLocks noChangeShapeType="1"/>
              <a:stCxn id="206" idx="3"/>
              <a:endCxn id="215" idx="1"/>
            </p:cNvCxnSpPr>
            <p:nvPr/>
          </p:nvCxnSpPr>
          <p:spPr bwMode="auto">
            <a:xfrm flipV="1">
              <a:off x="3337163" y="1766316"/>
              <a:ext cx="324952" cy="468313"/>
            </a:xfrm>
            <a:prstGeom prst="curvedConnector3">
              <a:avLst>
                <a:gd name="adj1" fmla="val 50000"/>
              </a:avLst>
            </a:prstGeom>
            <a:noFill/>
            <a:ln w="9000">
              <a:solidFill>
                <a:srgbClr val="252525"/>
              </a:solidFill>
              <a:round/>
              <a:headEnd/>
              <a:tailEnd type="triangle" w="med" len="med"/>
            </a:ln>
            <a:effectLst/>
          </p:spPr>
        </p:cxnSp>
        <p:cxnSp>
          <p:nvCxnSpPr>
            <p:cNvPr id="228" name="AutoShape 77"/>
            <p:cNvCxnSpPr>
              <a:cxnSpLocks noChangeShapeType="1"/>
              <a:stCxn id="262" idx="3"/>
              <a:endCxn id="225" idx="1"/>
            </p:cNvCxnSpPr>
            <p:nvPr/>
          </p:nvCxnSpPr>
          <p:spPr bwMode="auto">
            <a:xfrm flipV="1">
              <a:off x="6310205" y="1766316"/>
              <a:ext cx="275384" cy="468313"/>
            </a:xfrm>
            <a:prstGeom prst="curvedConnector3">
              <a:avLst>
                <a:gd name="adj1" fmla="val 50000"/>
              </a:avLst>
            </a:prstGeom>
            <a:noFill/>
            <a:ln w="9000">
              <a:solidFill>
                <a:srgbClr val="252525"/>
              </a:solidFill>
              <a:round/>
              <a:headEnd/>
              <a:tailEnd type="triangle" w="med" len="med"/>
            </a:ln>
            <a:effectLst/>
          </p:spPr>
        </p:cxnSp>
        <p:sp>
          <p:nvSpPr>
            <p:cNvPr id="229" name="Line 78"/>
            <p:cNvSpPr>
              <a:spLocks noChangeShapeType="1"/>
            </p:cNvSpPr>
            <p:nvPr/>
          </p:nvSpPr>
          <p:spPr bwMode="auto">
            <a:xfrm>
              <a:off x="6684727" y="1772836"/>
              <a:ext cx="324953" cy="6519"/>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sp>
          <p:nvSpPr>
            <p:cNvPr id="230" name="Line 79"/>
            <p:cNvSpPr>
              <a:spLocks noChangeShapeType="1"/>
            </p:cNvSpPr>
            <p:nvPr/>
          </p:nvSpPr>
          <p:spPr bwMode="auto">
            <a:xfrm flipV="1">
              <a:off x="6678442" y="1771920"/>
              <a:ext cx="25335" cy="1086"/>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31" name="Freeform 80"/>
            <p:cNvSpPr>
              <a:spLocks/>
            </p:cNvSpPr>
            <p:nvPr/>
          </p:nvSpPr>
          <p:spPr bwMode="auto">
            <a:xfrm>
              <a:off x="7309297" y="1237156"/>
              <a:ext cx="575001" cy="493304"/>
            </a:xfrm>
            <a:custGeom>
              <a:avLst/>
              <a:gdLst/>
              <a:ahLst/>
              <a:cxnLst>
                <a:cxn ang="0">
                  <a:pos x="0" y="1800"/>
                </a:cxn>
                <a:cxn ang="0">
                  <a:pos x="2300" y="2000"/>
                </a:cxn>
              </a:cxnLst>
              <a:rect l="0" t="0" r="r" b="b"/>
              <a:pathLst>
                <a:path w="2301" h="2001">
                  <a:moveTo>
                    <a:pt x="0" y="1800"/>
                  </a:moveTo>
                  <a:cubicBezTo>
                    <a:pt x="700" y="0"/>
                    <a:pt x="2300" y="2000"/>
                    <a:pt x="2300" y="20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32" name="Freeform 81"/>
            <p:cNvSpPr>
              <a:spLocks/>
            </p:cNvSpPr>
            <p:nvPr/>
          </p:nvSpPr>
          <p:spPr bwMode="auto">
            <a:xfrm>
              <a:off x="7283962" y="1853242"/>
              <a:ext cx="275384" cy="369434"/>
            </a:xfrm>
            <a:custGeom>
              <a:avLst/>
              <a:gdLst/>
              <a:ahLst/>
              <a:cxnLst>
                <a:cxn ang="0">
                  <a:pos x="0" y="0"/>
                </a:cxn>
                <a:cxn ang="0">
                  <a:pos x="1100" y="1500"/>
                </a:cxn>
              </a:cxnLst>
              <a:rect l="0" t="0" r="r" b="b"/>
              <a:pathLst>
                <a:path w="1101" h="1501">
                  <a:moveTo>
                    <a:pt x="0" y="0"/>
                  </a:moveTo>
                  <a:cubicBezTo>
                    <a:pt x="200" y="600"/>
                    <a:pt x="1100" y="1500"/>
                    <a:pt x="1100" y="15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33" name="Freeform 82"/>
            <p:cNvSpPr>
              <a:spLocks/>
            </p:cNvSpPr>
            <p:nvPr/>
          </p:nvSpPr>
          <p:spPr bwMode="auto">
            <a:xfrm>
              <a:off x="7884298" y="1705468"/>
              <a:ext cx="474761" cy="197756"/>
            </a:xfrm>
            <a:custGeom>
              <a:avLst/>
              <a:gdLst/>
              <a:ahLst/>
              <a:cxnLst>
                <a:cxn ang="0">
                  <a:pos x="0" y="300"/>
                </a:cxn>
                <a:cxn ang="0">
                  <a:pos x="1900" y="800"/>
                </a:cxn>
              </a:cxnLst>
              <a:rect l="0" t="0" r="r" b="b"/>
              <a:pathLst>
                <a:path w="1901" h="801">
                  <a:moveTo>
                    <a:pt x="0" y="300"/>
                  </a:moveTo>
                  <a:cubicBezTo>
                    <a:pt x="1400" y="0"/>
                    <a:pt x="1900" y="800"/>
                    <a:pt x="1900" y="8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34" name="Freeform 83"/>
            <p:cNvSpPr>
              <a:spLocks/>
            </p:cNvSpPr>
            <p:nvPr/>
          </p:nvSpPr>
          <p:spPr bwMode="auto">
            <a:xfrm>
              <a:off x="7884298" y="2197686"/>
              <a:ext cx="474761" cy="123869"/>
            </a:xfrm>
            <a:custGeom>
              <a:avLst/>
              <a:gdLst/>
              <a:ahLst/>
              <a:cxnLst>
                <a:cxn ang="0">
                  <a:pos x="0" y="500"/>
                </a:cxn>
                <a:cxn ang="0">
                  <a:pos x="1900" y="500"/>
                </a:cxn>
              </a:cxnLst>
              <a:rect l="0" t="0" r="r" b="b"/>
              <a:pathLst>
                <a:path w="1901" h="501">
                  <a:moveTo>
                    <a:pt x="0" y="500"/>
                  </a:moveTo>
                  <a:cubicBezTo>
                    <a:pt x="800" y="0"/>
                    <a:pt x="1900" y="500"/>
                    <a:pt x="1900" y="5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35" name="AutoShape 84"/>
            <p:cNvSpPr>
              <a:spLocks noChangeArrowheads="1"/>
            </p:cNvSpPr>
            <p:nvPr/>
          </p:nvSpPr>
          <p:spPr bwMode="auto">
            <a:xfrm>
              <a:off x="3662115" y="2567120"/>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236" name="AutoShape 85"/>
            <p:cNvSpPr>
              <a:spLocks noChangeArrowheads="1"/>
            </p:cNvSpPr>
            <p:nvPr/>
          </p:nvSpPr>
          <p:spPr bwMode="auto">
            <a:xfrm>
              <a:off x="3662115"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237" name="Text Box 86"/>
            <p:cNvSpPr txBox="1">
              <a:spLocks noChangeArrowheads="1"/>
            </p:cNvSpPr>
            <p:nvPr/>
          </p:nvSpPr>
          <p:spPr bwMode="auto">
            <a:xfrm>
              <a:off x="314551" y="1163269"/>
              <a:ext cx="699474"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ES</a:t>
              </a:r>
              <a:r>
                <a:rPr lang="en-US" sz="1200" baseline="-33000" dirty="0">
                  <a:solidFill>
                    <a:srgbClr val="000000"/>
                  </a:solidFill>
                  <a:latin typeface="Times New Roman" pitchFamily="-111" charset="0"/>
                  <a:ea typeface="Lucida Sans Unicode" pitchFamily="-111" charset="0"/>
                  <a:cs typeface="Lucida Sans Unicode" pitchFamily="-111" charset="0"/>
                </a:rPr>
                <a:t>1</a:t>
              </a:r>
            </a:p>
          </p:txBody>
        </p:sp>
        <p:sp>
          <p:nvSpPr>
            <p:cNvPr id="238" name="Text Box 87"/>
            <p:cNvSpPr txBox="1">
              <a:spLocks noChangeArrowheads="1"/>
            </p:cNvSpPr>
            <p:nvPr/>
          </p:nvSpPr>
          <p:spPr bwMode="auto">
            <a:xfrm>
              <a:off x="6809200" y="1163269"/>
              <a:ext cx="699474"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ES</a:t>
              </a:r>
              <a:r>
                <a:rPr lang="en-US" sz="1200" baseline="-33000" dirty="0">
                  <a:solidFill>
                    <a:srgbClr val="000000"/>
                  </a:solidFill>
                  <a:latin typeface="Times New Roman" pitchFamily="-111" charset="0"/>
                  <a:ea typeface="Lucida Sans Unicode" pitchFamily="-111" charset="0"/>
                  <a:cs typeface="Lucida Sans Unicode" pitchFamily="-111" charset="0"/>
                </a:rPr>
                <a:t>2</a:t>
              </a:r>
            </a:p>
          </p:txBody>
        </p:sp>
        <p:grpSp>
          <p:nvGrpSpPr>
            <p:cNvPr id="239" name="Group 88"/>
            <p:cNvGrpSpPr>
              <a:grpSpLocks/>
            </p:cNvGrpSpPr>
            <p:nvPr/>
          </p:nvGrpSpPr>
          <p:grpSpPr bwMode="auto">
            <a:xfrm>
              <a:off x="2063788" y="3212544"/>
              <a:ext cx="473660" cy="266210"/>
              <a:chOff x="1769" y="2249"/>
              <a:chExt cx="430" cy="245"/>
            </a:xfrm>
          </p:grpSpPr>
          <p:sp>
            <p:nvSpPr>
              <p:cNvPr id="337" name="AutoShape 89"/>
              <p:cNvSpPr>
                <a:spLocks noChangeArrowheads="1"/>
              </p:cNvSpPr>
              <p:nvPr/>
            </p:nvSpPr>
            <p:spPr bwMode="auto">
              <a:xfrm>
                <a:off x="1769" y="2249"/>
                <a:ext cx="430" cy="226"/>
              </a:xfrm>
              <a:prstGeom prst="roundRect">
                <a:avLst>
                  <a:gd name="adj" fmla="val 27370"/>
                </a:avLst>
              </a:prstGeom>
              <a:solidFill>
                <a:srgbClr val="FFFFFF"/>
              </a:solidFill>
              <a:ln w="18000">
                <a:solidFill>
                  <a:srgbClr val="252525"/>
                </a:solidFill>
                <a:round/>
                <a:headEnd/>
                <a:tailEnd/>
              </a:ln>
              <a:effectLst>
                <a:outerShdw blurRad="63500" dist="50912" dir="2700000" algn="ctr" rotWithShape="0">
                  <a:srgbClr val="969696"/>
                </a:outerShdw>
              </a:effectLst>
            </p:spPr>
            <p:txBody>
              <a:bodyPr wrap="none" anchor="ctr">
                <a:prstTxWarp prst="textNoShape">
                  <a:avLst/>
                </a:prstTxWarp>
              </a:bodyPr>
              <a:lstStyle/>
              <a:p>
                <a:endParaRPr lang="en-US"/>
              </a:p>
            </p:txBody>
          </p:sp>
          <p:sp>
            <p:nvSpPr>
              <p:cNvPr id="338" name="Text Box 90"/>
              <p:cNvSpPr txBox="1">
                <a:spLocks noChangeArrowheads="1"/>
              </p:cNvSpPr>
              <p:nvPr/>
            </p:nvSpPr>
            <p:spPr bwMode="auto">
              <a:xfrm>
                <a:off x="1769" y="2249"/>
                <a:ext cx="430" cy="245"/>
              </a:xfrm>
              <a:prstGeom prst="rect">
                <a:avLst/>
              </a:prstGeom>
              <a:noFill/>
              <a:ln w="9525">
                <a:noFill/>
                <a:round/>
                <a:headEnd/>
                <a:tailEnd/>
              </a:ln>
              <a:effectLst/>
            </p:spPr>
            <p:txBody>
              <a:bodyPr lIns="90000" tIns="0" rIns="90000" bIns="0" anchor="t">
                <a:prstTxWarp prst="textNoShape">
                  <a:avLst/>
                </a:prstTxWarp>
              </a:bodyPr>
              <a:lstStyle/>
              <a:p>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2</a:t>
                </a:r>
              </a:p>
            </p:txBody>
          </p:sp>
        </p:grpSp>
        <p:grpSp>
          <p:nvGrpSpPr>
            <p:cNvPr id="240" name="Group 91"/>
            <p:cNvGrpSpPr>
              <a:grpSpLocks/>
            </p:cNvGrpSpPr>
            <p:nvPr/>
          </p:nvGrpSpPr>
          <p:grpSpPr bwMode="auto">
            <a:xfrm>
              <a:off x="2637688" y="3478754"/>
              <a:ext cx="473660" cy="266210"/>
              <a:chOff x="2290" y="2494"/>
              <a:chExt cx="430" cy="245"/>
            </a:xfrm>
          </p:grpSpPr>
          <p:sp>
            <p:nvSpPr>
              <p:cNvPr id="335" name="AutoShape 92"/>
              <p:cNvSpPr>
                <a:spLocks noChangeArrowheads="1"/>
              </p:cNvSpPr>
              <p:nvPr/>
            </p:nvSpPr>
            <p:spPr bwMode="auto">
              <a:xfrm>
                <a:off x="2290" y="2494"/>
                <a:ext cx="430" cy="226"/>
              </a:xfrm>
              <a:prstGeom prst="roundRect">
                <a:avLst>
                  <a:gd name="adj" fmla="val 27370"/>
                </a:avLst>
              </a:prstGeom>
              <a:solidFill>
                <a:srgbClr val="FFFFFF"/>
              </a:solidFill>
              <a:ln w="18000">
                <a:solidFill>
                  <a:srgbClr val="252525"/>
                </a:solidFill>
                <a:round/>
                <a:headEnd/>
                <a:tailEnd/>
              </a:ln>
              <a:effectLst>
                <a:outerShdw blurRad="63500" dist="50912" dir="2700000" algn="ctr" rotWithShape="0">
                  <a:srgbClr val="969696"/>
                </a:outerShdw>
              </a:effectLst>
            </p:spPr>
            <p:txBody>
              <a:bodyPr wrap="none" anchor="ctr">
                <a:prstTxWarp prst="textNoShape">
                  <a:avLst/>
                </a:prstTxWarp>
              </a:bodyPr>
              <a:lstStyle/>
              <a:p>
                <a:endParaRPr lang="en-US"/>
              </a:p>
            </p:txBody>
          </p:sp>
          <p:sp>
            <p:nvSpPr>
              <p:cNvPr id="336" name="Text Box 93"/>
              <p:cNvSpPr txBox="1">
                <a:spLocks noChangeArrowheads="1"/>
              </p:cNvSpPr>
              <p:nvPr/>
            </p:nvSpPr>
            <p:spPr bwMode="auto">
              <a:xfrm>
                <a:off x="2290" y="2494"/>
                <a:ext cx="430" cy="245"/>
              </a:xfrm>
              <a:prstGeom prst="rect">
                <a:avLst/>
              </a:prstGeom>
              <a:noFill/>
              <a:ln w="9525">
                <a:noFill/>
                <a:round/>
                <a:headEnd/>
                <a:tailEnd/>
              </a:ln>
              <a:effectLst/>
            </p:spPr>
            <p:txBody>
              <a:bodyPr lIns="90000" tIns="0" rIns="90000" bIns="0">
                <a:prstTxWarp prst="textNoShape">
                  <a:avLst/>
                </a:prstTxWarp>
              </a:bodyPr>
              <a:lstStyle/>
              <a:p>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3</a:t>
                </a:r>
              </a:p>
            </p:txBody>
          </p:sp>
        </p:grpSp>
        <p:grpSp>
          <p:nvGrpSpPr>
            <p:cNvPr id="241" name="Group 94"/>
            <p:cNvGrpSpPr>
              <a:grpSpLocks/>
            </p:cNvGrpSpPr>
            <p:nvPr/>
          </p:nvGrpSpPr>
          <p:grpSpPr bwMode="auto">
            <a:xfrm>
              <a:off x="2538549" y="2242235"/>
              <a:ext cx="1122464" cy="1087659"/>
              <a:chOff x="2200" y="1406"/>
              <a:chExt cx="1019" cy="951"/>
            </a:xfrm>
          </p:grpSpPr>
          <p:sp>
            <p:nvSpPr>
              <p:cNvPr id="333" name="Freeform 95"/>
              <p:cNvSpPr>
                <a:spLocks/>
              </p:cNvSpPr>
              <p:nvPr/>
            </p:nvSpPr>
            <p:spPr bwMode="auto">
              <a:xfrm>
                <a:off x="2900" y="1371"/>
                <a:ext cx="319" cy="492"/>
              </a:xfrm>
              <a:custGeom>
                <a:avLst/>
                <a:gdLst/>
                <a:ahLst/>
                <a:cxnLst>
                  <a:cxn ang="0">
                    <a:pos x="0" y="2171"/>
                  </a:cxn>
                  <a:cxn ang="0">
                    <a:pos x="1412" y="155"/>
                  </a:cxn>
                </a:cxnLst>
                <a:rect l="0" t="0" r="r" b="b"/>
                <a:pathLst>
                  <a:path w="1413" h="2172">
                    <a:moveTo>
                      <a:pt x="0" y="2171"/>
                    </a:moveTo>
                    <a:cubicBezTo>
                      <a:pt x="0" y="0"/>
                      <a:pt x="1412" y="155"/>
                      <a:pt x="1412" y="155"/>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334" name="Freeform 96"/>
              <p:cNvSpPr>
                <a:spLocks noChangeArrowheads="1"/>
              </p:cNvSpPr>
              <p:nvPr/>
            </p:nvSpPr>
            <p:spPr bwMode="auto">
              <a:xfrm>
                <a:off x="2200" y="1845"/>
                <a:ext cx="717" cy="513"/>
              </a:xfrm>
              <a:custGeom>
                <a:avLst/>
                <a:gdLst/>
                <a:ahLst/>
                <a:cxnLst>
                  <a:cxn ang="0">
                    <a:pos x="0" y="2266"/>
                  </a:cxn>
                  <a:cxn ang="0">
                    <a:pos x="3077" y="0"/>
                  </a:cxn>
                </a:cxnLst>
                <a:rect l="0" t="0" r="r" b="b"/>
                <a:pathLst>
                  <a:path w="3166" h="2267">
                    <a:moveTo>
                      <a:pt x="0" y="2266"/>
                    </a:moveTo>
                    <a:cubicBezTo>
                      <a:pt x="2813" y="2104"/>
                      <a:pt x="3165" y="1295"/>
                      <a:pt x="3077" y="0"/>
                    </a:cubicBezTo>
                  </a:path>
                </a:pathLst>
              </a:custGeom>
              <a:noFill/>
              <a:ln w="9000">
                <a:solidFill>
                  <a:srgbClr val="252525"/>
                </a:solidFill>
                <a:round/>
                <a:headEnd/>
                <a:tailEnd/>
              </a:ln>
              <a:effectLst/>
            </p:spPr>
            <p:txBody>
              <a:bodyPr>
                <a:prstTxWarp prst="textNoShape">
                  <a:avLst/>
                </a:prstTxWarp>
              </a:bodyPr>
              <a:lstStyle/>
              <a:p>
                <a:endParaRPr lang="en-US"/>
              </a:p>
            </p:txBody>
          </p:sp>
        </p:grpSp>
        <p:sp>
          <p:nvSpPr>
            <p:cNvPr id="242" name="Line 98"/>
            <p:cNvSpPr>
              <a:spLocks noChangeShapeType="1"/>
            </p:cNvSpPr>
            <p:nvPr/>
          </p:nvSpPr>
          <p:spPr bwMode="auto">
            <a:xfrm>
              <a:off x="3737019" y="2665999"/>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43" name="Freeform 99"/>
            <p:cNvSpPr>
              <a:spLocks noChangeArrowheads="1"/>
            </p:cNvSpPr>
            <p:nvPr/>
          </p:nvSpPr>
          <p:spPr bwMode="auto">
            <a:xfrm>
              <a:off x="3112449" y="3233189"/>
              <a:ext cx="524331" cy="369434"/>
            </a:xfrm>
            <a:custGeom>
              <a:avLst/>
              <a:gdLst/>
              <a:ahLst/>
              <a:cxnLst>
                <a:cxn ang="0">
                  <a:pos x="0" y="1500"/>
                </a:cxn>
                <a:cxn ang="0">
                  <a:pos x="1700" y="0"/>
                </a:cxn>
              </a:cxnLst>
              <a:rect l="0" t="0" r="r" b="b"/>
              <a:pathLst>
                <a:path w="2101" h="1501">
                  <a:moveTo>
                    <a:pt x="0" y="1500"/>
                  </a:moveTo>
                  <a:cubicBezTo>
                    <a:pt x="2100" y="1500"/>
                    <a:pt x="1700" y="0"/>
                    <a:pt x="1700" y="0"/>
                  </a:cubicBezTo>
                </a:path>
              </a:pathLst>
            </a:custGeom>
            <a:noFill/>
            <a:ln w="9000">
              <a:solidFill>
                <a:srgbClr val="252525"/>
              </a:solidFill>
              <a:round/>
              <a:headEnd/>
              <a:tailEnd/>
            </a:ln>
            <a:effectLst/>
          </p:spPr>
          <p:txBody>
            <a:bodyPr>
              <a:prstTxWarp prst="textNoShape">
                <a:avLst/>
              </a:prstTxWarp>
            </a:bodyPr>
            <a:lstStyle/>
            <a:p>
              <a:endParaRPr lang="en-US"/>
            </a:p>
          </p:txBody>
        </p:sp>
        <p:sp>
          <p:nvSpPr>
            <p:cNvPr id="244" name="Freeform 100"/>
            <p:cNvSpPr>
              <a:spLocks/>
            </p:cNvSpPr>
            <p:nvPr/>
          </p:nvSpPr>
          <p:spPr bwMode="auto">
            <a:xfrm>
              <a:off x="3437402" y="2617103"/>
              <a:ext cx="224713" cy="616086"/>
            </a:xfrm>
            <a:custGeom>
              <a:avLst/>
              <a:gdLst/>
              <a:ahLst/>
              <a:cxnLst>
                <a:cxn ang="0">
                  <a:pos x="400" y="2500"/>
                </a:cxn>
                <a:cxn ang="0">
                  <a:pos x="900" y="200"/>
                </a:cxn>
              </a:cxnLst>
              <a:rect l="0" t="0" r="r" b="b"/>
              <a:pathLst>
                <a:path w="901" h="2501">
                  <a:moveTo>
                    <a:pt x="400" y="2500"/>
                  </a:moveTo>
                  <a:cubicBezTo>
                    <a:pt x="0" y="0"/>
                    <a:pt x="900" y="200"/>
                    <a:pt x="900" y="2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45" name="Oval 102"/>
            <p:cNvSpPr>
              <a:spLocks noChangeArrowheads="1"/>
            </p:cNvSpPr>
            <p:nvPr/>
          </p:nvSpPr>
          <p:spPr bwMode="auto">
            <a:xfrm>
              <a:off x="4087307" y="1655486"/>
              <a:ext cx="349187" cy="221661"/>
            </a:xfrm>
            <a:prstGeom prst="ellipse">
              <a:avLst/>
            </a:prstGeom>
            <a:noFill/>
            <a:ln w="9525">
              <a:solidFill>
                <a:srgbClr val="000000"/>
              </a:solidFill>
              <a:round/>
              <a:headEnd/>
              <a:tailEnd/>
            </a:ln>
            <a:effectLst/>
          </p:spPr>
          <p:txBody>
            <a:bodyPr wrap="none" lIns="90000" tIns="0" rIns="90000" bIns="0" anchor="t">
              <a:prstTxWarp prst="textNoShape">
                <a:avLst/>
              </a:prstTxWarp>
            </a:bodyPr>
            <a:lstStyle/>
            <a:p>
              <a:pPr algn="ctr"/>
              <a:r>
                <a:rPr lang="en-US" sz="900">
                  <a:solidFill>
                    <a:srgbClr val="000000"/>
                  </a:solidFill>
                  <a:latin typeface="Times New Roman" pitchFamily="-111" charset="0"/>
                  <a:ea typeface="Lucida Sans Unicode" pitchFamily="-111" charset="0"/>
                  <a:cs typeface="Lucida Sans Unicode" pitchFamily="-111" charset="0"/>
                </a:rPr>
                <a:t>FU</a:t>
              </a:r>
            </a:p>
          </p:txBody>
        </p:sp>
        <p:sp>
          <p:nvSpPr>
            <p:cNvPr id="246" name="Oval 103"/>
            <p:cNvSpPr>
              <a:spLocks noChangeArrowheads="1"/>
            </p:cNvSpPr>
            <p:nvPr/>
          </p:nvSpPr>
          <p:spPr bwMode="auto">
            <a:xfrm>
              <a:off x="4511399" y="1336034"/>
              <a:ext cx="349186" cy="221661"/>
            </a:xfrm>
            <a:prstGeom prst="ellipse">
              <a:avLst/>
            </a:prstGeom>
            <a:noFill/>
            <a:ln w="9525">
              <a:solidFill>
                <a:srgbClr val="000000"/>
              </a:solidFill>
              <a:round/>
              <a:headEnd/>
              <a:tailEnd/>
            </a:ln>
            <a:effectLst/>
          </p:spPr>
          <p:txBody>
            <a:bodyPr wrap="none" lIns="90000" tIns="0" rIns="90000" bIns="0" anchor="t">
              <a:prstTxWarp prst="textNoShape">
                <a:avLst/>
              </a:prstTxWarp>
            </a:bodyPr>
            <a:lstStyle/>
            <a:p>
              <a:pPr algn="ctr"/>
              <a:r>
                <a:rPr lang="en-US" sz="900" dirty="0">
                  <a:solidFill>
                    <a:srgbClr val="000000"/>
                  </a:solidFill>
                  <a:latin typeface="Times New Roman" pitchFamily="-111" charset="0"/>
                  <a:ea typeface="Lucida Sans Unicode" pitchFamily="-111" charset="0"/>
                  <a:cs typeface="Lucida Sans Unicode" pitchFamily="-111" charset="0"/>
                </a:rPr>
                <a:t>TP</a:t>
              </a:r>
            </a:p>
          </p:txBody>
        </p:sp>
        <p:sp>
          <p:nvSpPr>
            <p:cNvPr id="247" name="Oval 104"/>
            <p:cNvSpPr>
              <a:spLocks noChangeArrowheads="1"/>
            </p:cNvSpPr>
            <p:nvPr/>
          </p:nvSpPr>
          <p:spPr bwMode="auto">
            <a:xfrm>
              <a:off x="4511399" y="2001016"/>
              <a:ext cx="349186" cy="221661"/>
            </a:xfrm>
            <a:prstGeom prst="ellipse">
              <a:avLst/>
            </a:prstGeom>
            <a:noFill/>
            <a:ln w="9525">
              <a:solidFill>
                <a:srgbClr val="000000"/>
              </a:solidFill>
              <a:round/>
              <a:headEnd/>
              <a:tailEnd/>
            </a:ln>
            <a:effectLst/>
          </p:spPr>
          <p:txBody>
            <a:bodyPr wrap="none" lIns="90000" tIns="0" rIns="90000" bIns="0" anchor="t">
              <a:prstTxWarp prst="textNoShape">
                <a:avLst/>
              </a:prstTxWarp>
            </a:bodyPr>
            <a:lstStyle/>
            <a:p>
              <a:pPr algn="ct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R</a:t>
              </a:r>
            </a:p>
          </p:txBody>
        </p:sp>
        <p:grpSp>
          <p:nvGrpSpPr>
            <p:cNvPr id="248" name="Group 105"/>
            <p:cNvGrpSpPr>
              <a:grpSpLocks/>
            </p:cNvGrpSpPr>
            <p:nvPr/>
          </p:nvGrpSpPr>
          <p:grpSpPr bwMode="auto">
            <a:xfrm>
              <a:off x="5011496" y="1976025"/>
              <a:ext cx="448324" cy="171678"/>
              <a:chOff x="4445" y="1111"/>
              <a:chExt cx="407" cy="158"/>
            </a:xfrm>
          </p:grpSpPr>
          <p:grpSp>
            <p:nvGrpSpPr>
              <p:cNvPr id="329" name="Group 534"/>
              <p:cNvGrpSpPr>
                <a:grpSpLocks/>
              </p:cNvGrpSpPr>
              <p:nvPr/>
            </p:nvGrpSpPr>
            <p:grpSpPr bwMode="auto">
              <a:xfrm>
                <a:off x="4762" y="1111"/>
                <a:ext cx="90" cy="135"/>
                <a:chOff x="4762" y="1111"/>
                <a:chExt cx="90" cy="135"/>
              </a:xfrm>
            </p:grpSpPr>
            <p:sp>
              <p:nvSpPr>
                <p:cNvPr id="332" name="AutoShape 107"/>
                <p:cNvSpPr>
                  <a:spLocks noChangeArrowheads="1"/>
                </p:cNvSpPr>
                <p:nvPr/>
              </p:nvSpPr>
              <p:spPr bwMode="auto">
                <a:xfrm>
                  <a:off x="4762" y="1111"/>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30" name="Group 108"/>
              <p:cNvGrpSpPr>
                <a:grpSpLocks/>
              </p:cNvGrpSpPr>
              <p:nvPr/>
            </p:nvGrpSpPr>
            <p:grpSpPr bwMode="auto">
              <a:xfrm>
                <a:off x="4445" y="1128"/>
                <a:ext cx="249" cy="141"/>
                <a:chOff x="4445" y="1128"/>
                <a:chExt cx="249" cy="141"/>
              </a:xfrm>
            </p:grpSpPr>
            <p:sp>
              <p:nvSpPr>
                <p:cNvPr id="331" name="Text Box 109"/>
                <p:cNvSpPr txBox="1">
                  <a:spLocks noChangeArrowheads="1"/>
                </p:cNvSpPr>
                <p:nvPr/>
              </p:nvSpPr>
              <p:spPr bwMode="auto">
                <a:xfrm>
                  <a:off x="4445" y="1128"/>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1,Tx</a:t>
                  </a:r>
                </a:p>
              </p:txBody>
            </p:sp>
          </p:grpSp>
        </p:grpSp>
        <p:grpSp>
          <p:nvGrpSpPr>
            <p:cNvPr id="249" name="Group 110"/>
            <p:cNvGrpSpPr>
              <a:grpSpLocks/>
            </p:cNvGrpSpPr>
            <p:nvPr/>
          </p:nvGrpSpPr>
          <p:grpSpPr bwMode="auto">
            <a:xfrm>
              <a:off x="5014800" y="2291131"/>
              <a:ext cx="274283" cy="153206"/>
              <a:chOff x="4448" y="1401"/>
              <a:chExt cx="249" cy="141"/>
            </a:xfrm>
          </p:grpSpPr>
          <p:grpSp>
            <p:nvGrpSpPr>
              <p:cNvPr id="327" name="Group 539"/>
              <p:cNvGrpSpPr>
                <a:grpSpLocks/>
              </p:cNvGrpSpPr>
              <p:nvPr/>
            </p:nvGrpSpPr>
            <p:grpSpPr bwMode="auto">
              <a:xfrm>
                <a:off x="4448" y="1401"/>
                <a:ext cx="249" cy="141"/>
                <a:chOff x="4448" y="1401"/>
                <a:chExt cx="249" cy="141"/>
              </a:xfrm>
            </p:grpSpPr>
            <p:sp>
              <p:nvSpPr>
                <p:cNvPr id="328" name="Text Box 112"/>
                <p:cNvSpPr txBox="1">
                  <a:spLocks noChangeArrowheads="1"/>
                </p:cNvSpPr>
                <p:nvPr/>
              </p:nvSpPr>
              <p:spPr bwMode="auto">
                <a:xfrm>
                  <a:off x="4448" y="1401"/>
                  <a:ext cx="249" cy="141"/>
                </a:xfrm>
                <a:prstGeom prst="rect">
                  <a:avLst/>
                </a:prstGeom>
                <a:noFill/>
                <a:ln w="9525">
                  <a:noFill/>
                  <a:round/>
                  <a:headEnd/>
                  <a:tailEnd/>
                </a:ln>
                <a:effectLst/>
              </p:spPr>
              <p:txBody>
                <a:bodyPr wrap="none" lIns="0" tIns="13230" rIns="0" bIns="0">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B</a:t>
                  </a:r>
                  <a:r>
                    <a:rPr lang="en-US" sz="1000" baseline="-33000" dirty="0">
                      <a:solidFill>
                        <a:srgbClr val="000000"/>
                      </a:solidFill>
                      <a:latin typeface="Times New Roman" pitchFamily="-111" charset="0"/>
                      <a:ea typeface="Lucida Sans Unicode" pitchFamily="-111" charset="0"/>
                      <a:cs typeface="Lucida Sans Unicode" pitchFamily="-111" charset="0"/>
                    </a:rPr>
                    <a:t>2,Tx</a:t>
                  </a:r>
                </a:p>
              </p:txBody>
            </p:sp>
          </p:grpSp>
        </p:grpSp>
        <p:sp>
          <p:nvSpPr>
            <p:cNvPr id="250" name="Oval 113"/>
            <p:cNvSpPr>
              <a:spLocks noChangeArrowheads="1"/>
            </p:cNvSpPr>
            <p:nvPr/>
          </p:nvSpPr>
          <p:spPr bwMode="auto">
            <a:xfrm>
              <a:off x="5636065" y="1952121"/>
              <a:ext cx="324953" cy="221661"/>
            </a:xfrm>
            <a:prstGeom prst="ellipse">
              <a:avLst/>
            </a:prstGeom>
            <a:solidFill>
              <a:srgbClr val="FFFFFF"/>
            </a:solidFill>
            <a:ln w="9000">
              <a:solidFill>
                <a:srgbClr val="252525"/>
              </a:solidFill>
              <a:round/>
              <a:headEnd/>
              <a:tailEnd/>
            </a:ln>
            <a:effectLst/>
          </p:spPr>
          <p:txBody>
            <a:bodyPr wrap="none" lIns="4320" tIns="0" rIns="4320" bIns="0" anchor="t">
              <a:prstTxWarp prst="textNoShape">
                <a:avLst/>
              </a:prstTxWarp>
            </a:bodyPr>
            <a:lstStyle/>
            <a:p>
              <a:pPr algn="ctr"/>
              <a:r>
                <a:rPr lang="en-US" sz="900">
                  <a:solidFill>
                    <a:srgbClr val="000000"/>
                  </a:solidFill>
                  <a:latin typeface="Times New Roman" pitchFamily="-111" charset="0"/>
                  <a:ea typeface="Times New Roman" pitchFamily="-111" charset="0"/>
                  <a:cs typeface="Times New Roman" pitchFamily="-111" charset="0"/>
                </a:rPr>
                <a:t>TT</a:t>
              </a:r>
              <a:r>
                <a:rPr lang="en-US" sz="900" baseline="-33000">
                  <a:solidFill>
                    <a:srgbClr val="000000"/>
                  </a:solidFill>
                  <a:latin typeface="Times New Roman" pitchFamily="-111" charset="0"/>
                  <a:ea typeface="Times New Roman" pitchFamily="-111" charset="0"/>
                  <a:cs typeface="Times New Roman" pitchFamily="-111" charset="0"/>
                </a:rPr>
                <a:t>S</a:t>
              </a:r>
            </a:p>
          </p:txBody>
        </p:sp>
        <p:cxnSp>
          <p:nvCxnSpPr>
            <p:cNvPr id="251" name="AutoShape 114"/>
            <p:cNvCxnSpPr>
              <a:cxnSpLocks noChangeShapeType="1"/>
              <a:stCxn id="245" idx="0"/>
              <a:endCxn id="246" idx="2"/>
            </p:cNvCxnSpPr>
            <p:nvPr/>
          </p:nvCxnSpPr>
          <p:spPr bwMode="auto">
            <a:xfrm flipV="1">
              <a:off x="4261350" y="1446864"/>
              <a:ext cx="250049" cy="209709"/>
            </a:xfrm>
            <a:prstGeom prst="curvedConnector3">
              <a:avLst>
                <a:gd name="adj1" fmla="val 50000"/>
              </a:avLst>
            </a:prstGeom>
            <a:noFill/>
            <a:ln w="9000">
              <a:solidFill>
                <a:srgbClr val="252525"/>
              </a:solidFill>
              <a:round/>
              <a:headEnd/>
              <a:tailEnd type="triangle" w="med" len="med"/>
            </a:ln>
            <a:effectLst/>
          </p:spPr>
        </p:cxnSp>
        <p:cxnSp>
          <p:nvCxnSpPr>
            <p:cNvPr id="252" name="AutoShape 115"/>
            <p:cNvCxnSpPr>
              <a:cxnSpLocks noChangeShapeType="1"/>
              <a:stCxn id="245" idx="4"/>
              <a:endCxn id="247" idx="2"/>
            </p:cNvCxnSpPr>
            <p:nvPr/>
          </p:nvCxnSpPr>
          <p:spPr bwMode="auto">
            <a:xfrm>
              <a:off x="4261350" y="1877147"/>
              <a:ext cx="250049" cy="234700"/>
            </a:xfrm>
            <a:prstGeom prst="curvedConnector3">
              <a:avLst>
                <a:gd name="adj1" fmla="val 50000"/>
              </a:avLst>
            </a:prstGeom>
            <a:noFill/>
            <a:ln w="9000">
              <a:solidFill>
                <a:srgbClr val="252525"/>
              </a:solidFill>
              <a:round/>
              <a:headEnd/>
              <a:tailEnd type="triangle" w="med" len="med"/>
            </a:ln>
            <a:effectLst/>
          </p:spPr>
        </p:cxnSp>
        <p:sp>
          <p:nvSpPr>
            <p:cNvPr id="253" name="Freeform 116"/>
            <p:cNvSpPr>
              <a:spLocks/>
            </p:cNvSpPr>
            <p:nvPr/>
          </p:nvSpPr>
          <p:spPr bwMode="auto">
            <a:xfrm>
              <a:off x="4211781" y="2197686"/>
              <a:ext cx="350288" cy="419417"/>
            </a:xfrm>
            <a:custGeom>
              <a:avLst/>
              <a:gdLst/>
              <a:ahLst/>
              <a:cxnLst>
                <a:cxn ang="0">
                  <a:pos x="0" y="1700"/>
                </a:cxn>
                <a:cxn ang="0">
                  <a:pos x="1400" y="0"/>
                </a:cxn>
              </a:cxnLst>
              <a:rect l="0" t="0" r="r" b="b"/>
              <a:pathLst>
                <a:path w="1401" h="1701">
                  <a:moveTo>
                    <a:pt x="0" y="1700"/>
                  </a:moveTo>
                  <a:cubicBezTo>
                    <a:pt x="0" y="200"/>
                    <a:pt x="1400" y="0"/>
                    <a:pt x="14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54" name="Freeform 117"/>
            <p:cNvSpPr>
              <a:spLocks/>
            </p:cNvSpPr>
            <p:nvPr/>
          </p:nvSpPr>
          <p:spPr bwMode="auto">
            <a:xfrm>
              <a:off x="4836351" y="1631582"/>
              <a:ext cx="599235" cy="419417"/>
            </a:xfrm>
            <a:custGeom>
              <a:avLst/>
              <a:gdLst/>
              <a:ahLst/>
              <a:cxnLst>
                <a:cxn ang="0">
                  <a:pos x="0" y="1700"/>
                </a:cxn>
                <a:cxn ang="0">
                  <a:pos x="2400" y="1700"/>
                </a:cxn>
              </a:cxnLst>
              <a:rect l="0" t="0" r="r" b="b"/>
              <a:pathLst>
                <a:path w="2401" h="1701">
                  <a:moveTo>
                    <a:pt x="0" y="1700"/>
                  </a:moveTo>
                  <a:cubicBezTo>
                    <a:pt x="1400" y="0"/>
                    <a:pt x="2400" y="1700"/>
                    <a:pt x="2400" y="17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55" name="Freeform 118"/>
            <p:cNvSpPr>
              <a:spLocks/>
            </p:cNvSpPr>
            <p:nvPr/>
          </p:nvSpPr>
          <p:spPr bwMode="auto">
            <a:xfrm>
              <a:off x="5460922" y="1803260"/>
              <a:ext cx="224713" cy="172765"/>
            </a:xfrm>
            <a:custGeom>
              <a:avLst/>
              <a:gdLst/>
              <a:ahLst/>
              <a:cxnLst>
                <a:cxn ang="0">
                  <a:pos x="0" y="700"/>
                </a:cxn>
                <a:cxn ang="0">
                  <a:pos x="900" y="700"/>
                </a:cxn>
              </a:cxnLst>
              <a:rect l="0" t="0" r="r" b="b"/>
              <a:pathLst>
                <a:path w="901" h="701">
                  <a:moveTo>
                    <a:pt x="0" y="700"/>
                  </a:moveTo>
                  <a:cubicBezTo>
                    <a:pt x="400" y="0"/>
                    <a:pt x="900" y="700"/>
                    <a:pt x="900" y="7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58" name="Freeform 119"/>
            <p:cNvSpPr>
              <a:spLocks/>
            </p:cNvSpPr>
            <p:nvPr/>
          </p:nvSpPr>
          <p:spPr bwMode="auto">
            <a:xfrm>
              <a:off x="5336448" y="2173781"/>
              <a:ext cx="449426" cy="689973"/>
            </a:xfrm>
            <a:custGeom>
              <a:avLst/>
              <a:gdLst/>
              <a:ahLst/>
              <a:cxnLst>
                <a:cxn ang="0">
                  <a:pos x="0" y="2800"/>
                </a:cxn>
                <a:cxn ang="0">
                  <a:pos x="1800" y="0"/>
                </a:cxn>
              </a:cxnLst>
              <a:rect l="0" t="0" r="r" b="b"/>
              <a:pathLst>
                <a:path w="1801" h="2801">
                  <a:moveTo>
                    <a:pt x="0" y="2800"/>
                  </a:moveTo>
                  <a:cubicBezTo>
                    <a:pt x="1700" y="1700"/>
                    <a:pt x="1800" y="0"/>
                    <a:pt x="18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59" name="Text Box 120"/>
            <p:cNvSpPr txBox="1">
              <a:spLocks noChangeArrowheads="1"/>
            </p:cNvSpPr>
            <p:nvPr/>
          </p:nvSpPr>
          <p:spPr bwMode="auto">
            <a:xfrm>
              <a:off x="3886828" y="1163269"/>
              <a:ext cx="699475" cy="267297"/>
            </a:xfrm>
            <a:prstGeom prst="rect">
              <a:avLst/>
            </a:prstGeom>
            <a:noFill/>
            <a:ln w="9525">
              <a:noFill/>
              <a:round/>
              <a:headEnd/>
              <a:tailEnd/>
            </a:ln>
            <a:effectLst/>
          </p:spPr>
          <p:txBody>
            <a:bodyPr lIns="90000" tIns="62640" rIns="90000" bIns="45000">
              <a:prstTxWarp prst="textNoShape">
                <a:avLst/>
              </a:prstTxWarp>
            </a:bodyPr>
            <a:lstStyle/>
            <a:p>
              <a:pPr>
                <a:tabLst>
                  <a:tab pos="723900" algn="l"/>
                </a:tabLst>
              </a:pPr>
              <a:r>
                <a:rPr lang="en-US" sz="1200" dirty="0">
                  <a:solidFill>
                    <a:srgbClr val="000000"/>
                  </a:solidFill>
                  <a:latin typeface="Times New Roman" pitchFamily="-111" charset="0"/>
                  <a:ea typeface="Lucida Sans Unicode" pitchFamily="-111" charset="0"/>
                  <a:cs typeface="Lucida Sans Unicode" pitchFamily="-111" charset="0"/>
                </a:rPr>
                <a:t>NS</a:t>
              </a:r>
              <a:r>
                <a:rPr lang="en-US" sz="1200" baseline="-33000" dirty="0">
                  <a:solidFill>
                    <a:srgbClr val="000000"/>
                  </a:solidFill>
                  <a:latin typeface="Times New Roman" pitchFamily="-111" charset="0"/>
                  <a:ea typeface="Lucida Sans Unicode" pitchFamily="-111" charset="0"/>
                  <a:cs typeface="Lucida Sans Unicode" pitchFamily="-111" charset="0"/>
                </a:rPr>
                <a:t>1</a:t>
              </a:r>
            </a:p>
          </p:txBody>
        </p:sp>
        <p:cxnSp>
          <p:nvCxnSpPr>
            <p:cNvPr id="260" name="AutoShape 121"/>
            <p:cNvCxnSpPr>
              <a:cxnSpLocks noChangeShapeType="1"/>
              <a:stCxn id="285" idx="1"/>
              <a:endCxn id="245" idx="3"/>
            </p:cNvCxnSpPr>
            <p:nvPr/>
          </p:nvCxnSpPr>
          <p:spPr bwMode="auto">
            <a:xfrm rot="5400000" flipH="1" flipV="1">
              <a:off x="3769747" y="1865934"/>
              <a:ext cx="389945" cy="347449"/>
            </a:xfrm>
            <a:prstGeom prst="curvedConnector3">
              <a:avLst>
                <a:gd name="adj1" fmla="val -481"/>
              </a:avLst>
            </a:prstGeom>
            <a:noFill/>
            <a:ln w="9000">
              <a:solidFill>
                <a:srgbClr val="252525"/>
              </a:solidFill>
              <a:round/>
              <a:headEnd/>
              <a:tailEnd type="triangle" w="med" len="med"/>
            </a:ln>
            <a:effectLst/>
          </p:spPr>
        </p:cxnSp>
        <p:sp>
          <p:nvSpPr>
            <p:cNvPr id="261" name="Line 123"/>
            <p:cNvSpPr>
              <a:spLocks noChangeShapeType="1"/>
            </p:cNvSpPr>
            <p:nvPr/>
          </p:nvSpPr>
          <p:spPr bwMode="auto">
            <a:xfrm>
              <a:off x="3762355" y="1766316"/>
              <a:ext cx="324953" cy="1"/>
            </a:xfrm>
            <a:prstGeom prst="line">
              <a:avLst/>
            </a:prstGeom>
            <a:noFill/>
            <a:ln w="9000">
              <a:solidFill>
                <a:srgbClr val="000000"/>
              </a:solidFill>
              <a:round/>
              <a:headEnd/>
              <a:tailEnd type="triangle" w="med" len="med"/>
            </a:ln>
            <a:effectLst/>
          </p:spPr>
          <p:txBody>
            <a:bodyPr>
              <a:prstTxWarp prst="textNoShape">
                <a:avLst/>
              </a:prstTxWarp>
            </a:bodyPr>
            <a:lstStyle/>
            <a:p>
              <a:endParaRPr lang="en-US"/>
            </a:p>
          </p:txBody>
        </p:sp>
        <p:sp>
          <p:nvSpPr>
            <p:cNvPr id="262" name="AutoShape 125"/>
            <p:cNvSpPr>
              <a:spLocks noChangeArrowheads="1"/>
            </p:cNvSpPr>
            <p:nvPr/>
          </p:nvSpPr>
          <p:spPr bwMode="auto">
            <a:xfrm>
              <a:off x="6085492" y="2123799"/>
              <a:ext cx="224713" cy="221661"/>
            </a:xfrm>
            <a:prstGeom prst="roundRect">
              <a:avLst>
                <a:gd name="adj" fmla="val 486"/>
              </a:avLst>
            </a:prstGeom>
            <a:solidFill>
              <a:srgbClr val="FFFFFF"/>
            </a:solidFill>
            <a:ln w="9525">
              <a:solidFill>
                <a:srgbClr val="000000"/>
              </a:solidFill>
              <a:round/>
              <a:headEnd/>
              <a:tailEnd/>
            </a:ln>
            <a:effectLst/>
          </p:spPr>
          <p:txBody>
            <a:bodyPr wrap="none" anchor="ctr">
              <a:prstTxWarp prst="textNoShape">
                <a:avLst/>
              </a:prstTxWarp>
            </a:bodyPr>
            <a:lstStyle/>
            <a:p>
              <a:endParaRPr lang="en-US"/>
            </a:p>
          </p:txBody>
        </p:sp>
        <p:sp>
          <p:nvSpPr>
            <p:cNvPr id="263" name="Freeform 126"/>
            <p:cNvSpPr>
              <a:spLocks/>
            </p:cNvSpPr>
            <p:nvPr/>
          </p:nvSpPr>
          <p:spPr bwMode="auto">
            <a:xfrm>
              <a:off x="3762355" y="1877147"/>
              <a:ext cx="449426" cy="788851"/>
            </a:xfrm>
            <a:custGeom>
              <a:avLst/>
              <a:gdLst/>
              <a:ahLst/>
              <a:cxnLst>
                <a:cxn ang="0">
                  <a:pos x="0" y="3200"/>
                </a:cxn>
                <a:cxn ang="0">
                  <a:pos x="1700" y="0"/>
                </a:cxn>
              </a:cxnLst>
              <a:rect l="0" t="0" r="r" b="b"/>
              <a:pathLst>
                <a:path w="1801" h="3201">
                  <a:moveTo>
                    <a:pt x="0" y="3200"/>
                  </a:moveTo>
                  <a:cubicBezTo>
                    <a:pt x="1800" y="3200"/>
                    <a:pt x="1700" y="0"/>
                    <a:pt x="1700" y="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grpSp>
          <p:nvGrpSpPr>
            <p:cNvPr id="264" name="Group 127"/>
            <p:cNvGrpSpPr>
              <a:grpSpLocks/>
            </p:cNvGrpSpPr>
            <p:nvPr/>
          </p:nvGrpSpPr>
          <p:grpSpPr bwMode="auto">
            <a:xfrm>
              <a:off x="1689266" y="2617103"/>
              <a:ext cx="498995" cy="330318"/>
              <a:chOff x="1429" y="1701"/>
              <a:chExt cx="453" cy="304"/>
            </a:xfrm>
          </p:grpSpPr>
          <p:grpSp>
            <p:nvGrpSpPr>
              <p:cNvPr id="323" name="Group 556"/>
              <p:cNvGrpSpPr>
                <a:grpSpLocks/>
              </p:cNvGrpSpPr>
              <p:nvPr/>
            </p:nvGrpSpPr>
            <p:grpSpPr bwMode="auto">
              <a:xfrm>
                <a:off x="1429" y="1703"/>
                <a:ext cx="453" cy="291"/>
                <a:chOff x="1429" y="1703"/>
                <a:chExt cx="453" cy="291"/>
              </a:xfrm>
            </p:grpSpPr>
            <p:grpSp>
              <p:nvGrpSpPr>
                <p:cNvPr id="325" name="Group 129"/>
                <p:cNvGrpSpPr>
                  <a:grpSpLocks/>
                </p:cNvGrpSpPr>
                <p:nvPr/>
              </p:nvGrpSpPr>
              <p:grpSpPr bwMode="auto">
                <a:xfrm>
                  <a:off x="1429" y="1703"/>
                  <a:ext cx="453" cy="291"/>
                  <a:chOff x="1429" y="1703"/>
                  <a:chExt cx="453" cy="291"/>
                </a:xfrm>
              </p:grpSpPr>
              <p:sp>
                <p:nvSpPr>
                  <p:cNvPr id="326" name="Text Box 130"/>
                  <p:cNvSpPr txBox="1">
                    <a:spLocks noChangeArrowheads="1"/>
                  </p:cNvSpPr>
                  <p:nvPr/>
                </p:nvSpPr>
                <p:spPr bwMode="auto">
                  <a:xfrm>
                    <a:off x="1429"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S</a:t>
                    </a:r>
                    <a:r>
                      <a:rPr lang="en-US" sz="1100" baseline="-33000" dirty="0">
                        <a:solidFill>
                          <a:srgbClr val="000000"/>
                        </a:solidFill>
                        <a:latin typeface="Times New Roman" pitchFamily="-111" charset="0"/>
                        <a:ea typeface="Lucida Sans Unicode" pitchFamily="-111" charset="0"/>
                        <a:cs typeface="Lucida Sans Unicode" pitchFamily="-111" charset="0"/>
                      </a:rPr>
                      <a:t>S</a:t>
                    </a:r>
                  </a:p>
                </p:txBody>
              </p:sp>
            </p:grpSp>
          </p:grpSp>
          <p:sp>
            <p:nvSpPr>
              <p:cNvPr id="324" name="AutoShape 131"/>
              <p:cNvSpPr>
                <a:spLocks noChangeArrowheads="1"/>
              </p:cNvSpPr>
              <p:nvPr/>
            </p:nvSpPr>
            <p:spPr bwMode="auto">
              <a:xfrm>
                <a:off x="1429"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grpSp>
          <p:nvGrpSpPr>
            <p:cNvPr id="265" name="Group 141"/>
            <p:cNvGrpSpPr>
              <a:grpSpLocks/>
            </p:cNvGrpSpPr>
            <p:nvPr/>
          </p:nvGrpSpPr>
          <p:grpSpPr bwMode="auto">
            <a:xfrm>
              <a:off x="1738835" y="1532704"/>
              <a:ext cx="298516" cy="146687"/>
              <a:chOff x="1474" y="703"/>
              <a:chExt cx="271" cy="135"/>
            </a:xfrm>
          </p:grpSpPr>
          <p:grpSp>
            <p:nvGrpSpPr>
              <p:cNvPr id="317" name="Group 142"/>
              <p:cNvGrpSpPr>
                <a:grpSpLocks/>
              </p:cNvGrpSpPr>
              <p:nvPr/>
            </p:nvGrpSpPr>
            <p:grpSpPr bwMode="auto">
              <a:xfrm>
                <a:off x="1474" y="703"/>
                <a:ext cx="90" cy="135"/>
                <a:chOff x="1474" y="703"/>
                <a:chExt cx="90" cy="135"/>
              </a:xfrm>
            </p:grpSpPr>
            <p:sp>
              <p:nvSpPr>
                <p:cNvPr id="322" name="AutoShape 143"/>
                <p:cNvSpPr>
                  <a:spLocks noChangeArrowheads="1"/>
                </p:cNvSpPr>
                <p:nvPr/>
              </p:nvSpPr>
              <p:spPr bwMode="auto">
                <a:xfrm>
                  <a:off x="1474" y="703"/>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18" name="Group 144"/>
              <p:cNvGrpSpPr>
                <a:grpSpLocks/>
              </p:cNvGrpSpPr>
              <p:nvPr/>
            </p:nvGrpSpPr>
            <p:grpSpPr bwMode="auto">
              <a:xfrm>
                <a:off x="1655" y="703"/>
                <a:ext cx="90" cy="135"/>
                <a:chOff x="1655" y="703"/>
                <a:chExt cx="90" cy="135"/>
              </a:xfrm>
            </p:grpSpPr>
            <p:sp>
              <p:nvSpPr>
                <p:cNvPr id="321" name="AutoShape 145"/>
                <p:cNvSpPr>
                  <a:spLocks noChangeArrowheads="1"/>
                </p:cNvSpPr>
                <p:nvPr/>
              </p:nvSpPr>
              <p:spPr bwMode="auto">
                <a:xfrm>
                  <a:off x="1655" y="703"/>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19" name="Group 146"/>
              <p:cNvGrpSpPr>
                <a:grpSpLocks/>
              </p:cNvGrpSpPr>
              <p:nvPr/>
            </p:nvGrpSpPr>
            <p:grpSpPr bwMode="auto">
              <a:xfrm>
                <a:off x="1565" y="703"/>
                <a:ext cx="90" cy="135"/>
                <a:chOff x="1565" y="703"/>
                <a:chExt cx="90" cy="135"/>
              </a:xfrm>
            </p:grpSpPr>
            <p:sp>
              <p:nvSpPr>
                <p:cNvPr id="320" name="AutoShape 147"/>
                <p:cNvSpPr>
                  <a:spLocks noChangeArrowheads="1"/>
                </p:cNvSpPr>
                <p:nvPr/>
              </p:nvSpPr>
              <p:spPr bwMode="auto">
                <a:xfrm>
                  <a:off x="1565" y="703"/>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grpSp>
          <p:nvGrpSpPr>
            <p:cNvPr id="266" name="Group 148"/>
            <p:cNvGrpSpPr>
              <a:grpSpLocks/>
            </p:cNvGrpSpPr>
            <p:nvPr/>
          </p:nvGrpSpPr>
          <p:grpSpPr bwMode="auto">
            <a:xfrm>
              <a:off x="1738835" y="1779355"/>
              <a:ext cx="298516" cy="146688"/>
              <a:chOff x="1474" y="930"/>
              <a:chExt cx="271" cy="135"/>
            </a:xfrm>
          </p:grpSpPr>
          <p:grpSp>
            <p:nvGrpSpPr>
              <p:cNvPr id="311" name="Group 149"/>
              <p:cNvGrpSpPr>
                <a:grpSpLocks/>
              </p:cNvGrpSpPr>
              <p:nvPr/>
            </p:nvGrpSpPr>
            <p:grpSpPr bwMode="auto">
              <a:xfrm>
                <a:off x="1474" y="930"/>
                <a:ext cx="90" cy="135"/>
                <a:chOff x="1474" y="930"/>
                <a:chExt cx="90" cy="135"/>
              </a:xfrm>
            </p:grpSpPr>
            <p:sp>
              <p:nvSpPr>
                <p:cNvPr id="316" name="AutoShape 150"/>
                <p:cNvSpPr>
                  <a:spLocks noChangeArrowheads="1"/>
                </p:cNvSpPr>
                <p:nvPr/>
              </p:nvSpPr>
              <p:spPr bwMode="auto">
                <a:xfrm>
                  <a:off x="1474" y="930"/>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12" name="Group 151"/>
              <p:cNvGrpSpPr>
                <a:grpSpLocks/>
              </p:cNvGrpSpPr>
              <p:nvPr/>
            </p:nvGrpSpPr>
            <p:grpSpPr bwMode="auto">
              <a:xfrm>
                <a:off x="1655" y="930"/>
                <a:ext cx="90" cy="135"/>
                <a:chOff x="1655" y="930"/>
                <a:chExt cx="90" cy="135"/>
              </a:xfrm>
            </p:grpSpPr>
            <p:sp>
              <p:nvSpPr>
                <p:cNvPr id="315" name="AutoShape 152"/>
                <p:cNvSpPr>
                  <a:spLocks noChangeArrowheads="1"/>
                </p:cNvSpPr>
                <p:nvPr/>
              </p:nvSpPr>
              <p:spPr bwMode="auto">
                <a:xfrm>
                  <a:off x="1655" y="930"/>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13" name="Group 153"/>
              <p:cNvGrpSpPr>
                <a:grpSpLocks/>
              </p:cNvGrpSpPr>
              <p:nvPr/>
            </p:nvGrpSpPr>
            <p:grpSpPr bwMode="auto">
              <a:xfrm>
                <a:off x="1565" y="930"/>
                <a:ext cx="90" cy="135"/>
                <a:chOff x="1565" y="930"/>
                <a:chExt cx="90" cy="135"/>
              </a:xfrm>
            </p:grpSpPr>
            <p:sp>
              <p:nvSpPr>
                <p:cNvPr id="314" name="AutoShape 154"/>
                <p:cNvSpPr>
                  <a:spLocks noChangeArrowheads="1"/>
                </p:cNvSpPr>
                <p:nvPr/>
              </p:nvSpPr>
              <p:spPr bwMode="auto">
                <a:xfrm>
                  <a:off x="1565" y="930"/>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sp>
          <p:nvSpPr>
            <p:cNvPr id="267" name="Freeform 155"/>
            <p:cNvSpPr>
              <a:spLocks/>
            </p:cNvSpPr>
            <p:nvPr/>
          </p:nvSpPr>
          <p:spPr bwMode="auto">
            <a:xfrm>
              <a:off x="964457" y="1064391"/>
              <a:ext cx="1049762" cy="763860"/>
            </a:xfrm>
            <a:custGeom>
              <a:avLst/>
              <a:gdLst/>
              <a:ahLst/>
              <a:cxnLst>
                <a:cxn ang="0">
                  <a:pos x="0" y="3100"/>
                </a:cxn>
                <a:cxn ang="0">
                  <a:pos x="4200" y="2200"/>
                </a:cxn>
              </a:cxnLst>
              <a:rect l="0" t="0" r="r" b="b"/>
              <a:pathLst>
                <a:path w="4201" h="3101">
                  <a:moveTo>
                    <a:pt x="0" y="3100"/>
                  </a:moveTo>
                  <a:cubicBezTo>
                    <a:pt x="2400" y="0"/>
                    <a:pt x="4200" y="2200"/>
                    <a:pt x="4200" y="22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68" name="Line 156"/>
            <p:cNvSpPr>
              <a:spLocks noChangeShapeType="1"/>
            </p:cNvSpPr>
            <p:nvPr/>
          </p:nvSpPr>
          <p:spPr bwMode="auto">
            <a:xfrm flipV="1">
              <a:off x="2038453" y="1851069"/>
              <a:ext cx="199378" cy="27165"/>
            </a:xfrm>
            <a:prstGeom prst="line">
              <a:avLst/>
            </a:prstGeom>
            <a:noFill/>
            <a:ln w="9000">
              <a:solidFill>
                <a:srgbClr val="252525"/>
              </a:solidFill>
              <a:round/>
              <a:headEnd/>
              <a:tailEnd type="triangle" w="med" len="med"/>
            </a:ln>
            <a:effectLst/>
          </p:spPr>
          <p:txBody>
            <a:bodyPr>
              <a:prstTxWarp prst="textNoShape">
                <a:avLst/>
              </a:prstTxWarp>
            </a:bodyPr>
            <a:lstStyle/>
            <a:p>
              <a:endParaRPr lang="en-US"/>
            </a:p>
          </p:txBody>
        </p:sp>
        <p:grpSp>
          <p:nvGrpSpPr>
            <p:cNvPr id="269" name="Group 157"/>
            <p:cNvGrpSpPr>
              <a:grpSpLocks/>
            </p:cNvGrpSpPr>
            <p:nvPr/>
          </p:nvGrpSpPr>
          <p:grpSpPr bwMode="auto">
            <a:xfrm>
              <a:off x="5061064" y="1359939"/>
              <a:ext cx="298516" cy="146688"/>
              <a:chOff x="4490" y="544"/>
              <a:chExt cx="271" cy="135"/>
            </a:xfrm>
          </p:grpSpPr>
          <p:grpSp>
            <p:nvGrpSpPr>
              <p:cNvPr id="305" name="Group 158"/>
              <p:cNvGrpSpPr>
                <a:grpSpLocks/>
              </p:cNvGrpSpPr>
              <p:nvPr/>
            </p:nvGrpSpPr>
            <p:grpSpPr bwMode="auto">
              <a:xfrm>
                <a:off x="4490" y="544"/>
                <a:ext cx="90" cy="135"/>
                <a:chOff x="4490" y="544"/>
                <a:chExt cx="90" cy="135"/>
              </a:xfrm>
            </p:grpSpPr>
            <p:sp>
              <p:nvSpPr>
                <p:cNvPr id="310" name="AutoShape 159"/>
                <p:cNvSpPr>
                  <a:spLocks noChangeArrowheads="1"/>
                </p:cNvSpPr>
                <p:nvPr/>
              </p:nvSpPr>
              <p:spPr bwMode="auto">
                <a:xfrm>
                  <a:off x="4490"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06" name="Group 160"/>
              <p:cNvGrpSpPr>
                <a:grpSpLocks/>
              </p:cNvGrpSpPr>
              <p:nvPr/>
            </p:nvGrpSpPr>
            <p:grpSpPr bwMode="auto">
              <a:xfrm>
                <a:off x="4671" y="544"/>
                <a:ext cx="90" cy="135"/>
                <a:chOff x="4671" y="544"/>
                <a:chExt cx="90" cy="135"/>
              </a:xfrm>
            </p:grpSpPr>
            <p:sp>
              <p:nvSpPr>
                <p:cNvPr id="309" name="AutoShape 161"/>
                <p:cNvSpPr>
                  <a:spLocks noChangeArrowheads="1"/>
                </p:cNvSpPr>
                <p:nvPr/>
              </p:nvSpPr>
              <p:spPr bwMode="auto">
                <a:xfrm>
                  <a:off x="4671"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07" name="Group 162"/>
              <p:cNvGrpSpPr>
                <a:grpSpLocks/>
              </p:cNvGrpSpPr>
              <p:nvPr/>
            </p:nvGrpSpPr>
            <p:grpSpPr bwMode="auto">
              <a:xfrm>
                <a:off x="4581" y="544"/>
                <a:ext cx="90" cy="135"/>
                <a:chOff x="4581" y="544"/>
                <a:chExt cx="90" cy="135"/>
              </a:xfrm>
            </p:grpSpPr>
            <p:sp>
              <p:nvSpPr>
                <p:cNvPr id="308" name="AutoShape 163"/>
                <p:cNvSpPr>
                  <a:spLocks noChangeArrowheads="1"/>
                </p:cNvSpPr>
                <p:nvPr/>
              </p:nvSpPr>
              <p:spPr bwMode="auto">
                <a:xfrm>
                  <a:off x="4581"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grpSp>
          <p:nvGrpSpPr>
            <p:cNvPr id="270" name="Group 164"/>
            <p:cNvGrpSpPr>
              <a:grpSpLocks/>
            </p:cNvGrpSpPr>
            <p:nvPr/>
          </p:nvGrpSpPr>
          <p:grpSpPr bwMode="auto">
            <a:xfrm>
              <a:off x="5360682" y="1359939"/>
              <a:ext cx="298516" cy="146688"/>
              <a:chOff x="4762" y="544"/>
              <a:chExt cx="271" cy="135"/>
            </a:xfrm>
          </p:grpSpPr>
          <p:grpSp>
            <p:nvGrpSpPr>
              <p:cNvPr id="299" name="Group 165"/>
              <p:cNvGrpSpPr>
                <a:grpSpLocks/>
              </p:cNvGrpSpPr>
              <p:nvPr/>
            </p:nvGrpSpPr>
            <p:grpSpPr bwMode="auto">
              <a:xfrm>
                <a:off x="4762" y="544"/>
                <a:ext cx="90" cy="135"/>
                <a:chOff x="4762" y="544"/>
                <a:chExt cx="90" cy="135"/>
              </a:xfrm>
            </p:grpSpPr>
            <p:sp>
              <p:nvSpPr>
                <p:cNvPr id="304" name="AutoShape 166"/>
                <p:cNvSpPr>
                  <a:spLocks noChangeArrowheads="1"/>
                </p:cNvSpPr>
                <p:nvPr/>
              </p:nvSpPr>
              <p:spPr bwMode="auto">
                <a:xfrm>
                  <a:off x="4762"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00" name="Group 167"/>
              <p:cNvGrpSpPr>
                <a:grpSpLocks/>
              </p:cNvGrpSpPr>
              <p:nvPr/>
            </p:nvGrpSpPr>
            <p:grpSpPr bwMode="auto">
              <a:xfrm>
                <a:off x="4944" y="544"/>
                <a:ext cx="90" cy="135"/>
                <a:chOff x="4944" y="544"/>
                <a:chExt cx="90" cy="135"/>
              </a:xfrm>
            </p:grpSpPr>
            <p:sp>
              <p:nvSpPr>
                <p:cNvPr id="303" name="AutoShape 168"/>
                <p:cNvSpPr>
                  <a:spLocks noChangeArrowheads="1"/>
                </p:cNvSpPr>
                <p:nvPr/>
              </p:nvSpPr>
              <p:spPr bwMode="auto">
                <a:xfrm>
                  <a:off x="4944"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nvGrpSpPr>
              <p:cNvPr id="301" name="Group 169"/>
              <p:cNvGrpSpPr>
                <a:grpSpLocks/>
              </p:cNvGrpSpPr>
              <p:nvPr/>
            </p:nvGrpSpPr>
            <p:grpSpPr bwMode="auto">
              <a:xfrm>
                <a:off x="4853" y="544"/>
                <a:ext cx="90" cy="135"/>
                <a:chOff x="4853" y="544"/>
                <a:chExt cx="90" cy="135"/>
              </a:xfrm>
            </p:grpSpPr>
            <p:sp>
              <p:nvSpPr>
                <p:cNvPr id="302" name="AutoShape 170"/>
                <p:cNvSpPr>
                  <a:spLocks noChangeArrowheads="1"/>
                </p:cNvSpPr>
                <p:nvPr/>
              </p:nvSpPr>
              <p:spPr bwMode="auto">
                <a:xfrm>
                  <a:off x="4853" y="544"/>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grpSp>
        <p:sp>
          <p:nvSpPr>
            <p:cNvPr id="271" name="Freeform 171"/>
            <p:cNvSpPr>
              <a:spLocks/>
            </p:cNvSpPr>
            <p:nvPr/>
          </p:nvSpPr>
          <p:spPr bwMode="auto">
            <a:xfrm>
              <a:off x="4861687" y="1188260"/>
              <a:ext cx="250048" cy="221661"/>
            </a:xfrm>
            <a:custGeom>
              <a:avLst/>
              <a:gdLst/>
              <a:ahLst/>
              <a:cxnLst>
                <a:cxn ang="0">
                  <a:pos x="0" y="899"/>
                </a:cxn>
                <a:cxn ang="0">
                  <a:pos x="1000" y="899"/>
                </a:cxn>
              </a:cxnLst>
              <a:rect l="0" t="0" r="r" b="b"/>
              <a:pathLst>
                <a:path w="1001" h="900">
                  <a:moveTo>
                    <a:pt x="0" y="899"/>
                  </a:moveTo>
                  <a:cubicBezTo>
                    <a:pt x="300" y="0"/>
                    <a:pt x="1000" y="899"/>
                    <a:pt x="1000" y="899"/>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grpSp>
          <p:nvGrpSpPr>
            <p:cNvPr id="272" name="Group 172"/>
            <p:cNvGrpSpPr>
              <a:grpSpLocks/>
            </p:cNvGrpSpPr>
            <p:nvPr/>
          </p:nvGrpSpPr>
          <p:grpSpPr bwMode="auto">
            <a:xfrm>
              <a:off x="5360682" y="2271573"/>
              <a:ext cx="99138" cy="146687"/>
              <a:chOff x="4762" y="1383"/>
              <a:chExt cx="90" cy="135"/>
            </a:xfrm>
          </p:grpSpPr>
          <p:sp>
            <p:nvSpPr>
              <p:cNvPr id="298" name="AutoShape 173"/>
              <p:cNvSpPr>
                <a:spLocks noChangeArrowheads="1"/>
              </p:cNvSpPr>
              <p:nvPr/>
            </p:nvSpPr>
            <p:spPr bwMode="auto">
              <a:xfrm>
                <a:off x="4762" y="1383"/>
                <a:ext cx="90" cy="135"/>
              </a:xfrm>
              <a:prstGeom prst="roundRect">
                <a:avLst>
                  <a:gd name="adj" fmla="val 1111"/>
                </a:avLst>
              </a:prstGeom>
              <a:solidFill>
                <a:srgbClr val="CCCCCC"/>
              </a:solidFill>
              <a:ln w="9000">
                <a:solidFill>
                  <a:srgbClr val="252525"/>
                </a:solidFill>
                <a:round/>
                <a:headEnd/>
                <a:tailEnd/>
              </a:ln>
              <a:effectLst/>
            </p:spPr>
            <p:txBody>
              <a:bodyPr wrap="none" anchor="ctr">
                <a:prstTxWarp prst="textNoShape">
                  <a:avLst/>
                </a:prstTxWarp>
              </a:bodyPr>
              <a:lstStyle/>
              <a:p>
                <a:endParaRPr lang="en-US"/>
              </a:p>
            </p:txBody>
          </p:sp>
        </p:grpSp>
        <p:sp>
          <p:nvSpPr>
            <p:cNvPr id="273" name="Freeform 174"/>
            <p:cNvSpPr>
              <a:spLocks/>
            </p:cNvSpPr>
            <p:nvPr/>
          </p:nvSpPr>
          <p:spPr bwMode="auto">
            <a:xfrm>
              <a:off x="5660299" y="1433825"/>
              <a:ext cx="275384" cy="517208"/>
            </a:xfrm>
            <a:custGeom>
              <a:avLst/>
              <a:gdLst/>
              <a:ahLst/>
              <a:cxnLst>
                <a:cxn ang="0">
                  <a:pos x="0" y="0"/>
                </a:cxn>
                <a:cxn ang="0">
                  <a:pos x="600" y="2100"/>
                </a:cxn>
              </a:cxnLst>
              <a:rect l="0" t="0" r="r" b="b"/>
              <a:pathLst>
                <a:path w="1101" h="2101">
                  <a:moveTo>
                    <a:pt x="0" y="0"/>
                  </a:moveTo>
                  <a:cubicBezTo>
                    <a:pt x="1100" y="100"/>
                    <a:pt x="600" y="2100"/>
                    <a:pt x="600" y="21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74" name="Freeform 175"/>
            <p:cNvSpPr>
              <a:spLocks/>
            </p:cNvSpPr>
            <p:nvPr/>
          </p:nvSpPr>
          <p:spPr bwMode="auto">
            <a:xfrm>
              <a:off x="5935683" y="2123799"/>
              <a:ext cx="324953" cy="147774"/>
            </a:xfrm>
            <a:custGeom>
              <a:avLst/>
              <a:gdLst/>
              <a:ahLst/>
              <a:cxnLst>
                <a:cxn ang="0">
                  <a:pos x="0" y="0"/>
                </a:cxn>
                <a:cxn ang="0">
                  <a:pos x="1300" y="500"/>
                </a:cxn>
              </a:cxnLst>
              <a:rect l="0" t="0" r="r" b="b"/>
              <a:pathLst>
                <a:path w="1301" h="601">
                  <a:moveTo>
                    <a:pt x="0" y="0"/>
                  </a:moveTo>
                  <a:cubicBezTo>
                    <a:pt x="200" y="600"/>
                    <a:pt x="0" y="400"/>
                    <a:pt x="1300" y="500"/>
                  </a:cubicBezTo>
                </a:path>
              </a:pathLst>
            </a:custGeom>
            <a:noFill/>
            <a:ln w="9000">
              <a:solidFill>
                <a:srgbClr val="252525"/>
              </a:solidFill>
              <a:round/>
              <a:headEnd/>
              <a:tailEnd type="triangle" w="med" len="med"/>
            </a:ln>
            <a:effectLst/>
          </p:spPr>
          <p:txBody>
            <a:bodyPr>
              <a:prstTxWarp prst="textNoShape">
                <a:avLst/>
              </a:prstTxWarp>
            </a:bodyPr>
            <a:lstStyle/>
            <a:p>
              <a:endParaRPr lang="en-US"/>
            </a:p>
          </p:txBody>
        </p:sp>
        <p:sp>
          <p:nvSpPr>
            <p:cNvPr id="275" name="Text Box 176"/>
            <p:cNvSpPr txBox="1">
              <a:spLocks noChangeArrowheads="1"/>
            </p:cNvSpPr>
            <p:nvPr/>
          </p:nvSpPr>
          <p:spPr bwMode="auto">
            <a:xfrm>
              <a:off x="1338978" y="1188260"/>
              <a:ext cx="274282" cy="245565"/>
            </a:xfrm>
            <a:prstGeom prst="rect">
              <a:avLst/>
            </a:prstGeom>
            <a:noFill/>
            <a:ln w="9525">
              <a:noFill/>
              <a:round/>
              <a:headEnd/>
              <a:tailEnd/>
            </a:ln>
            <a:effectLst/>
          </p:spPr>
          <p:txBody>
            <a:bodyPr lIns="90000" tIns="60876" rIns="90000" bIns="45000">
              <a:prstTxWarp prst="textNoShape">
                <a:avLst/>
              </a:prstTxWarp>
            </a:bodyPr>
            <a:lstStyle/>
            <a:p>
              <a:endParaRPr lang="en-US" baseline="-33000" dirty="0">
                <a:solidFill>
                  <a:srgbClr val="000000"/>
                </a:solidFill>
                <a:latin typeface="Times New Roman" pitchFamily="-111" charset="0"/>
                <a:ea typeface="Lucida Sans Unicode" pitchFamily="-111" charset="0"/>
                <a:cs typeface="Lucida Sans Unicode" pitchFamily="-111" charset="0"/>
              </a:endParaRPr>
            </a:p>
          </p:txBody>
        </p:sp>
        <p:sp>
          <p:nvSpPr>
            <p:cNvPr id="276" name="Text Box 177"/>
            <p:cNvSpPr txBox="1">
              <a:spLocks noChangeArrowheads="1"/>
            </p:cNvSpPr>
            <p:nvPr/>
          </p:nvSpPr>
          <p:spPr bwMode="auto">
            <a:xfrm>
              <a:off x="1139600" y="2420433"/>
              <a:ext cx="274283"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2</a:t>
              </a:r>
            </a:p>
          </p:txBody>
        </p:sp>
        <p:sp>
          <p:nvSpPr>
            <p:cNvPr id="277" name="Text Box 178"/>
            <p:cNvSpPr txBox="1">
              <a:spLocks noChangeArrowheads="1"/>
            </p:cNvSpPr>
            <p:nvPr/>
          </p:nvSpPr>
          <p:spPr bwMode="auto">
            <a:xfrm>
              <a:off x="2613453" y="3035432"/>
              <a:ext cx="274283"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3</a:t>
              </a:r>
            </a:p>
          </p:txBody>
        </p:sp>
        <p:sp>
          <p:nvSpPr>
            <p:cNvPr id="278" name="Text Box 179"/>
            <p:cNvSpPr txBox="1">
              <a:spLocks noChangeArrowheads="1"/>
            </p:cNvSpPr>
            <p:nvPr/>
          </p:nvSpPr>
          <p:spPr bwMode="auto">
            <a:xfrm>
              <a:off x="3262258" y="3245071"/>
              <a:ext cx="274282"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4</a:t>
              </a:r>
            </a:p>
          </p:txBody>
        </p:sp>
        <p:sp>
          <p:nvSpPr>
            <p:cNvPr id="279" name="Text Box 180"/>
            <p:cNvSpPr txBox="1">
              <a:spLocks noChangeArrowheads="1"/>
            </p:cNvSpPr>
            <p:nvPr/>
          </p:nvSpPr>
          <p:spPr bwMode="auto">
            <a:xfrm>
              <a:off x="1338978" y="1188260"/>
              <a:ext cx="274282" cy="245565"/>
            </a:xfrm>
            <a:prstGeom prst="rect">
              <a:avLst/>
            </a:prstGeom>
            <a:noFill/>
            <a:ln w="9525">
              <a:noFill/>
              <a:round/>
              <a:headEnd/>
              <a:tailEnd/>
            </a:ln>
            <a:effectLst/>
          </p:spPr>
          <p:txBody>
            <a:bodyPr lIns="90000" tIns="60876" rIns="90000" bIns="45000">
              <a:prstTxWarp prst="textNoShape">
                <a:avLst/>
              </a:prstTxWarp>
            </a:bodyPr>
            <a:lstStyle/>
            <a:p>
              <a:r>
                <a:rPr lang="en-US" sz="1100" dirty="0">
                  <a:solidFill>
                    <a:srgbClr val="000000"/>
                  </a:solidFill>
                  <a:latin typeface="Times New Roman" pitchFamily="-111" charset="0"/>
                  <a:ea typeface="Lucida Sans Unicode" pitchFamily="-111" charset="0"/>
                  <a:cs typeface="Lucida Sans Unicode" pitchFamily="-111" charset="0"/>
                </a:rPr>
                <a:t>f</a:t>
              </a:r>
              <a:r>
                <a:rPr lang="en-US" sz="1100" baseline="-33000" dirty="0">
                  <a:solidFill>
                    <a:srgbClr val="000000"/>
                  </a:solidFill>
                  <a:latin typeface="Times New Roman" pitchFamily="-111" charset="0"/>
                  <a:ea typeface="Lucida Sans Unicode" pitchFamily="-111" charset="0"/>
                  <a:cs typeface="Lucida Sans Unicode" pitchFamily="-111" charset="0"/>
                </a:rPr>
                <a:t>1</a:t>
              </a:r>
            </a:p>
          </p:txBody>
        </p:sp>
        <p:sp>
          <p:nvSpPr>
            <p:cNvPr id="280" name="Text Box 181"/>
            <p:cNvSpPr txBox="1">
              <a:spLocks noChangeArrowheads="1"/>
            </p:cNvSpPr>
            <p:nvPr/>
          </p:nvSpPr>
          <p:spPr bwMode="auto">
            <a:xfrm>
              <a:off x="4096801" y="1413583"/>
              <a:ext cx="349187" cy="183631"/>
            </a:xfrm>
            <a:prstGeom prst="rect">
              <a:avLst/>
            </a:prstGeom>
            <a:noFill/>
            <a:ln w="9525">
              <a:noFill/>
              <a:round/>
              <a:headEnd/>
              <a:tailEnd/>
            </a:ln>
            <a:effectLst/>
          </p:spPr>
          <p:txBody>
            <a:bodyPr lIns="90000" tIns="57347" rIns="90000" bIns="45000">
              <a:prstTxWarp prst="textNoShape">
                <a:avLst/>
              </a:prstTxWarp>
            </a:bodyPr>
            <a:lstStyle/>
            <a:p>
              <a:r>
                <a:rPr lang="en-US" sz="900" dirty="0">
                  <a:solidFill>
                    <a:srgbClr val="000000"/>
                  </a:solidFill>
                  <a:latin typeface="Times New Roman" pitchFamily="-111" charset="0"/>
                  <a:ea typeface="Lucida Sans Unicode" pitchFamily="-111" charset="0"/>
                  <a:cs typeface="Lucida Sans Unicode" pitchFamily="-111" charset="0"/>
                </a:rPr>
                <a:t>RC</a:t>
              </a:r>
            </a:p>
          </p:txBody>
        </p:sp>
        <p:sp>
          <p:nvSpPr>
            <p:cNvPr id="281" name="Text Box 182"/>
            <p:cNvSpPr txBox="1">
              <a:spLocks noChangeArrowheads="1"/>
            </p:cNvSpPr>
            <p:nvPr/>
          </p:nvSpPr>
          <p:spPr bwMode="auto">
            <a:xfrm>
              <a:off x="4136812" y="1872222"/>
              <a:ext cx="349187" cy="183631"/>
            </a:xfrm>
            <a:prstGeom prst="rect">
              <a:avLst/>
            </a:prstGeom>
            <a:noFill/>
            <a:ln w="9525">
              <a:noFill/>
              <a:round/>
              <a:headEnd/>
              <a:tailEnd/>
            </a:ln>
            <a:effectLst/>
          </p:spPr>
          <p:txBody>
            <a:bodyPr lIns="90000" tIns="57347" rIns="90000" bIns="45000">
              <a:prstTxWarp prst="textNoShape">
                <a:avLst/>
              </a:prstTxWarp>
            </a:bodyPr>
            <a:lstStyle/>
            <a:p>
              <a:r>
                <a:rPr lang="en-US" sz="900" dirty="0">
                  <a:solidFill>
                    <a:srgbClr val="000000"/>
                  </a:solidFill>
                  <a:latin typeface="Times New Roman" pitchFamily="-111" charset="0"/>
                  <a:ea typeface="Lucida Sans Unicode" pitchFamily="-111" charset="0"/>
                  <a:cs typeface="Lucida Sans Unicode" pitchFamily="-111" charset="0"/>
                </a:rPr>
                <a:t>TT</a:t>
              </a:r>
            </a:p>
          </p:txBody>
        </p:sp>
        <p:grpSp>
          <p:nvGrpSpPr>
            <p:cNvPr id="282" name="Group 183"/>
            <p:cNvGrpSpPr>
              <a:grpSpLocks/>
            </p:cNvGrpSpPr>
            <p:nvPr/>
          </p:nvGrpSpPr>
          <p:grpSpPr bwMode="auto">
            <a:xfrm>
              <a:off x="5755031" y="1356679"/>
              <a:ext cx="243440" cy="153206"/>
              <a:chOff x="5120" y="541"/>
              <a:chExt cx="221" cy="141"/>
            </a:xfrm>
          </p:grpSpPr>
          <p:sp>
            <p:nvSpPr>
              <p:cNvPr id="297" name="Text Box 184"/>
              <p:cNvSpPr txBox="1">
                <a:spLocks noChangeArrowheads="1"/>
              </p:cNvSpPr>
              <p:nvPr/>
            </p:nvSpPr>
            <p:spPr bwMode="auto">
              <a:xfrm>
                <a:off x="5120" y="541"/>
                <a:ext cx="221" cy="141"/>
              </a:xfrm>
              <a:prstGeom prst="rect">
                <a:avLst/>
              </a:prstGeom>
              <a:noFill/>
              <a:ln w="9525">
                <a:noFill/>
                <a:round/>
                <a:headEnd/>
                <a:tailEnd/>
              </a:ln>
              <a:effectLst/>
            </p:spPr>
            <p:txBody>
              <a:bodyPr wrap="none" lIns="0" tIns="13230" rIns="0" bIns="0">
                <a:prstTxWarp prst="textNoShape">
                  <a:avLst/>
                </a:prstTxWarp>
              </a:bodyPr>
              <a:lstStyle/>
              <a:p>
                <a:r>
                  <a:rPr lang="en-US" sz="1000" dirty="0" err="1">
                    <a:solidFill>
                      <a:srgbClr val="000000"/>
                    </a:solidFill>
                    <a:latin typeface="Times New Roman" pitchFamily="-111" charset="0"/>
                    <a:ea typeface="Lucida Sans Unicode" pitchFamily="-111" charset="0"/>
                    <a:cs typeface="Lucida Sans Unicode" pitchFamily="-111" charset="0"/>
                  </a:rPr>
                  <a:t>Q</a:t>
                </a:r>
                <a:r>
                  <a:rPr lang="en-US" sz="1000" baseline="-33000" dirty="0" err="1">
                    <a:solidFill>
                      <a:srgbClr val="000000"/>
                    </a:solidFill>
                    <a:latin typeface="Times New Roman" pitchFamily="-111" charset="0"/>
                    <a:ea typeface="Lucida Sans Unicode" pitchFamily="-111" charset="0"/>
                    <a:cs typeface="Lucida Sans Unicode" pitchFamily="-111" charset="0"/>
                  </a:rPr>
                  <a:t>Tx</a:t>
                </a:r>
                <a:endParaRPr lang="en-US" sz="1000" baseline="-33000" dirty="0">
                  <a:solidFill>
                    <a:srgbClr val="000000"/>
                  </a:solidFill>
                  <a:latin typeface="Times New Roman" pitchFamily="-111" charset="0"/>
                  <a:ea typeface="Lucida Sans Unicode" pitchFamily="-111" charset="0"/>
                  <a:cs typeface="Lucida Sans Unicode" pitchFamily="-111" charset="0"/>
                </a:endParaRPr>
              </a:p>
            </p:txBody>
          </p:sp>
        </p:grpSp>
        <p:grpSp>
          <p:nvGrpSpPr>
            <p:cNvPr id="283" name="Group 214"/>
            <p:cNvGrpSpPr>
              <a:grpSpLocks/>
            </p:cNvGrpSpPr>
            <p:nvPr/>
          </p:nvGrpSpPr>
          <p:grpSpPr bwMode="auto">
            <a:xfrm>
              <a:off x="4036637" y="2617103"/>
              <a:ext cx="498996" cy="330318"/>
              <a:chOff x="3560" y="1701"/>
              <a:chExt cx="453" cy="304"/>
            </a:xfrm>
          </p:grpSpPr>
          <p:grpSp>
            <p:nvGrpSpPr>
              <p:cNvPr id="293" name="Group 215"/>
              <p:cNvGrpSpPr>
                <a:grpSpLocks/>
              </p:cNvGrpSpPr>
              <p:nvPr/>
            </p:nvGrpSpPr>
            <p:grpSpPr bwMode="auto">
              <a:xfrm>
                <a:off x="3560" y="1703"/>
                <a:ext cx="453" cy="291"/>
                <a:chOff x="3560" y="1703"/>
                <a:chExt cx="453" cy="291"/>
              </a:xfrm>
            </p:grpSpPr>
            <p:grpSp>
              <p:nvGrpSpPr>
                <p:cNvPr id="295" name="Group 216"/>
                <p:cNvGrpSpPr>
                  <a:grpSpLocks/>
                </p:cNvGrpSpPr>
                <p:nvPr/>
              </p:nvGrpSpPr>
              <p:grpSpPr bwMode="auto">
                <a:xfrm>
                  <a:off x="3560" y="1703"/>
                  <a:ext cx="453" cy="291"/>
                  <a:chOff x="3560" y="1703"/>
                  <a:chExt cx="453" cy="291"/>
                </a:xfrm>
              </p:grpSpPr>
              <p:sp>
                <p:nvSpPr>
                  <p:cNvPr id="296" name="Text Box 217"/>
                  <p:cNvSpPr txBox="1">
                    <a:spLocks noChangeArrowheads="1"/>
                  </p:cNvSpPr>
                  <p:nvPr/>
                </p:nvSpPr>
                <p:spPr bwMode="auto">
                  <a:xfrm>
                    <a:off x="3560"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S</a:t>
                    </a:r>
                    <a:r>
                      <a:rPr lang="en-US" sz="1000" baseline="-33000" dirty="0">
                        <a:solidFill>
                          <a:srgbClr val="000000"/>
                        </a:solidFill>
                        <a:latin typeface="Times New Roman" pitchFamily="-111" charset="0"/>
                        <a:ea typeface="Lucida Sans Unicode" pitchFamily="-111" charset="0"/>
                        <a:cs typeface="Lucida Sans Unicode" pitchFamily="-111" charset="0"/>
                      </a:rPr>
                      <a:t>R</a:t>
                    </a:r>
                  </a:p>
                </p:txBody>
              </p:sp>
            </p:grpSp>
          </p:grpSp>
          <p:sp>
            <p:nvSpPr>
              <p:cNvPr id="294" name="AutoShape 218"/>
              <p:cNvSpPr>
                <a:spLocks noChangeArrowheads="1"/>
              </p:cNvSpPr>
              <p:nvPr/>
            </p:nvSpPr>
            <p:spPr bwMode="auto">
              <a:xfrm>
                <a:off x="3560"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grpSp>
          <p:nvGrpSpPr>
            <p:cNvPr id="284" name="Group 219"/>
            <p:cNvGrpSpPr>
              <a:grpSpLocks/>
            </p:cNvGrpSpPr>
            <p:nvPr/>
          </p:nvGrpSpPr>
          <p:grpSpPr bwMode="auto">
            <a:xfrm>
              <a:off x="4836351" y="2617103"/>
              <a:ext cx="498996" cy="330318"/>
              <a:chOff x="4286" y="1701"/>
              <a:chExt cx="453" cy="304"/>
            </a:xfrm>
          </p:grpSpPr>
          <p:grpSp>
            <p:nvGrpSpPr>
              <p:cNvPr id="289" name="Group 220"/>
              <p:cNvGrpSpPr>
                <a:grpSpLocks/>
              </p:cNvGrpSpPr>
              <p:nvPr/>
            </p:nvGrpSpPr>
            <p:grpSpPr bwMode="auto">
              <a:xfrm>
                <a:off x="4286" y="1703"/>
                <a:ext cx="453" cy="291"/>
                <a:chOff x="4286" y="1703"/>
                <a:chExt cx="453" cy="291"/>
              </a:xfrm>
            </p:grpSpPr>
            <p:grpSp>
              <p:nvGrpSpPr>
                <p:cNvPr id="291" name="Group 221"/>
                <p:cNvGrpSpPr>
                  <a:grpSpLocks/>
                </p:cNvGrpSpPr>
                <p:nvPr/>
              </p:nvGrpSpPr>
              <p:grpSpPr bwMode="auto">
                <a:xfrm>
                  <a:off x="4286" y="1703"/>
                  <a:ext cx="453" cy="291"/>
                  <a:chOff x="4286" y="1703"/>
                  <a:chExt cx="453" cy="291"/>
                </a:xfrm>
              </p:grpSpPr>
              <p:sp>
                <p:nvSpPr>
                  <p:cNvPr id="292" name="Text Box 222"/>
                  <p:cNvSpPr txBox="1">
                    <a:spLocks noChangeArrowheads="1"/>
                  </p:cNvSpPr>
                  <p:nvPr/>
                </p:nvSpPr>
                <p:spPr bwMode="auto">
                  <a:xfrm>
                    <a:off x="4286" y="1703"/>
                    <a:ext cx="453" cy="291"/>
                  </a:xfrm>
                  <a:prstGeom prst="rect">
                    <a:avLst/>
                  </a:prstGeom>
                  <a:noFill/>
                  <a:ln w="9525">
                    <a:noFill/>
                    <a:round/>
                    <a:headEnd/>
                    <a:tailEnd/>
                  </a:ln>
                  <a:effectLst/>
                </p:spPr>
                <p:txBody>
                  <a:bodyPr wrap="none" lIns="0" tIns="13230" rIns="0" bIns="0" anchor="ctr" anchorCtr="1">
                    <a:prstTxWarp prst="textNoShape">
                      <a:avLst/>
                    </a:prstTxWarp>
                  </a:bodyPr>
                  <a:lstStyle/>
                  <a:p>
                    <a:r>
                      <a:rPr lang="en-US" sz="1000" dirty="0">
                        <a:solidFill>
                          <a:srgbClr val="000000"/>
                        </a:solidFill>
                        <a:latin typeface="Times New Roman" pitchFamily="-111" charset="0"/>
                        <a:ea typeface="Lucida Sans Unicode" pitchFamily="-111" charset="0"/>
                        <a:cs typeface="Lucida Sans Unicode" pitchFamily="-111" charset="0"/>
                      </a:rPr>
                      <a:t>S</a:t>
                    </a:r>
                    <a:r>
                      <a:rPr lang="en-US" sz="1000" baseline="-33000" dirty="0">
                        <a:solidFill>
                          <a:srgbClr val="000000"/>
                        </a:solidFill>
                        <a:latin typeface="Times New Roman" pitchFamily="-111" charset="0"/>
                        <a:ea typeface="Lucida Sans Unicode" pitchFamily="-111" charset="0"/>
                        <a:cs typeface="Lucida Sans Unicode" pitchFamily="-111" charset="0"/>
                      </a:rPr>
                      <a:t>S</a:t>
                    </a:r>
                  </a:p>
                </p:txBody>
              </p:sp>
            </p:grpSp>
          </p:grpSp>
          <p:sp>
            <p:nvSpPr>
              <p:cNvPr id="290" name="AutoShape 223"/>
              <p:cNvSpPr>
                <a:spLocks noChangeArrowheads="1"/>
              </p:cNvSpPr>
              <p:nvPr/>
            </p:nvSpPr>
            <p:spPr bwMode="auto">
              <a:xfrm>
                <a:off x="4286" y="1701"/>
                <a:ext cx="447" cy="304"/>
              </a:xfrm>
              <a:prstGeom prst="roundRect">
                <a:avLst>
                  <a:gd name="adj" fmla="val 329"/>
                </a:avLst>
              </a:prstGeom>
              <a:noFill/>
              <a:ln w="9000">
                <a:solidFill>
                  <a:srgbClr val="252525"/>
                </a:solidFill>
                <a:round/>
                <a:headEnd/>
                <a:tailEnd/>
              </a:ln>
              <a:effectLst/>
            </p:spPr>
            <p:txBody>
              <a:bodyPr wrap="none" anchor="ctr">
                <a:prstTxWarp prst="textNoShape">
                  <a:avLst/>
                </a:prstTxWarp>
              </a:bodyPr>
              <a:lstStyle/>
              <a:p>
                <a:endParaRPr lang="en-US"/>
              </a:p>
            </p:txBody>
          </p:sp>
        </p:grpSp>
        <p:sp>
          <p:nvSpPr>
            <p:cNvPr id="285" name="Line 98"/>
            <p:cNvSpPr>
              <a:spLocks noChangeShapeType="1"/>
            </p:cNvSpPr>
            <p:nvPr/>
          </p:nvSpPr>
          <p:spPr bwMode="auto">
            <a:xfrm>
              <a:off x="3733715" y="2234630"/>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86" name="Line 98"/>
            <p:cNvSpPr>
              <a:spLocks noChangeShapeType="1"/>
            </p:cNvSpPr>
            <p:nvPr/>
          </p:nvSpPr>
          <p:spPr bwMode="auto">
            <a:xfrm>
              <a:off x="3733002" y="1766316"/>
              <a:ext cx="57280" cy="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87" name="Text Box 224"/>
            <p:cNvSpPr txBox="1">
              <a:spLocks noChangeArrowheads="1"/>
            </p:cNvSpPr>
            <p:nvPr/>
          </p:nvSpPr>
          <p:spPr bwMode="auto">
            <a:xfrm>
              <a:off x="6859871" y="3242968"/>
              <a:ext cx="1998184" cy="631298"/>
            </a:xfrm>
            <a:prstGeom prst="rect">
              <a:avLst/>
            </a:prstGeom>
            <a:noFill/>
            <a:ln w="9525">
              <a:noFill/>
              <a:round/>
              <a:headEnd/>
              <a:tailEnd/>
            </a:ln>
            <a:effectLst/>
          </p:spPr>
          <p:txBody>
            <a:bodyPr lIns="90000" tIns="57600" rIns="90000" bIns="45000">
              <a:prstTxWarp prst="textNoShape">
                <a:avLst/>
              </a:prstTxWarp>
            </a:bodyPr>
            <a:lstStyle/>
            <a:p>
              <a:pPr>
                <a:lnSpc>
                  <a:spcPct val="95000"/>
                </a:lnSpc>
                <a:tabLst>
                  <a:tab pos="723900" algn="l"/>
                  <a:tab pos="1447800" algn="l"/>
                  <a:tab pos="2171700" algn="l"/>
                </a:tabLst>
              </a:pPr>
              <a:r>
                <a:rPr lang="en-US" sz="1600" dirty="0">
                  <a:solidFill>
                    <a:srgbClr val="000000"/>
                  </a:solidFill>
                  <a:latin typeface="Chancellor" pitchFamily="-111" charset="0"/>
                  <a:ea typeface="Lucida Sans Unicode" pitchFamily="-111" charset="0"/>
                  <a:cs typeface="Lucida Sans Unicode" pitchFamily="-111" charset="0"/>
                </a:rPr>
                <a:t>A</a:t>
              </a:r>
              <a:r>
                <a:rPr lang="en-US" sz="1600" baseline="-33000" dirty="0">
                  <a:solidFill>
                    <a:srgbClr val="000000"/>
                  </a:solidFill>
                  <a:latin typeface="Times New Roman" pitchFamily="-111" charset="0"/>
                  <a:ea typeface="Lucida Sans Unicode" pitchFamily="-111" charset="0"/>
                  <a:cs typeface="Lucida Sans Unicode" pitchFamily="-111" charset="0"/>
                </a:rPr>
                <a:t>1</a:t>
              </a:r>
              <a:r>
                <a:rPr lang="en-US" sz="1600" dirty="0">
                  <a:solidFill>
                    <a:srgbClr val="000000"/>
                  </a:solidFill>
                  <a:latin typeface="Times New Roman" pitchFamily="-111" charset="0"/>
                  <a:ea typeface="Lucida Sans Unicode" pitchFamily="-111" charset="0"/>
                  <a:cs typeface="Lucida Sans Unicode" pitchFamily="-111" charset="0"/>
                </a:rPr>
                <a:t>: </a:t>
              </a:r>
              <a:r>
                <a:rPr lang="en-US" sz="1600" dirty="0">
                  <a:solidFill>
                    <a:srgbClr val="000000"/>
                  </a:solidFill>
                  <a:latin typeface="Times New Roman" pitchFamily="-111" charset="0"/>
                  <a:ea typeface="Times New Roman" pitchFamily="-111" charset="0"/>
                  <a:cs typeface="Times New Roman" pitchFamily="-111" charset="0"/>
                </a:rPr>
                <a:t>τ</a:t>
              </a:r>
              <a:r>
                <a:rPr lang="en-US" sz="1600" baseline="-33000" dirty="0">
                  <a:solidFill>
                    <a:srgbClr val="000000"/>
                  </a:solidFill>
                  <a:latin typeface="Times New Roman" pitchFamily="-111" charset="0"/>
                  <a:ea typeface="Times New Roman" pitchFamily="-111" charset="0"/>
                  <a:cs typeface="Times New Roman" pitchFamily="-111" charset="0"/>
                </a:rPr>
                <a:t>1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Webdings" pitchFamily="-111" charset="2"/>
                  <a:ea typeface="Wingdings" pitchFamily="-111" charset="2"/>
                  <a:cs typeface="Wingdings" pitchFamily="-111" charset="2"/>
                </a:rPr>
                <a:t> </a:t>
              </a:r>
              <a:r>
                <a:rPr lang="en-US" sz="1600" dirty="0">
                  <a:solidFill>
                    <a:srgbClr val="000000"/>
                  </a:solidFill>
                  <a:latin typeface="Times New Roman" pitchFamily="-111" charset="0"/>
                  <a:ea typeface="Times New Roman" pitchFamily="-111" charset="0"/>
                  <a:cs typeface="Times New Roman" pitchFamily="-111" charset="0"/>
                </a:rPr>
                <a:t>m</a:t>
              </a:r>
              <a:r>
                <a:rPr lang="en-US" sz="1600" baseline="-33000" dirty="0">
                  <a:solidFill>
                    <a:srgbClr val="000000"/>
                  </a:solidFill>
                  <a:latin typeface="Times New Roman" pitchFamily="-111" charset="0"/>
                  <a:ea typeface="Times New Roman" pitchFamily="-111" charset="0"/>
                  <a:cs typeface="Times New Roman" pitchFamily="-111" charset="0"/>
                </a:rPr>
                <a:t>1</a:t>
              </a:r>
              <a:r>
                <a:rPr lang="en-US" sz="1600" dirty="0">
                  <a:solidFill>
                    <a:srgbClr val="000000"/>
                  </a:solidFill>
                  <a:latin typeface="Times New Roman" pitchFamily="-111" charset="0"/>
                  <a:ea typeface="Times New Roman" pitchFamily="-111" charset="0"/>
                  <a:cs typeface="Times New Roman" pitchFamily="-111" charset="0"/>
                </a:rPr>
                <a:t>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Times New Roman" pitchFamily="-111" charset="0"/>
                  <a:ea typeface="Arial" pitchFamily="-111" charset="0"/>
                  <a:cs typeface="Arial" pitchFamily="-111" charset="0"/>
                </a:rPr>
                <a:t> </a:t>
              </a:r>
              <a:r>
                <a:rPr lang="en-US" sz="1600" dirty="0" smtClean="0">
                  <a:solidFill>
                    <a:srgbClr val="000000"/>
                  </a:solidFill>
                  <a:latin typeface="Times New Roman" pitchFamily="-111" charset="0"/>
                  <a:ea typeface="Arial" pitchFamily="-111" charset="0"/>
                  <a:cs typeface="Arial" pitchFamily="-111" charset="0"/>
                </a:rPr>
                <a:t>τ</a:t>
              </a:r>
              <a:r>
                <a:rPr lang="en-US" sz="1600" baseline="-33000" dirty="0" smtClean="0">
                  <a:solidFill>
                    <a:srgbClr val="000000"/>
                  </a:solidFill>
                  <a:latin typeface="Times New Roman" pitchFamily="-111" charset="0"/>
                  <a:ea typeface="Arial" pitchFamily="-111" charset="0"/>
                  <a:cs typeface="Arial" pitchFamily="-111" charset="0"/>
                </a:rPr>
                <a:t>3</a:t>
              </a:r>
              <a:r>
                <a:rPr lang="en-US" sz="1600" dirty="0" smtClean="0">
                  <a:solidFill>
                    <a:srgbClr val="000000"/>
                  </a:solidFill>
                  <a:latin typeface="Times New Roman" pitchFamily="-111" charset="0"/>
                  <a:ea typeface="Arial" pitchFamily="-111" charset="0"/>
                  <a:cs typeface="Arial" pitchFamily="-111" charset="0"/>
                </a:rPr>
                <a:t>, RC </a:t>
              </a:r>
              <a:endParaRPr lang="en-US" sz="1600" dirty="0">
                <a:solidFill>
                  <a:srgbClr val="000000"/>
                </a:solidFill>
                <a:latin typeface="Times New Roman" pitchFamily="-111" charset="0"/>
                <a:ea typeface="Arial" pitchFamily="-111" charset="0"/>
                <a:cs typeface="Arial" pitchFamily="-111" charset="0"/>
              </a:endParaRPr>
            </a:p>
            <a:p>
              <a:pPr>
                <a:tabLst>
                  <a:tab pos="723900" algn="l"/>
                  <a:tab pos="1447800" algn="l"/>
                  <a:tab pos="2171700" algn="l"/>
                </a:tabLst>
              </a:pPr>
              <a:r>
                <a:rPr lang="en-US" sz="2000" dirty="0">
                  <a:solidFill>
                    <a:srgbClr val="000000"/>
                  </a:solidFill>
                  <a:latin typeface="Times New Roman" pitchFamily="-111" charset="0"/>
                  <a:ea typeface="Arial" pitchFamily="-111" charset="0"/>
                  <a:cs typeface="Arial" pitchFamily="-111" charset="0"/>
                </a:rPr>
                <a:t>	</a:t>
              </a:r>
            </a:p>
            <a:p>
              <a:pPr>
                <a:tabLst>
                  <a:tab pos="723900" algn="l"/>
                  <a:tab pos="1447800" algn="l"/>
                  <a:tab pos="2171700" algn="l"/>
                </a:tabLst>
              </a:pPr>
              <a:r>
                <a:rPr lang="en-US" dirty="0">
                  <a:solidFill>
                    <a:srgbClr val="000000"/>
                  </a:solidFill>
                  <a:ea typeface="Arial" pitchFamily="-111" charset="0"/>
                  <a:cs typeface="Arial" pitchFamily="-111" charset="0"/>
                </a:rPr>
                <a:t> </a:t>
              </a:r>
              <a:r>
                <a:rPr lang="en-US" dirty="0">
                  <a:solidFill>
                    <a:srgbClr val="000000"/>
                  </a:solidFill>
                  <a:ea typeface="Times New Roman" pitchFamily="-111" charset="0"/>
                  <a:cs typeface="Times New Roman" pitchFamily="-111" charset="0"/>
                </a:rPr>
                <a:t> </a:t>
              </a:r>
            </a:p>
          </p:txBody>
        </p:sp>
        <p:sp>
          <p:nvSpPr>
            <p:cNvPr id="288" name="Text Box 225"/>
            <p:cNvSpPr txBox="1">
              <a:spLocks noChangeArrowheads="1"/>
            </p:cNvSpPr>
            <p:nvPr/>
          </p:nvSpPr>
          <p:spPr bwMode="auto">
            <a:xfrm>
              <a:off x="6859871" y="3414436"/>
              <a:ext cx="1998184" cy="295548"/>
            </a:xfrm>
            <a:prstGeom prst="rect">
              <a:avLst/>
            </a:prstGeom>
            <a:noFill/>
            <a:ln w="9525">
              <a:noFill/>
              <a:round/>
              <a:headEnd/>
              <a:tailEnd/>
            </a:ln>
            <a:effectLst/>
          </p:spPr>
          <p:txBody>
            <a:bodyPr lIns="90000" tIns="0" rIns="90000" bIns="0" anchor="t">
              <a:prstTxWarp prst="textNoShape">
                <a:avLst/>
              </a:prstTxWarp>
            </a:bodyPr>
            <a:lstStyle/>
            <a:p>
              <a:pPr>
                <a:lnSpc>
                  <a:spcPct val="95000"/>
                </a:lnSpc>
                <a:tabLst>
                  <a:tab pos="723900" algn="l"/>
                  <a:tab pos="1447800" algn="l"/>
                  <a:tab pos="2171700" algn="l"/>
                </a:tabLst>
              </a:pPr>
              <a:r>
                <a:rPr lang="en-US" sz="1600" dirty="0">
                  <a:solidFill>
                    <a:srgbClr val="000000"/>
                  </a:solidFill>
                  <a:latin typeface="Chancellor" pitchFamily="-111" charset="0"/>
                  <a:ea typeface="Lucida Sans Unicode" pitchFamily="-111" charset="0"/>
                  <a:cs typeface="Lucida Sans Unicode" pitchFamily="-111" charset="0"/>
                </a:rPr>
                <a:t>A</a:t>
              </a:r>
              <a:r>
                <a:rPr lang="en-US" sz="1600" baseline="-33000" dirty="0">
                  <a:solidFill>
                    <a:srgbClr val="000000"/>
                  </a:solidFill>
                  <a:latin typeface="Times New Roman" pitchFamily="-111" charset="0"/>
                  <a:ea typeface="Lucida Sans Unicode" pitchFamily="-111" charset="0"/>
                  <a:cs typeface="Lucida Sans Unicode" pitchFamily="-111" charset="0"/>
                </a:rPr>
                <a:t>2</a:t>
              </a:r>
              <a:r>
                <a:rPr lang="en-US" sz="1600" dirty="0">
                  <a:solidFill>
                    <a:srgbClr val="000000"/>
                  </a:solidFill>
                  <a:latin typeface="Times New Roman" pitchFamily="-111" charset="0"/>
                  <a:ea typeface="Lucida Sans Unicode" pitchFamily="-111" charset="0"/>
                  <a:cs typeface="Lucida Sans Unicode" pitchFamily="-111" charset="0"/>
                </a:rPr>
                <a:t>: </a:t>
              </a:r>
              <a:r>
                <a:rPr lang="en-US" sz="1600" dirty="0">
                  <a:solidFill>
                    <a:srgbClr val="000000"/>
                  </a:solidFill>
                  <a:latin typeface="Times New Roman" pitchFamily="-111" charset="0"/>
                  <a:ea typeface="Times New Roman" pitchFamily="-111" charset="0"/>
                  <a:cs typeface="Times New Roman" pitchFamily="-111" charset="0"/>
                </a:rPr>
                <a:t>τ</a:t>
              </a:r>
              <a:r>
                <a:rPr lang="en-US" sz="1600" baseline="-33000" dirty="0">
                  <a:solidFill>
                    <a:srgbClr val="000000"/>
                  </a:solidFill>
                  <a:latin typeface="Times New Roman" pitchFamily="-111" charset="0"/>
                  <a:ea typeface="Times New Roman" pitchFamily="-111" charset="0"/>
                  <a:cs typeface="Times New Roman" pitchFamily="-111" charset="0"/>
                </a:rPr>
                <a:t>2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Webdings" pitchFamily="-111" charset="2"/>
                  <a:ea typeface="Wingdings" pitchFamily="-111" charset="2"/>
                  <a:cs typeface="Wingdings" pitchFamily="-111" charset="2"/>
                </a:rPr>
                <a:t> </a:t>
              </a:r>
              <a:r>
                <a:rPr lang="en-US" sz="1600" dirty="0">
                  <a:solidFill>
                    <a:srgbClr val="000000"/>
                  </a:solidFill>
                  <a:latin typeface="Times New Roman" pitchFamily="-111" charset="0"/>
                  <a:ea typeface="Times New Roman" pitchFamily="-111" charset="0"/>
                  <a:cs typeface="Times New Roman" pitchFamily="-111" charset="0"/>
                </a:rPr>
                <a:t>m</a:t>
              </a:r>
              <a:r>
                <a:rPr lang="en-US" sz="1600" baseline="-33000" dirty="0">
                  <a:solidFill>
                    <a:srgbClr val="000000"/>
                  </a:solidFill>
                  <a:latin typeface="Times New Roman" pitchFamily="-111" charset="0"/>
                  <a:ea typeface="Times New Roman" pitchFamily="-111" charset="0"/>
                  <a:cs typeface="Times New Roman" pitchFamily="-111" charset="0"/>
                </a:rPr>
                <a:t>2</a:t>
              </a:r>
              <a:r>
                <a:rPr lang="en-US" sz="1600" dirty="0">
                  <a:solidFill>
                    <a:srgbClr val="000000"/>
                  </a:solidFill>
                  <a:latin typeface="Times New Roman" pitchFamily="-111" charset="0"/>
                  <a:ea typeface="Times New Roman" pitchFamily="-111" charset="0"/>
                  <a:cs typeface="Times New Roman" pitchFamily="-111" charset="0"/>
                </a:rPr>
                <a:t> </a:t>
              </a:r>
              <a:r>
                <a:rPr lang="en-US" sz="1100" dirty="0" err="1">
                  <a:solidFill>
                    <a:srgbClr val="000000"/>
                  </a:solidFill>
                  <a:latin typeface="Wingdings" pitchFamily="-111" charset="2"/>
                  <a:ea typeface="Wingdings" pitchFamily="-111" charset="2"/>
                  <a:cs typeface="Wingdings" pitchFamily="-111" charset="2"/>
                </a:rPr>
                <a:t>à</a:t>
              </a:r>
              <a:r>
                <a:rPr lang="en-US" sz="1600" dirty="0">
                  <a:solidFill>
                    <a:srgbClr val="000000"/>
                  </a:solidFill>
                  <a:latin typeface="Times New Roman" pitchFamily="-111" charset="0"/>
                  <a:ea typeface="Arial" pitchFamily="-111" charset="0"/>
                  <a:cs typeface="Arial" pitchFamily="-111" charset="0"/>
                </a:rPr>
                <a:t> </a:t>
              </a:r>
              <a:r>
                <a:rPr lang="en-US" sz="1600" dirty="0" smtClean="0">
                  <a:solidFill>
                    <a:srgbClr val="000000"/>
                  </a:solidFill>
                  <a:latin typeface="Times New Roman" pitchFamily="-111" charset="0"/>
                  <a:ea typeface="Arial" pitchFamily="-111" charset="0"/>
                  <a:cs typeface="Arial" pitchFamily="-111" charset="0"/>
                </a:rPr>
                <a:t>τ</a:t>
              </a:r>
              <a:r>
                <a:rPr lang="en-US" sz="1600" baseline="-33000" dirty="0" smtClean="0">
                  <a:solidFill>
                    <a:srgbClr val="000000"/>
                  </a:solidFill>
                  <a:latin typeface="Times New Roman" pitchFamily="-111" charset="0"/>
                  <a:ea typeface="Arial" pitchFamily="-111" charset="0"/>
                  <a:cs typeface="Arial" pitchFamily="-111" charset="0"/>
                </a:rPr>
                <a:t>4</a:t>
              </a:r>
              <a:r>
                <a:rPr lang="en-US" sz="1600" dirty="0" smtClean="0">
                  <a:solidFill>
                    <a:srgbClr val="000000"/>
                  </a:solidFill>
                  <a:latin typeface="Times New Roman" pitchFamily="-111" charset="0"/>
                  <a:ea typeface="Arial" pitchFamily="-111" charset="0"/>
                  <a:cs typeface="Arial" pitchFamily="-111" charset="0"/>
                </a:rPr>
                <a:t>, TT</a:t>
              </a:r>
              <a:r>
                <a:rPr lang="en-US" sz="2800" dirty="0" smtClean="0">
                  <a:solidFill>
                    <a:srgbClr val="000000"/>
                  </a:solidFill>
                  <a:latin typeface="Times New Roman" pitchFamily="-111" charset="0"/>
                  <a:ea typeface="Arial" pitchFamily="-111" charset="0"/>
                  <a:cs typeface="Arial" pitchFamily="-111" charset="0"/>
                </a:rPr>
                <a:t> </a:t>
              </a:r>
              <a:endParaRPr lang="en-US" sz="2800" dirty="0">
                <a:solidFill>
                  <a:srgbClr val="000000"/>
                </a:solidFill>
                <a:latin typeface="Times New Roman" pitchFamily="-111" charset="0"/>
                <a:ea typeface="Arial" pitchFamily="-111" charset="0"/>
                <a:cs typeface="Arial" pitchFamily="-111" charset="0"/>
              </a:endParaRPr>
            </a:p>
            <a:p>
              <a:pPr>
                <a:tabLst>
                  <a:tab pos="723900" algn="l"/>
                  <a:tab pos="1447800" algn="l"/>
                  <a:tab pos="2171700" algn="l"/>
                </a:tabLst>
              </a:pPr>
              <a:r>
                <a:rPr lang="en-US" sz="2000" dirty="0">
                  <a:solidFill>
                    <a:srgbClr val="000000"/>
                  </a:solidFill>
                  <a:latin typeface="Times New Roman" pitchFamily="-111" charset="0"/>
                  <a:ea typeface="Arial" pitchFamily="-111" charset="0"/>
                  <a:cs typeface="Arial" pitchFamily="-111" charset="0"/>
                </a:rPr>
                <a:t>	</a:t>
              </a:r>
            </a:p>
            <a:p>
              <a:pPr>
                <a:tabLst>
                  <a:tab pos="723900" algn="l"/>
                  <a:tab pos="1447800" algn="l"/>
                  <a:tab pos="2171700" algn="l"/>
                </a:tabLst>
              </a:pPr>
              <a:r>
                <a:rPr lang="en-US" dirty="0">
                  <a:solidFill>
                    <a:srgbClr val="000000"/>
                  </a:solidFill>
                  <a:ea typeface="Arial" pitchFamily="-111" charset="0"/>
                  <a:cs typeface="Arial" pitchFamily="-111" charset="0"/>
                </a:rPr>
                <a:t> </a:t>
              </a:r>
              <a:r>
                <a:rPr lang="en-US" dirty="0">
                  <a:solidFill>
                    <a:srgbClr val="000000"/>
                  </a:solidFill>
                  <a:ea typeface="Times New Roman" pitchFamily="-111" charset="0"/>
                  <a:cs typeface="Times New Roman" pitchFamily="-111" charset="0"/>
                </a:rPr>
                <a:t> </a:t>
              </a:r>
            </a:p>
          </p:txBody>
        </p:sp>
      </p:grpSp>
      <p:sp>
        <p:nvSpPr>
          <p:cNvPr id="406" name="Oval 202"/>
          <p:cNvSpPr>
            <a:spLocks noChangeAspect="1" noChangeArrowheads="1"/>
          </p:cNvSpPr>
          <p:nvPr/>
        </p:nvSpPr>
        <p:spPr bwMode="auto">
          <a:xfrm>
            <a:off x="2849601" y="1505092"/>
            <a:ext cx="219600" cy="219600"/>
          </a:xfrm>
          <a:prstGeom prst="ellipse">
            <a:avLst/>
          </a:prstGeom>
          <a:solidFill>
            <a:srgbClr val="006D2C"/>
          </a:solidFill>
          <a:ln w="19050" cap="flat" cmpd="sng" algn="ctr">
            <a:solidFill>
              <a:srgbClr val="006D2C"/>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3</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410" name="Oval 202"/>
          <p:cNvSpPr>
            <a:spLocks noChangeAspect="1" noChangeArrowheads="1"/>
          </p:cNvSpPr>
          <p:nvPr/>
        </p:nvSpPr>
        <p:spPr bwMode="auto">
          <a:xfrm>
            <a:off x="2848729" y="1504206"/>
            <a:ext cx="219600" cy="219600"/>
          </a:xfrm>
          <a:prstGeom prst="ellipse">
            <a:avLst/>
          </a:prstGeom>
          <a:solidFill>
            <a:srgbClr val="A50F15"/>
          </a:solidFill>
          <a:ln w="19050" cap="flat" cmpd="sng" algn="ctr">
            <a:solidFill>
              <a:srgbClr val="A50F15"/>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3</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409" name="Oval 202"/>
          <p:cNvSpPr>
            <a:spLocks noChangeAspect="1" noChangeArrowheads="1"/>
          </p:cNvSpPr>
          <p:nvPr/>
        </p:nvSpPr>
        <p:spPr bwMode="auto">
          <a:xfrm>
            <a:off x="414837" y="5973113"/>
            <a:ext cx="219600" cy="219600"/>
          </a:xfrm>
          <a:prstGeom prst="ellipse">
            <a:avLst/>
          </a:prstGeom>
          <a:solidFill>
            <a:srgbClr val="A50F15"/>
          </a:solidFill>
          <a:ln w="19050" cap="flat" cmpd="sng" algn="ctr">
            <a:solidFill>
              <a:srgbClr val="A50F15"/>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3</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2" name="Title 1"/>
          <p:cNvSpPr>
            <a:spLocks noGrp="1"/>
          </p:cNvSpPr>
          <p:nvPr>
            <p:ph type="title"/>
          </p:nvPr>
        </p:nvSpPr>
        <p:spPr/>
        <p:txBody>
          <a:bodyPr/>
          <a:lstStyle/>
          <a:p>
            <a:r>
              <a:rPr lang="en-US" dirty="0" smtClean="0"/>
              <a:t>RC Transmission</a:t>
            </a:r>
            <a:endParaRPr lang="en-US" dirty="0"/>
          </a:p>
        </p:txBody>
      </p:sp>
      <p:sp>
        <p:nvSpPr>
          <p:cNvPr id="382" name="Oval 201"/>
          <p:cNvSpPr>
            <a:spLocks noChangeAspect="1" noChangeArrowheads="1"/>
          </p:cNvSpPr>
          <p:nvPr/>
        </p:nvSpPr>
        <p:spPr bwMode="auto">
          <a:xfrm>
            <a:off x="2188261" y="2633703"/>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383" name="Oval 201"/>
          <p:cNvSpPr>
            <a:spLocks noChangeAspect="1" noChangeArrowheads="1"/>
          </p:cNvSpPr>
          <p:nvPr/>
        </p:nvSpPr>
        <p:spPr bwMode="auto">
          <a:xfrm>
            <a:off x="5466035" y="2853303"/>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385" name="Oval 202"/>
          <p:cNvSpPr>
            <a:spLocks noChangeAspect="1" noChangeArrowheads="1"/>
          </p:cNvSpPr>
          <p:nvPr/>
        </p:nvSpPr>
        <p:spPr bwMode="auto">
          <a:xfrm>
            <a:off x="417865" y="4748402"/>
            <a:ext cx="219600" cy="219600"/>
          </a:xfrm>
          <a:prstGeom prst="ellipse">
            <a:avLst/>
          </a:prstGeom>
          <a:solidFill>
            <a:srgbClr val="003366"/>
          </a:solidFill>
          <a:ln w="19050" cap="flat" cmpd="sng" algn="ctr">
            <a:solidFill>
              <a:srgbClr val="003366"/>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b</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386" name="Oval 202"/>
          <p:cNvSpPr>
            <a:spLocks noChangeAspect="1" noChangeArrowheads="1"/>
          </p:cNvSpPr>
          <p:nvPr/>
        </p:nvSpPr>
        <p:spPr bwMode="auto">
          <a:xfrm>
            <a:off x="4405897" y="2423675"/>
            <a:ext cx="219600" cy="219600"/>
          </a:xfrm>
          <a:prstGeom prst="ellipse">
            <a:avLst/>
          </a:prstGeom>
          <a:solidFill>
            <a:srgbClr val="003366"/>
          </a:solidFill>
          <a:ln w="19050" cap="flat" cmpd="sng" algn="ctr">
            <a:solidFill>
              <a:srgbClr val="003366"/>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b</a:t>
            </a:r>
          </a:p>
        </p:txBody>
      </p:sp>
      <p:sp>
        <p:nvSpPr>
          <p:cNvPr id="387" name="Oval 201"/>
          <p:cNvSpPr>
            <a:spLocks noChangeAspect="1" noChangeArrowheads="1"/>
          </p:cNvSpPr>
          <p:nvPr/>
        </p:nvSpPr>
        <p:spPr bwMode="auto">
          <a:xfrm>
            <a:off x="417865" y="4345087"/>
            <a:ext cx="219600" cy="219600"/>
          </a:xfrm>
          <a:prstGeom prst="ellipse">
            <a:avLst/>
          </a:prstGeom>
          <a:solidFill>
            <a:srgbClr val="800000"/>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388" name="Oval 201"/>
          <p:cNvSpPr>
            <a:spLocks noChangeAspect="1" noChangeArrowheads="1"/>
          </p:cNvSpPr>
          <p:nvPr/>
        </p:nvSpPr>
        <p:spPr bwMode="auto">
          <a:xfrm>
            <a:off x="417865" y="4345087"/>
            <a:ext cx="219600" cy="219600"/>
          </a:xfrm>
          <a:prstGeom prst="ellipse">
            <a:avLst/>
          </a:prstGeom>
          <a:solidFill>
            <a:srgbClr val="003366"/>
          </a:solidFill>
          <a:ln w="9525">
            <a:solidFill>
              <a:srgbClr val="003366"/>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a</a:t>
            </a:r>
          </a:p>
        </p:txBody>
      </p:sp>
      <p:sp>
        <p:nvSpPr>
          <p:cNvPr id="389" name="TextBox 388"/>
          <p:cNvSpPr txBox="1"/>
          <p:nvPr/>
        </p:nvSpPr>
        <p:spPr>
          <a:xfrm>
            <a:off x="610698" y="4257269"/>
            <a:ext cx="5116780" cy="307777"/>
          </a:xfrm>
          <a:prstGeom prst="rect">
            <a:avLst/>
          </a:prstGeom>
          <a:noFill/>
        </p:spPr>
        <p:txBody>
          <a:bodyPr wrap="none" tIns="0" bIns="0" rtlCol="0">
            <a:spAutoFit/>
          </a:bodyPr>
          <a:lstStyle/>
          <a:p>
            <a:r>
              <a:rPr lang="en-US" sz="2000" dirty="0" smtClean="0">
                <a:solidFill>
                  <a:srgbClr val="08519C"/>
                </a:solidFill>
              </a:rPr>
              <a:t>TT frames send according to sending schedules</a:t>
            </a:r>
            <a:endParaRPr lang="en-US" sz="2000" baseline="-25000" dirty="0">
              <a:solidFill>
                <a:srgbClr val="08519C"/>
              </a:solidFill>
            </a:endParaRPr>
          </a:p>
        </p:txBody>
      </p:sp>
      <p:sp>
        <p:nvSpPr>
          <p:cNvPr id="390" name="TextBox 389"/>
          <p:cNvSpPr txBox="1"/>
          <p:nvPr/>
        </p:nvSpPr>
        <p:spPr>
          <a:xfrm>
            <a:off x="609055" y="4660049"/>
            <a:ext cx="5476079" cy="307777"/>
          </a:xfrm>
          <a:prstGeom prst="rect">
            <a:avLst/>
          </a:prstGeom>
          <a:noFill/>
        </p:spPr>
        <p:txBody>
          <a:bodyPr wrap="none" tIns="0" bIns="0" rtlCol="0">
            <a:spAutoFit/>
          </a:bodyPr>
          <a:lstStyle/>
          <a:p>
            <a:r>
              <a:rPr lang="en-US" sz="2000" dirty="0" smtClean="0">
                <a:solidFill>
                  <a:srgbClr val="08519C"/>
                </a:solidFill>
              </a:rPr>
              <a:t>Window of acceptance based on receive schedules </a:t>
            </a:r>
            <a:endParaRPr lang="en-US" sz="2000" baseline="-25000" dirty="0">
              <a:solidFill>
                <a:srgbClr val="08519C"/>
              </a:solidFill>
            </a:endParaRPr>
          </a:p>
        </p:txBody>
      </p:sp>
      <p:sp>
        <p:nvSpPr>
          <p:cNvPr id="391" name="Oval 202"/>
          <p:cNvSpPr>
            <a:spLocks noChangeAspect="1" noChangeArrowheads="1"/>
          </p:cNvSpPr>
          <p:nvPr/>
        </p:nvSpPr>
        <p:spPr bwMode="auto">
          <a:xfrm>
            <a:off x="416222" y="5564901"/>
            <a:ext cx="219600" cy="219600"/>
          </a:xfrm>
          <a:prstGeom prst="ellipse">
            <a:avLst/>
          </a:prstGeom>
          <a:solidFill>
            <a:srgbClr val="006D2C"/>
          </a:solidFill>
          <a:ln w="19050" cap="flat" cmpd="sng" algn="ctr">
            <a:solidFill>
              <a:srgbClr val="006D2C"/>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2</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393" name="Oval 201"/>
          <p:cNvSpPr>
            <a:spLocks noChangeAspect="1" noChangeArrowheads="1"/>
          </p:cNvSpPr>
          <p:nvPr/>
        </p:nvSpPr>
        <p:spPr bwMode="auto">
          <a:xfrm>
            <a:off x="414837" y="5161945"/>
            <a:ext cx="219600" cy="219600"/>
          </a:xfrm>
          <a:prstGeom prst="ellipse">
            <a:avLst/>
          </a:prstGeom>
          <a:solidFill>
            <a:srgbClr val="006D2C"/>
          </a:solidFill>
          <a:ln w="9525">
            <a:solidFill>
              <a:srgbClr val="006D2C"/>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1</a:t>
            </a:r>
          </a:p>
        </p:txBody>
      </p:sp>
      <p:sp>
        <p:nvSpPr>
          <p:cNvPr id="394" name="TextBox 393"/>
          <p:cNvSpPr txBox="1"/>
          <p:nvPr/>
        </p:nvSpPr>
        <p:spPr>
          <a:xfrm>
            <a:off x="609055" y="5073768"/>
            <a:ext cx="6200561" cy="307777"/>
          </a:xfrm>
          <a:prstGeom prst="rect">
            <a:avLst/>
          </a:prstGeom>
          <a:noFill/>
        </p:spPr>
        <p:txBody>
          <a:bodyPr wrap="none" tIns="0" bIns="0" rtlCol="0">
            <a:spAutoFit/>
          </a:bodyPr>
          <a:lstStyle/>
          <a:p>
            <a:r>
              <a:rPr lang="en-US" sz="2000" dirty="0" smtClean="0">
                <a:solidFill>
                  <a:srgbClr val="08519C"/>
                </a:solidFill>
              </a:rPr>
              <a:t>RC frames characteristic: Bandwidth Allocation Gap (BAG) </a:t>
            </a:r>
            <a:endParaRPr lang="en-US" sz="2000" baseline="-25000" dirty="0">
              <a:solidFill>
                <a:srgbClr val="08519C"/>
              </a:solidFill>
            </a:endParaRPr>
          </a:p>
        </p:txBody>
      </p:sp>
      <p:sp>
        <p:nvSpPr>
          <p:cNvPr id="395" name="TextBox 394"/>
          <p:cNvSpPr txBox="1"/>
          <p:nvPr/>
        </p:nvSpPr>
        <p:spPr>
          <a:xfrm>
            <a:off x="607412" y="5476548"/>
            <a:ext cx="4968027" cy="307777"/>
          </a:xfrm>
          <a:prstGeom prst="rect">
            <a:avLst/>
          </a:prstGeom>
          <a:noFill/>
        </p:spPr>
        <p:txBody>
          <a:bodyPr wrap="none" tIns="0" bIns="0" rtlCol="0">
            <a:spAutoFit/>
          </a:bodyPr>
          <a:lstStyle/>
          <a:p>
            <a:r>
              <a:rPr lang="en-US" sz="2000" dirty="0" smtClean="0">
                <a:solidFill>
                  <a:srgbClr val="08519C"/>
                </a:solidFill>
              </a:rPr>
              <a:t>Traffic regulator enforces the BAG for each VL</a:t>
            </a:r>
            <a:endParaRPr lang="en-US" sz="2000" baseline="-25000" dirty="0">
              <a:solidFill>
                <a:srgbClr val="08519C"/>
              </a:solidFill>
            </a:endParaRPr>
          </a:p>
        </p:txBody>
      </p:sp>
      <p:sp>
        <p:nvSpPr>
          <p:cNvPr id="396" name="Oval 202"/>
          <p:cNvSpPr>
            <a:spLocks noChangeAspect="1" noChangeArrowheads="1"/>
          </p:cNvSpPr>
          <p:nvPr/>
        </p:nvSpPr>
        <p:spPr bwMode="auto">
          <a:xfrm>
            <a:off x="414837" y="5973113"/>
            <a:ext cx="219600" cy="219600"/>
          </a:xfrm>
          <a:prstGeom prst="ellipse">
            <a:avLst/>
          </a:prstGeom>
          <a:solidFill>
            <a:srgbClr val="006D2C"/>
          </a:solidFill>
          <a:ln w="19050" cap="flat" cmpd="sng" algn="ctr">
            <a:solidFill>
              <a:srgbClr val="006D2C"/>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smtClean="0">
                <a:solidFill>
                  <a:srgbClr val="FFFFFF"/>
                </a:solidFill>
                <a:latin typeface="Times New Roman" pitchFamily="-111" charset="0"/>
                <a:ea typeface="Lucida Sans Unicode" pitchFamily="-111" charset="0"/>
                <a:cs typeface="Lucida Sans Unicode" pitchFamily="-111" charset="0"/>
              </a:rPr>
              <a:t>3</a:t>
            </a:r>
            <a:endParaRPr lang="en-US" sz="1400" b="1" dirty="0">
              <a:solidFill>
                <a:srgbClr val="FFFFFF"/>
              </a:solidFill>
              <a:latin typeface="Times New Roman" pitchFamily="-111" charset="0"/>
              <a:ea typeface="Lucida Sans Unicode" pitchFamily="-111" charset="0"/>
              <a:cs typeface="Lucida Sans Unicode" pitchFamily="-111" charset="0"/>
            </a:endParaRPr>
          </a:p>
        </p:txBody>
      </p:sp>
      <p:sp>
        <p:nvSpPr>
          <p:cNvPr id="397" name="TextBox 396"/>
          <p:cNvSpPr txBox="1"/>
          <p:nvPr/>
        </p:nvSpPr>
        <p:spPr>
          <a:xfrm>
            <a:off x="606027" y="5884936"/>
            <a:ext cx="6645519" cy="307777"/>
          </a:xfrm>
          <a:prstGeom prst="rect">
            <a:avLst/>
          </a:prstGeom>
          <a:noFill/>
        </p:spPr>
        <p:txBody>
          <a:bodyPr wrap="none" tIns="0" bIns="0" rtlCol="0">
            <a:spAutoFit/>
          </a:bodyPr>
          <a:lstStyle/>
          <a:p>
            <a:r>
              <a:rPr lang="en-US" sz="2000" dirty="0" smtClean="0">
                <a:solidFill>
                  <a:srgbClr val="08519C"/>
                </a:solidFill>
              </a:rPr>
              <a:t>Traffic integration policies: timely block, preemption, shuffling</a:t>
            </a:r>
            <a:endParaRPr lang="en-US" sz="2000" baseline="-25000" dirty="0">
              <a:solidFill>
                <a:srgbClr val="08519C"/>
              </a:solidFill>
            </a:endParaRPr>
          </a:p>
        </p:txBody>
      </p:sp>
      <p:sp>
        <p:nvSpPr>
          <p:cNvPr id="398" name="Oval 201"/>
          <p:cNvSpPr>
            <a:spLocks noChangeAspect="1" noChangeArrowheads="1"/>
          </p:cNvSpPr>
          <p:nvPr/>
        </p:nvSpPr>
        <p:spPr bwMode="auto">
          <a:xfrm>
            <a:off x="1999940" y="1337109"/>
            <a:ext cx="219600" cy="219600"/>
          </a:xfrm>
          <a:prstGeom prst="ellipse">
            <a:avLst/>
          </a:prstGeom>
          <a:solidFill>
            <a:srgbClr val="006D2C"/>
          </a:solidFill>
          <a:ln w="9525">
            <a:solidFill>
              <a:srgbClr val="006D2C"/>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1</a:t>
            </a:r>
          </a:p>
        </p:txBody>
      </p:sp>
      <p:sp>
        <p:nvSpPr>
          <p:cNvPr id="399" name="Oval 201"/>
          <p:cNvSpPr>
            <a:spLocks noChangeAspect="1" noChangeArrowheads="1"/>
          </p:cNvSpPr>
          <p:nvPr/>
        </p:nvSpPr>
        <p:spPr bwMode="auto">
          <a:xfrm>
            <a:off x="414837" y="5161945"/>
            <a:ext cx="219600" cy="219600"/>
          </a:xfrm>
          <a:prstGeom prst="ellipse">
            <a:avLst/>
          </a:prstGeom>
          <a:solidFill>
            <a:srgbClr val="A50F15"/>
          </a:solidFill>
          <a:ln w="9525">
            <a:solidFill>
              <a:srgbClr val="A50F15"/>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1</a:t>
            </a:r>
          </a:p>
        </p:txBody>
      </p:sp>
      <p:sp>
        <p:nvSpPr>
          <p:cNvPr id="400" name="Oval 201"/>
          <p:cNvSpPr>
            <a:spLocks noChangeAspect="1" noChangeArrowheads="1"/>
          </p:cNvSpPr>
          <p:nvPr/>
        </p:nvSpPr>
        <p:spPr bwMode="auto">
          <a:xfrm>
            <a:off x="1999940" y="1333248"/>
            <a:ext cx="219600" cy="219600"/>
          </a:xfrm>
          <a:prstGeom prst="ellipse">
            <a:avLst/>
          </a:prstGeom>
          <a:solidFill>
            <a:srgbClr val="A50F15"/>
          </a:solidFill>
          <a:ln w="9525">
            <a:solidFill>
              <a:srgbClr val="A50F15"/>
            </a:solidFill>
            <a:round/>
            <a:headEnd/>
            <a:tailEn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1</a:t>
            </a:r>
          </a:p>
        </p:txBody>
      </p:sp>
      <p:sp>
        <p:nvSpPr>
          <p:cNvPr id="401" name="Oval 202"/>
          <p:cNvSpPr>
            <a:spLocks noChangeAspect="1" noChangeArrowheads="1"/>
          </p:cNvSpPr>
          <p:nvPr/>
        </p:nvSpPr>
        <p:spPr bwMode="auto">
          <a:xfrm>
            <a:off x="2492992" y="1381377"/>
            <a:ext cx="219600" cy="219600"/>
          </a:xfrm>
          <a:prstGeom prst="ellipse">
            <a:avLst/>
          </a:prstGeom>
          <a:solidFill>
            <a:srgbClr val="006D2C"/>
          </a:solidFill>
          <a:ln w="19050" cap="flat" cmpd="sng" algn="ctr">
            <a:solidFill>
              <a:srgbClr val="006D2C"/>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2</a:t>
            </a:r>
          </a:p>
        </p:txBody>
      </p:sp>
      <p:sp>
        <p:nvSpPr>
          <p:cNvPr id="402" name="Oval 202"/>
          <p:cNvSpPr>
            <a:spLocks noChangeAspect="1" noChangeArrowheads="1"/>
          </p:cNvSpPr>
          <p:nvPr/>
        </p:nvSpPr>
        <p:spPr bwMode="auto">
          <a:xfrm>
            <a:off x="414837" y="5564901"/>
            <a:ext cx="219600" cy="219600"/>
          </a:xfrm>
          <a:prstGeom prst="ellipse">
            <a:avLst/>
          </a:prstGeom>
          <a:solidFill>
            <a:srgbClr val="A50F15"/>
          </a:solidFill>
          <a:ln w="19050" cap="flat" cmpd="sng" algn="ctr">
            <a:solidFill>
              <a:srgbClr val="A50F15"/>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2</a:t>
            </a:r>
          </a:p>
        </p:txBody>
      </p:sp>
      <p:sp>
        <p:nvSpPr>
          <p:cNvPr id="403" name="Oval 202"/>
          <p:cNvSpPr>
            <a:spLocks noChangeAspect="1" noChangeArrowheads="1"/>
          </p:cNvSpPr>
          <p:nvPr/>
        </p:nvSpPr>
        <p:spPr bwMode="auto">
          <a:xfrm>
            <a:off x="2492120" y="1375938"/>
            <a:ext cx="219600" cy="219600"/>
          </a:xfrm>
          <a:prstGeom prst="ellipse">
            <a:avLst/>
          </a:prstGeom>
          <a:solidFill>
            <a:srgbClr val="A50F15"/>
          </a:solidFill>
          <a:ln w="19050" cap="flat" cmpd="sng" algn="ctr">
            <a:solidFill>
              <a:srgbClr val="A50F15"/>
            </a:solidFill>
            <a:prstDash val="solid"/>
            <a:round/>
            <a:headEnd type="none" w="med" len="med"/>
            <a:tailEnd type="none" w="med" len="med"/>
          </a:ln>
          <a:effectLst/>
        </p:spPr>
        <p:txBody>
          <a:bodyPr lIns="0" tIns="0" rIns="0" bIns="0" anchor="b" anchorCtr="1">
            <a:prstTxWarp prst="textNoShape">
              <a:avLst/>
            </a:prstTxWarp>
          </a:bodyPr>
          <a:lstStyle/>
          <a:p>
            <a:pPr algn="ctr"/>
            <a:r>
              <a:rPr lang="en-US" sz="1400" b="1" dirty="0">
                <a:solidFill>
                  <a:srgbClr val="FFFFFF"/>
                </a:solidFill>
                <a:latin typeface="Times New Roman" pitchFamily="-111" charset="0"/>
                <a:ea typeface="Lucida Sans Unicode" pitchFamily="-111" charset="0"/>
                <a:cs typeface="Lucida Sans Unicode" pitchFamily="-111" charset="0"/>
              </a:rPr>
              <a:t>2</a:t>
            </a:r>
          </a:p>
        </p:txBody>
      </p:sp>
    </p:spTree>
    <p:custDataLst>
      <p:tags r:id="rId1"/>
    </p:custDataLst>
    <p:extLst>
      <p:ext uri="{BB962C8B-B14F-4D97-AF65-F5344CB8AC3E}">
        <p14:creationId xmlns:p14="http://schemas.microsoft.com/office/powerpoint/2010/main" val="3801743309"/>
      </p:ext>
    </p:extLst>
  </p:cSld>
  <p:clrMapOvr>
    <a:masterClrMapping/>
  </p:clrMapOvr>
  <mc:AlternateContent xmlns:mc="http://schemas.openxmlformats.org/markup-compatibility/2006" xmlns:p14="http://schemas.microsoft.com/office/powerpoint/2010/main">
    <mc:Choice Requires="p14">
      <p:transition spd="slow" p14:dur="2000" advTm="72827"/>
    </mc:Choice>
    <mc:Fallback xmlns="">
      <p:transition xmlns:p14="http://schemas.microsoft.com/office/powerpoint/2010/main" spd="slow" advTm="728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400"/>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9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0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09"/>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410"/>
                                        </p:tgtEl>
                                        <p:attrNameLst>
                                          <p:attrName>style.visibility</p:attrName>
                                        </p:attrNameLst>
                                      </p:cBhvr>
                                      <p:to>
                                        <p:strVal val="visible"/>
                                      </p:to>
                                    </p:set>
                                  </p:childTnLst>
                                </p:cTn>
                              </p:par>
                              <p:par>
                                <p:cTn id="49" presetID="1" presetClass="exit" presetSubtype="0" fill="hold" grpId="2" nodeType="withEffect">
                                  <p:stCondLst>
                                    <p:cond delay="0"/>
                                  </p:stCondLst>
                                  <p:childTnLst>
                                    <p:set>
                                      <p:cBhvr>
                                        <p:cTn id="50" dur="1" fill="hold">
                                          <p:stCondLst>
                                            <p:cond delay="0"/>
                                          </p:stCondLst>
                                        </p:cTn>
                                        <p:tgtEl>
                                          <p:spTgt spid="410"/>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0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0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P spid="410" grpId="0" animBg="1"/>
      <p:bldP spid="410" grpId="1" animBg="1"/>
      <p:bldP spid="410" grpId="2" animBg="1"/>
      <p:bldP spid="409" grpId="0" animBg="1"/>
      <p:bldP spid="409" grpId="1" animBg="1"/>
      <p:bldP spid="409" grpId="2" animBg="1"/>
      <p:bldP spid="391" grpId="0" animBg="1"/>
      <p:bldP spid="393" grpId="0" animBg="1"/>
      <p:bldP spid="394" grpId="0"/>
      <p:bldP spid="395" grpId="0"/>
      <p:bldP spid="396" grpId="0" animBg="1"/>
      <p:bldP spid="397" grpId="0"/>
      <p:bldP spid="398" grpId="0" animBg="1"/>
      <p:bldP spid="399" grpId="1" animBg="1"/>
      <p:bldP spid="399" grpId="2" animBg="1"/>
      <p:bldP spid="400" grpId="1" animBg="1"/>
      <p:bldP spid="400" grpId="2" animBg="1"/>
      <p:bldP spid="401" grpId="0" animBg="1"/>
      <p:bldP spid="402" grpId="0" animBg="1"/>
      <p:bldP spid="402" grpId="1" animBg="1"/>
      <p:bldP spid="403" grpId="0" animBg="1"/>
      <p:bldP spid="40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a:t>
            </a:r>
            <a:endParaRPr lang="en-US" dirty="0"/>
          </a:p>
        </p:txBody>
      </p:sp>
      <p:pic>
        <p:nvPicPr>
          <p:cNvPr id="5" name="Picture 4" descr="Screen Shot 2014-03-09 at 12.3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4151531"/>
            <a:ext cx="6217920" cy="2471225"/>
          </a:xfrm>
          <a:prstGeom prst="rect">
            <a:avLst/>
          </a:prstGeom>
        </p:spPr>
      </p:pic>
      <p:pic>
        <p:nvPicPr>
          <p:cNvPr id="6" name="Picture 5" descr="top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313" y="989421"/>
            <a:ext cx="4943754" cy="3075319"/>
          </a:xfrm>
          <a:prstGeom prst="rect">
            <a:avLst/>
          </a:prstGeom>
        </p:spPr>
      </p:pic>
    </p:spTree>
    <p:extLst>
      <p:ext uri="{BB962C8B-B14F-4D97-AF65-F5344CB8AC3E}">
        <p14:creationId xmlns:p14="http://schemas.microsoft.com/office/powerpoint/2010/main" val="1537025787"/>
      </p:ext>
    </p:extLst>
  </p:cSld>
  <p:clrMapOvr>
    <a:masterClrMapping/>
  </p:clrMapOvr>
  <mc:AlternateContent xmlns:mc="http://schemas.openxmlformats.org/markup-compatibility/2006" xmlns:p14="http://schemas.microsoft.com/office/powerpoint/2010/main">
    <mc:Choice Requires="p14">
      <p:transition spd="slow" p14:dur="2000" advTm="23204"/>
    </mc:Choice>
    <mc:Fallback xmlns="">
      <p:transition xmlns:p14="http://schemas.microsoft.com/office/powerpoint/2010/main" spd="slow" advTm="23204"/>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Worst-Case End-to-End Delay</a:t>
            </a:r>
            <a:endParaRPr lang="en-US" dirty="0"/>
          </a:p>
        </p:txBody>
      </p:sp>
      <p:pic>
        <p:nvPicPr>
          <p:cNvPr id="5" name="Picture 4" descr="top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8" y="426772"/>
            <a:ext cx="3544338" cy="2204796"/>
          </a:xfrm>
          <a:prstGeom prst="rect">
            <a:avLst/>
          </a:prstGeom>
        </p:spPr>
      </p:pic>
      <p:pic>
        <p:nvPicPr>
          <p:cNvPr id="7" name="Picture 6" descr="solution_ss_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18" y="2892843"/>
            <a:ext cx="6915600" cy="3241976"/>
          </a:xfrm>
          <a:prstGeom prst="rect">
            <a:avLst/>
          </a:prstGeom>
        </p:spPr>
      </p:pic>
      <p:pic>
        <p:nvPicPr>
          <p:cNvPr id="8" name="Picture 7" descr="solution_ss_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718" y="2892843"/>
            <a:ext cx="6915600" cy="3241976"/>
          </a:xfrm>
          <a:prstGeom prst="rect">
            <a:avLst/>
          </a:prstGeom>
        </p:spPr>
      </p:pic>
      <p:pic>
        <p:nvPicPr>
          <p:cNvPr id="9" name="Picture 8" descr="solution_ss_c.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718" y="2892843"/>
            <a:ext cx="6915600" cy="3529742"/>
          </a:xfrm>
          <a:prstGeom prst="rect">
            <a:avLst/>
          </a:prstGeom>
        </p:spPr>
      </p:pic>
      <p:pic>
        <p:nvPicPr>
          <p:cNvPr id="11" name="Picture 10" descr="solution_ss_d.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718" y="2892867"/>
            <a:ext cx="6915600" cy="3241952"/>
          </a:xfrm>
          <a:prstGeom prst="rect">
            <a:avLst/>
          </a:prstGeom>
        </p:spPr>
      </p:pic>
      <p:pic>
        <p:nvPicPr>
          <p:cNvPr id="12" name="Picture 11" descr="solution_ss_e.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718" y="2892867"/>
            <a:ext cx="6915600" cy="3241952"/>
          </a:xfrm>
          <a:prstGeom prst="rect">
            <a:avLst/>
          </a:prstGeom>
        </p:spPr>
      </p:pic>
      <p:pic>
        <p:nvPicPr>
          <p:cNvPr id="13" name="Picture 12" descr="solution_ss_f.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718" y="2892843"/>
            <a:ext cx="6915600" cy="3241952"/>
          </a:xfrm>
          <a:prstGeom prst="rect">
            <a:avLst/>
          </a:prstGeom>
        </p:spPr>
      </p:pic>
      <p:pic>
        <p:nvPicPr>
          <p:cNvPr id="14" name="Picture 13" descr="solution_ss_g.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718" y="2893580"/>
            <a:ext cx="6948000" cy="3529005"/>
          </a:xfrm>
          <a:prstGeom prst="rect">
            <a:avLst/>
          </a:prstGeom>
        </p:spPr>
      </p:pic>
      <p:sp>
        <p:nvSpPr>
          <p:cNvPr id="10" name="TextBox 9"/>
          <p:cNvSpPr txBox="1"/>
          <p:nvPr/>
        </p:nvSpPr>
        <p:spPr>
          <a:xfrm rot="20139557">
            <a:off x="2824689" y="4207302"/>
            <a:ext cx="3592512" cy="646331"/>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Problem: optimize the schedules </a:t>
            </a:r>
          </a:p>
          <a:p>
            <a:pPr algn="ctr"/>
            <a:r>
              <a:rPr lang="en-US" dirty="0" smtClean="0"/>
              <a:t>for the TT frames</a:t>
            </a:r>
            <a:endParaRPr lang="en-US" dirty="0"/>
          </a:p>
        </p:txBody>
      </p:sp>
    </p:spTree>
    <p:custDataLst>
      <p:tags r:id="rId1"/>
    </p:custDataLst>
    <p:extLst>
      <p:ext uri="{BB962C8B-B14F-4D97-AF65-F5344CB8AC3E}">
        <p14:creationId xmlns:p14="http://schemas.microsoft.com/office/powerpoint/2010/main" val="2144237621"/>
      </p:ext>
    </p:extLst>
  </p:cSld>
  <p:clrMapOvr>
    <a:masterClrMapping/>
  </p:clrMapOvr>
  <mc:AlternateContent xmlns:mc="http://schemas.openxmlformats.org/markup-compatibility/2006" xmlns:p14="http://schemas.microsoft.com/office/powerpoint/2010/main">
    <mc:Choice Requires="p14">
      <p:transition spd="slow" p14:dur="2000" advTm="226441"/>
    </mc:Choice>
    <mc:Fallback xmlns="">
      <p:transition xmlns:p14="http://schemas.microsoft.com/office/powerpoint/2010/main" spd="slow" advTm="22644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tasks at the communication network-level</a:t>
            </a:r>
            <a:endParaRPr lang="en-US" dirty="0"/>
          </a:p>
        </p:txBody>
      </p:sp>
      <p:sp>
        <p:nvSpPr>
          <p:cNvPr id="3" name="Content Placeholder 2"/>
          <p:cNvSpPr>
            <a:spLocks noGrp="1"/>
          </p:cNvSpPr>
          <p:nvPr>
            <p:ph idx="1"/>
          </p:nvPr>
        </p:nvSpPr>
        <p:spPr>
          <a:xfrm>
            <a:off x="358775" y="935038"/>
            <a:ext cx="8424863" cy="2125662"/>
          </a:xfrm>
        </p:spPr>
        <p:txBody>
          <a:bodyPr/>
          <a:lstStyle/>
          <a:p>
            <a:r>
              <a:rPr lang="en-US" dirty="0" smtClean="0"/>
              <a:t>Given</a:t>
            </a:r>
          </a:p>
          <a:p>
            <a:pPr lvl="2"/>
            <a:r>
              <a:rPr lang="en-US" dirty="0" smtClean="0"/>
              <a:t>The topology of the network </a:t>
            </a:r>
            <a:endParaRPr lang="en-US" dirty="0" smtClean="0">
              <a:latin typeface="Chancellor" charset="2"/>
              <a:cs typeface="Chancellor" charset="2"/>
            </a:endParaRPr>
          </a:p>
          <a:p>
            <a:pPr lvl="2"/>
            <a:r>
              <a:rPr lang="en-US" dirty="0" smtClean="0"/>
              <a:t>The set of  TT and RC frames</a:t>
            </a:r>
            <a:endParaRPr lang="en-US" baseline="30000" dirty="0" smtClean="0">
              <a:latin typeface="Chancellor" charset="2"/>
              <a:cs typeface="Chancellor" charset="2"/>
            </a:endParaRPr>
          </a:p>
          <a:p>
            <a:pPr lvl="2"/>
            <a:r>
              <a:rPr lang="en-US" dirty="0" smtClean="0"/>
              <a:t>For each frame the size, the deadline and the period</a:t>
            </a:r>
          </a:p>
        </p:txBody>
      </p:sp>
      <p:sp>
        <p:nvSpPr>
          <p:cNvPr id="4" name="Content Placeholder 2"/>
          <p:cNvSpPr txBox="1">
            <a:spLocks/>
          </p:cNvSpPr>
          <p:nvPr/>
        </p:nvSpPr>
        <p:spPr bwMode="auto">
          <a:xfrm>
            <a:off x="357189" y="2468880"/>
            <a:ext cx="8424862" cy="18186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r>
              <a:rPr kumimoji="0" lang="en-US" sz="2400" b="0" i="0" u="none" strike="noStrike" kern="0" cap="none" spc="0" normalizeH="0" baseline="0" noProof="0" dirty="0" smtClean="0">
                <a:ln>
                  <a:noFill/>
                </a:ln>
                <a:solidFill>
                  <a:schemeClr val="accent5">
                    <a:lumMod val="75000"/>
                  </a:schemeClr>
                </a:solidFill>
                <a:effectLst/>
                <a:uLnTx/>
                <a:uFillTx/>
                <a:latin typeface="Calibri"/>
                <a:ea typeface="ＭＳ Ｐゴシック" charset="-128"/>
                <a:cs typeface="Calibri"/>
              </a:rPr>
              <a:t>Determine</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The fragmenting of messages and packing</a:t>
            </a:r>
            <a:r>
              <a:rPr kumimoji="0" lang="en-US" sz="2000" b="0" i="0" u="none" strike="noStrike" kern="0" cap="none" spc="0" normalizeH="0" noProof="0" dirty="0" smtClean="0">
                <a:ln>
                  <a:noFill/>
                </a:ln>
                <a:solidFill>
                  <a:srgbClr val="08519C"/>
                </a:solidFill>
                <a:effectLst/>
                <a:uLnTx/>
                <a:uFillTx/>
                <a:latin typeface="Calibri"/>
                <a:ea typeface="ＭＳ Ｐゴシック" charset="-128"/>
                <a:cs typeface="Calibri"/>
              </a:rPr>
              <a:t> into frames</a:t>
            </a:r>
          </a:p>
          <a:p>
            <a:pPr marL="898525" lvl="2" indent="-215900" defTabSz="914400" fontAlgn="base">
              <a:spcBef>
                <a:spcPts val="300"/>
              </a:spcBef>
              <a:spcAft>
                <a:spcPct val="0"/>
              </a:spcAft>
              <a:buClr>
                <a:srgbClr val="BDD7E7"/>
              </a:buClr>
              <a:buFont typeface="Wingdings" charset="2"/>
              <a:buChar char="§"/>
              <a:defRPr/>
            </a:pPr>
            <a:r>
              <a:rPr lang="en-US" sz="2000" dirty="0">
                <a:solidFill>
                  <a:srgbClr val="08519C"/>
                </a:solidFill>
              </a:rPr>
              <a:t>The assignment of frames to virtual </a:t>
            </a:r>
            <a:r>
              <a:rPr lang="en-US" sz="2000" dirty="0" smtClean="0">
                <a:solidFill>
                  <a:srgbClr val="08519C"/>
                </a:solidFill>
              </a:rPr>
              <a:t>links</a:t>
            </a:r>
          </a:p>
          <a:p>
            <a:pPr marL="898525" lvl="2" indent="-215900" defTabSz="914400" fontAlgn="base">
              <a:spcBef>
                <a:spcPts val="300"/>
              </a:spcBef>
              <a:spcAft>
                <a:spcPct val="0"/>
              </a:spcAft>
              <a:buClr>
                <a:srgbClr val="BDD7E7"/>
              </a:buClr>
              <a:buFont typeface="Wingdings" charset="2"/>
              <a:buChar char="§"/>
              <a:defRP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The routing of virtual links</a:t>
            </a:r>
          </a:p>
          <a:p>
            <a:pPr marL="898525" lvl="2" indent="-215900" defTabSz="914400" fontAlgn="base">
              <a:spcBef>
                <a:spcPts val="300"/>
              </a:spcBef>
              <a:spcAft>
                <a:spcPct val="0"/>
              </a:spcAft>
              <a:buClr>
                <a:srgbClr val="BDD7E7"/>
              </a:buClr>
              <a:buFont typeface="Wingdings" charset="2"/>
              <a:buChar char="§"/>
              <a:defRPr/>
            </a:pPr>
            <a:r>
              <a:rPr lang="en-US" sz="2000" kern="0" dirty="0" smtClean="0">
                <a:solidFill>
                  <a:srgbClr val="08519C"/>
                </a:solidFill>
                <a:latin typeface="Calibri"/>
                <a:ea typeface="ＭＳ Ｐゴシック" charset="-128"/>
                <a:cs typeface="Calibri"/>
              </a:rPr>
              <a:t>The bandwidth for each RC virtual link</a:t>
            </a:r>
            <a:endPar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endParaRP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rPr>
              <a:t>The set of TT schedules</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endPar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endParaRPr>
          </a:p>
        </p:txBody>
      </p:sp>
      <p:sp>
        <p:nvSpPr>
          <p:cNvPr id="5" name="Content Placeholder 2"/>
          <p:cNvSpPr txBox="1">
            <a:spLocks/>
          </p:cNvSpPr>
          <p:nvPr/>
        </p:nvSpPr>
        <p:spPr bwMode="auto">
          <a:xfrm>
            <a:off x="357188" y="4771813"/>
            <a:ext cx="8424863" cy="1257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r>
              <a:rPr kumimoji="0" lang="en-US" sz="2400" b="0" i="0" u="none" strike="noStrike" kern="0" cap="none" spc="0" normalizeH="0" baseline="0" noProof="0" dirty="0" smtClean="0">
                <a:ln>
                  <a:noFill/>
                </a:ln>
                <a:solidFill>
                  <a:srgbClr val="08519C"/>
                </a:solidFill>
                <a:effectLst/>
                <a:uLnTx/>
                <a:uFillTx/>
                <a:latin typeface="Calibri"/>
                <a:ea typeface="ＭＳ Ｐゴシック" charset="-128"/>
                <a:cs typeface="Calibri"/>
              </a:rPr>
              <a:t>Such that</a:t>
            </a:r>
          </a:p>
          <a:p>
            <a:pPr marL="898525" marR="0" lvl="2" indent="-215900" algn="l" defTabSz="914400" rtl="0" eaLnBrk="1" fontAlgn="base" latinLnBrk="0" hangingPunct="1">
              <a:lnSpc>
                <a:spcPct val="100000"/>
              </a:lnSpc>
              <a:spcBef>
                <a:spcPts val="300"/>
              </a:spcBef>
              <a:spcAft>
                <a:spcPct val="0"/>
              </a:spcAft>
              <a:buClr>
                <a:srgbClr val="BDD7E7"/>
              </a:buClr>
              <a:buSzTx/>
              <a:buFont typeface="Wingdings" charset="2"/>
              <a:buChar char="§"/>
              <a:tabLst/>
              <a:defRPr/>
            </a:pPr>
            <a:r>
              <a:rPr lang="en-US" sz="2000" kern="0" dirty="0" smtClean="0">
                <a:solidFill>
                  <a:srgbClr val="08519C"/>
                </a:solidFill>
                <a:latin typeface="Calibri"/>
                <a:ea typeface="ＭＳ Ｐゴシック" charset="-128"/>
                <a:cs typeface="Calibri"/>
              </a:rPr>
              <a:t>The deadlines for the TT and RC frames are satisfied</a:t>
            </a:r>
            <a:endParaRPr kumimoji="0" lang="en-US" sz="2000" b="0" i="0" u="none" strike="noStrike" kern="0" cap="none" spc="0" normalizeH="0" baseline="0" noProof="0" dirty="0" smtClean="0">
              <a:ln>
                <a:noFill/>
              </a:ln>
              <a:solidFill>
                <a:srgbClr val="08519C"/>
              </a:solidFill>
              <a:effectLst/>
              <a:uLnTx/>
              <a:uFillTx/>
              <a:latin typeface="Calibri"/>
              <a:ea typeface="ＭＳ Ｐゴシック" charset="-128"/>
              <a:cs typeface="Calibri"/>
            </a:endParaRPr>
          </a:p>
        </p:txBody>
      </p:sp>
    </p:spTree>
    <p:custDataLst>
      <p:tags r:id="rId1"/>
    </p:custDataLst>
    <p:extLst>
      <p:ext uri="{BB962C8B-B14F-4D97-AF65-F5344CB8AC3E}">
        <p14:creationId xmlns:p14="http://schemas.microsoft.com/office/powerpoint/2010/main" val="4208646429"/>
      </p:ext>
    </p:extLst>
  </p:cSld>
  <p:clrMapOvr>
    <a:masterClrMapping/>
  </p:clrMapOvr>
  <mc:AlternateContent xmlns:mc="http://schemas.openxmlformats.org/markup-compatibility/2006" xmlns:p14="http://schemas.microsoft.com/office/powerpoint/2010/main">
    <mc:Choice Requires="p14">
      <p:transition spd="slow" p14:dur="2000" advTm="33807"/>
    </mc:Choice>
    <mc:Fallback xmlns="">
      <p:transition xmlns:p14="http://schemas.microsoft.com/office/powerpoint/2010/main" spd="slow" advTm="33807"/>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optimization problems: overview</a:t>
            </a:r>
            <a:endParaRPr lang="en-US" dirty="0"/>
          </a:p>
        </p:txBody>
      </p:sp>
      <p:sp>
        <p:nvSpPr>
          <p:cNvPr id="3" name="Content Placeholder 2"/>
          <p:cNvSpPr>
            <a:spLocks noGrp="1"/>
          </p:cNvSpPr>
          <p:nvPr>
            <p:ph idx="1"/>
          </p:nvPr>
        </p:nvSpPr>
        <p:spPr>
          <a:xfrm>
            <a:off x="357188" y="944175"/>
            <a:ext cx="2382369" cy="1129785"/>
          </a:xfrm>
        </p:spPr>
        <p:txBody>
          <a:bodyPr/>
          <a:lstStyle/>
          <a:p>
            <a:pPr marL="0" indent="0">
              <a:buNone/>
            </a:pPr>
            <a:r>
              <a:rPr lang="en-US" sz="2000" b="1" dirty="0" smtClean="0"/>
              <a:t>Scheduling TT frames</a:t>
            </a:r>
          </a:p>
          <a:p>
            <a:endParaRPr lang="en-US" sz="2000" dirty="0"/>
          </a:p>
        </p:txBody>
      </p:sp>
      <p:sp>
        <p:nvSpPr>
          <p:cNvPr id="4" name="Content Placeholder 2"/>
          <p:cNvSpPr txBox="1">
            <a:spLocks/>
          </p:cNvSpPr>
          <p:nvPr/>
        </p:nvSpPr>
        <p:spPr bwMode="auto">
          <a:xfrm>
            <a:off x="5819858" y="944175"/>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the schedules of    TT frames in ES and NS devices</a:t>
            </a:r>
          </a:p>
          <a:p>
            <a:pPr indent="-180000"/>
            <a:endParaRPr lang="en-US" sz="2000" dirty="0"/>
          </a:p>
        </p:txBody>
      </p:sp>
      <p:sp>
        <p:nvSpPr>
          <p:cNvPr id="5" name="Content Placeholder 2"/>
          <p:cNvSpPr txBox="1">
            <a:spLocks/>
          </p:cNvSpPr>
          <p:nvPr/>
        </p:nvSpPr>
        <p:spPr bwMode="auto">
          <a:xfrm>
            <a:off x="357188" y="2161881"/>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Routing</a:t>
            </a:r>
          </a:p>
          <a:p>
            <a:endParaRPr lang="en-US" sz="2000" dirty="0"/>
          </a:p>
        </p:txBody>
      </p:sp>
      <p:sp>
        <p:nvSpPr>
          <p:cNvPr id="6" name="Content Placeholder 2"/>
          <p:cNvSpPr txBox="1">
            <a:spLocks/>
          </p:cNvSpPr>
          <p:nvPr/>
        </p:nvSpPr>
        <p:spPr bwMode="auto">
          <a:xfrm>
            <a:off x="5819858" y="2161881"/>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the routing of virtual links</a:t>
            </a:r>
          </a:p>
          <a:p>
            <a:endParaRPr lang="en-US" sz="2000" dirty="0"/>
          </a:p>
        </p:txBody>
      </p:sp>
      <p:sp>
        <p:nvSpPr>
          <p:cNvPr id="7" name="Content Placeholder 2"/>
          <p:cNvSpPr txBox="1">
            <a:spLocks/>
          </p:cNvSpPr>
          <p:nvPr/>
        </p:nvSpPr>
        <p:spPr bwMode="auto">
          <a:xfrm>
            <a:off x="357188" y="3458580"/>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Bandwidth for RC VLs</a:t>
            </a:r>
          </a:p>
          <a:p>
            <a:endParaRPr lang="en-US" sz="2000" dirty="0"/>
          </a:p>
        </p:txBody>
      </p:sp>
      <p:sp>
        <p:nvSpPr>
          <p:cNvPr id="8" name="Content Placeholder 2"/>
          <p:cNvSpPr txBox="1">
            <a:spLocks/>
          </p:cNvSpPr>
          <p:nvPr/>
        </p:nvSpPr>
        <p:spPr bwMode="auto">
          <a:xfrm>
            <a:off x="5819858" y="3458580"/>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the Bandwidth Allocation Gap for RC VLs</a:t>
            </a:r>
          </a:p>
          <a:p>
            <a:endParaRPr lang="en-US" sz="2000" dirty="0"/>
          </a:p>
        </p:txBody>
      </p:sp>
      <p:sp>
        <p:nvSpPr>
          <p:cNvPr id="9" name="Content Placeholder 2"/>
          <p:cNvSpPr txBox="1">
            <a:spLocks/>
          </p:cNvSpPr>
          <p:nvPr/>
        </p:nvSpPr>
        <p:spPr bwMode="auto">
          <a:xfrm>
            <a:off x="357188" y="4553927"/>
            <a:ext cx="2382369" cy="8944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Fragmenting</a:t>
            </a:r>
          </a:p>
        </p:txBody>
      </p:sp>
      <p:sp>
        <p:nvSpPr>
          <p:cNvPr id="10" name="Content Placeholder 2"/>
          <p:cNvSpPr txBox="1">
            <a:spLocks/>
          </p:cNvSpPr>
          <p:nvPr/>
        </p:nvSpPr>
        <p:spPr bwMode="auto">
          <a:xfrm>
            <a:off x="5819858" y="4553927"/>
            <a:ext cx="2963780" cy="8944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if and how to split messages before transmission</a:t>
            </a:r>
          </a:p>
          <a:p>
            <a:endParaRPr lang="en-US" sz="2000" dirty="0"/>
          </a:p>
        </p:txBody>
      </p:sp>
      <p:sp>
        <p:nvSpPr>
          <p:cNvPr id="11" name="Content Placeholder 2"/>
          <p:cNvSpPr txBox="1">
            <a:spLocks/>
          </p:cNvSpPr>
          <p:nvPr/>
        </p:nvSpPr>
        <p:spPr bwMode="auto">
          <a:xfrm>
            <a:off x="357188" y="5604006"/>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Packing</a:t>
            </a:r>
          </a:p>
          <a:p>
            <a:endParaRPr lang="en-US" sz="2000" dirty="0"/>
          </a:p>
        </p:txBody>
      </p:sp>
      <p:sp>
        <p:nvSpPr>
          <p:cNvPr id="12" name="Content Placeholder 2"/>
          <p:cNvSpPr txBox="1">
            <a:spLocks/>
          </p:cNvSpPr>
          <p:nvPr/>
        </p:nvSpPr>
        <p:spPr bwMode="auto">
          <a:xfrm>
            <a:off x="5819858" y="5604006"/>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which messages to pack into a frame</a:t>
            </a:r>
            <a:endParaRPr lang="en-US" sz="2000" dirty="0"/>
          </a:p>
        </p:txBody>
      </p:sp>
      <p:pic>
        <p:nvPicPr>
          <p:cNvPr id="25" name="Picture 24" descr="scheduli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171" y="944175"/>
            <a:ext cx="2955905" cy="1047861"/>
          </a:xfrm>
          <a:prstGeom prst="rect">
            <a:avLst/>
          </a:prstGeom>
        </p:spPr>
      </p:pic>
      <p:pic>
        <p:nvPicPr>
          <p:cNvPr id="26" name="Picture 25" descr="routing.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8171" y="2113036"/>
            <a:ext cx="2955905" cy="1148226"/>
          </a:xfrm>
          <a:prstGeom prst="rect">
            <a:avLst/>
          </a:prstGeom>
        </p:spPr>
      </p:pic>
      <p:pic>
        <p:nvPicPr>
          <p:cNvPr id="27" name="Picture 26" descr="ba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557" y="3380145"/>
            <a:ext cx="3014519" cy="669893"/>
          </a:xfrm>
          <a:prstGeom prst="rect">
            <a:avLst/>
          </a:prstGeom>
        </p:spPr>
      </p:pic>
      <p:pic>
        <p:nvPicPr>
          <p:cNvPr id="28" name="Picture 27" descr="fragmenting.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8171" y="4553927"/>
            <a:ext cx="2955905" cy="298680"/>
          </a:xfrm>
          <a:prstGeom prst="rect">
            <a:avLst/>
          </a:prstGeom>
        </p:spPr>
      </p:pic>
      <p:pic>
        <p:nvPicPr>
          <p:cNvPr id="29" name="Picture 28" descr="packing.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8171" y="5687158"/>
            <a:ext cx="2955905" cy="298680"/>
          </a:xfrm>
          <a:prstGeom prst="rect">
            <a:avLst/>
          </a:prstGeom>
        </p:spPr>
      </p:pic>
    </p:spTree>
    <p:custDataLst>
      <p:tags r:id="rId1"/>
    </p:custDataLst>
    <p:extLst>
      <p:ext uri="{BB962C8B-B14F-4D97-AF65-F5344CB8AC3E}">
        <p14:creationId xmlns:p14="http://schemas.microsoft.com/office/powerpoint/2010/main" val="1314540893"/>
      </p:ext>
    </p:extLst>
  </p:cSld>
  <p:clrMapOvr>
    <a:masterClrMapping/>
  </p:clrMapOvr>
  <mc:AlternateContent xmlns:mc="http://schemas.openxmlformats.org/markup-compatibility/2006" xmlns:p14="http://schemas.microsoft.com/office/powerpoint/2010/main">
    <mc:Choice Requires="p14">
      <p:transition spd="slow" p14:dur="2000" advTm="87996"/>
    </mc:Choice>
    <mc:Fallback xmlns="">
      <p:transition xmlns:p14="http://schemas.microsoft.com/office/powerpoint/2010/main" spd="slow" advTm="8799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 Example</a:t>
            </a:r>
            <a:endParaRPr lang="en-US" dirty="0"/>
          </a:p>
        </p:txBody>
      </p:sp>
      <p:pic>
        <p:nvPicPr>
          <p:cNvPr id="5" name="Picture 4" descr="Screen Shot 2014-03-09 at 12.3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4151531"/>
            <a:ext cx="6217920" cy="2471225"/>
          </a:xfrm>
          <a:prstGeom prst="rect">
            <a:avLst/>
          </a:prstGeom>
        </p:spPr>
      </p:pic>
      <p:pic>
        <p:nvPicPr>
          <p:cNvPr id="6" name="Picture 5" descr="top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313" y="989421"/>
            <a:ext cx="4943754" cy="3075319"/>
          </a:xfrm>
          <a:prstGeom prst="rect">
            <a:avLst/>
          </a:prstGeom>
        </p:spPr>
      </p:pic>
    </p:spTree>
    <p:extLst>
      <p:ext uri="{BB962C8B-B14F-4D97-AF65-F5344CB8AC3E}">
        <p14:creationId xmlns:p14="http://schemas.microsoft.com/office/powerpoint/2010/main" val="1612832901"/>
      </p:ext>
    </p:extLst>
  </p:cSld>
  <p:clrMapOvr>
    <a:masterClrMapping/>
  </p:clrMapOvr>
  <mc:AlternateContent xmlns:mc="http://schemas.openxmlformats.org/markup-compatibility/2006" xmlns:p14="http://schemas.microsoft.com/office/powerpoint/2010/main">
    <mc:Choice Requires="p14">
      <p:transition spd="slow" p14:dur="2000" advTm="28465"/>
    </mc:Choice>
    <mc:Fallback xmlns="">
      <p:transition xmlns:p14="http://schemas.microsoft.com/office/powerpoint/2010/main" spd="slow" advTm="28465"/>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olution_routing_blac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1" y="4161149"/>
            <a:ext cx="4514400" cy="2464409"/>
          </a:xfrm>
          <a:prstGeom prst="rect">
            <a:avLst/>
          </a:prstGeom>
        </p:spPr>
      </p:pic>
      <p:pic>
        <p:nvPicPr>
          <p:cNvPr id="4" name="Picture 3" descr="solution_ss_blac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1291814"/>
            <a:ext cx="4514400" cy="2452403"/>
          </a:xfrm>
          <a:prstGeom prst="rect">
            <a:avLst/>
          </a:prstGeom>
        </p:spPr>
      </p:pic>
      <p:sp>
        <p:nvSpPr>
          <p:cNvPr id="2" name="Title 1"/>
          <p:cNvSpPr>
            <a:spLocks noGrp="1"/>
          </p:cNvSpPr>
          <p:nvPr>
            <p:ph type="title"/>
          </p:nvPr>
        </p:nvSpPr>
        <p:spPr/>
        <p:txBody>
          <a:bodyPr/>
          <a:lstStyle/>
          <a:p>
            <a:r>
              <a:rPr lang="en-US" dirty="0"/>
              <a:t>Motivational Example</a:t>
            </a:r>
          </a:p>
        </p:txBody>
      </p:sp>
      <p:sp>
        <p:nvSpPr>
          <p:cNvPr id="6" name="Content Placeholder 2"/>
          <p:cNvSpPr txBox="1">
            <a:spLocks/>
          </p:cNvSpPr>
          <p:nvPr/>
        </p:nvSpPr>
        <p:spPr bwMode="auto">
          <a:xfrm>
            <a:off x="1371601" y="858395"/>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Baseline solution – no optimization</a:t>
            </a:r>
            <a:endParaRPr lang="en-US" sz="2000" dirty="0"/>
          </a:p>
        </p:txBody>
      </p:sp>
      <p:sp>
        <p:nvSpPr>
          <p:cNvPr id="8" name="Content Placeholder 2"/>
          <p:cNvSpPr txBox="1">
            <a:spLocks/>
          </p:cNvSpPr>
          <p:nvPr/>
        </p:nvSpPr>
        <p:spPr bwMode="auto">
          <a:xfrm>
            <a:off x="1371601" y="3789928"/>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Routing optimization</a:t>
            </a:r>
            <a:endParaRPr lang="en-US" sz="2000" dirty="0"/>
          </a:p>
        </p:txBody>
      </p:sp>
      <p:pic>
        <p:nvPicPr>
          <p:cNvPr id="10" name="Picture 9" descr="topo_f7_straigh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1727" y="1668078"/>
            <a:ext cx="2743653" cy="1706721"/>
          </a:xfrm>
          <a:prstGeom prst="rect">
            <a:avLst/>
          </a:prstGeom>
        </p:spPr>
      </p:pic>
      <p:pic>
        <p:nvPicPr>
          <p:cNvPr id="11" name="Picture 10" descr="topo_f7_ns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180" y="4536910"/>
            <a:ext cx="2743200" cy="1706439"/>
          </a:xfrm>
          <a:prstGeom prst="rect">
            <a:avLst/>
          </a:prstGeom>
        </p:spPr>
      </p:pic>
    </p:spTree>
    <p:custDataLst>
      <p:tags r:id="rId1"/>
    </p:custDataLst>
    <p:extLst>
      <p:ext uri="{BB962C8B-B14F-4D97-AF65-F5344CB8AC3E}">
        <p14:creationId xmlns:p14="http://schemas.microsoft.com/office/powerpoint/2010/main" val="2710112041"/>
      </p:ext>
    </p:extLst>
  </p:cSld>
  <p:clrMapOvr>
    <a:masterClrMapping/>
  </p:clrMapOvr>
  <mc:AlternateContent xmlns:mc="http://schemas.openxmlformats.org/markup-compatibility/2006" xmlns:p14="http://schemas.microsoft.com/office/powerpoint/2010/main">
    <mc:Choice Requires="p14">
      <p:transition spd="slow" p14:dur="2000" advTm="37483"/>
    </mc:Choice>
    <mc:Fallback xmlns="">
      <p:transition xmlns:p14="http://schemas.microsoft.com/office/powerpoint/2010/main" spd="slow" advTm="374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lution_packi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1" y="4161149"/>
            <a:ext cx="4514400" cy="2464409"/>
          </a:xfrm>
          <a:prstGeom prst="rect">
            <a:avLst/>
          </a:prstGeom>
        </p:spPr>
      </p:pic>
      <p:pic>
        <p:nvPicPr>
          <p:cNvPr id="4" name="Picture 3" descr="solution_ss_blac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1291814"/>
            <a:ext cx="4514400" cy="2452403"/>
          </a:xfrm>
          <a:prstGeom prst="rect">
            <a:avLst/>
          </a:prstGeom>
        </p:spPr>
      </p:pic>
      <p:sp>
        <p:nvSpPr>
          <p:cNvPr id="2" name="Title 1"/>
          <p:cNvSpPr>
            <a:spLocks noGrp="1"/>
          </p:cNvSpPr>
          <p:nvPr>
            <p:ph type="title"/>
          </p:nvPr>
        </p:nvSpPr>
        <p:spPr/>
        <p:txBody>
          <a:bodyPr/>
          <a:lstStyle/>
          <a:p>
            <a:r>
              <a:rPr lang="en-US" dirty="0"/>
              <a:t>Motivational Example</a:t>
            </a:r>
          </a:p>
        </p:txBody>
      </p:sp>
      <p:sp>
        <p:nvSpPr>
          <p:cNvPr id="6" name="Content Placeholder 2"/>
          <p:cNvSpPr txBox="1">
            <a:spLocks/>
          </p:cNvSpPr>
          <p:nvPr/>
        </p:nvSpPr>
        <p:spPr bwMode="auto">
          <a:xfrm>
            <a:off x="1371601" y="858395"/>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Baseline solution – no optimization</a:t>
            </a:r>
            <a:endParaRPr lang="en-US" sz="2000" dirty="0"/>
          </a:p>
        </p:txBody>
      </p:sp>
      <p:sp>
        <p:nvSpPr>
          <p:cNvPr id="8" name="Content Placeholder 2"/>
          <p:cNvSpPr txBox="1">
            <a:spLocks/>
          </p:cNvSpPr>
          <p:nvPr/>
        </p:nvSpPr>
        <p:spPr bwMode="auto">
          <a:xfrm>
            <a:off x="1371601" y="3789928"/>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Packing optimization</a:t>
            </a:r>
            <a:endParaRPr lang="en-US" sz="2000" dirty="0"/>
          </a:p>
        </p:txBody>
      </p:sp>
      <p:pic>
        <p:nvPicPr>
          <p:cNvPr id="5" name="Picture 4" descr="Screen Shot 2014-03-15 at 9.54.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80" y="1972154"/>
            <a:ext cx="2650458" cy="608153"/>
          </a:xfrm>
          <a:prstGeom prst="rect">
            <a:avLst/>
          </a:prstGeom>
        </p:spPr>
      </p:pic>
      <p:pic>
        <p:nvPicPr>
          <p:cNvPr id="7" name="Picture 6" descr="Screen Shot 2014-03-15 at 9.57.3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26" y="5081230"/>
            <a:ext cx="1784142" cy="633770"/>
          </a:xfrm>
          <a:prstGeom prst="rect">
            <a:avLst/>
          </a:prstGeom>
        </p:spPr>
      </p:pic>
    </p:spTree>
    <p:custDataLst>
      <p:tags r:id="rId1"/>
    </p:custDataLst>
    <p:extLst>
      <p:ext uri="{BB962C8B-B14F-4D97-AF65-F5344CB8AC3E}">
        <p14:creationId xmlns:p14="http://schemas.microsoft.com/office/powerpoint/2010/main" val="84282548"/>
      </p:ext>
    </p:extLst>
  </p:cSld>
  <p:clrMapOvr>
    <a:masterClrMapping/>
  </p:clrMapOvr>
  <mc:AlternateContent xmlns:mc="http://schemas.openxmlformats.org/markup-compatibility/2006" xmlns:p14="http://schemas.microsoft.com/office/powerpoint/2010/main">
    <mc:Choice Requires="p14">
      <p:transition spd="slow" p14:dur="2000" advTm="8690"/>
    </mc:Choice>
    <mc:Fallback xmlns="">
      <p:transition xmlns:p14="http://schemas.microsoft.com/office/powerpoint/2010/main" spd="slow" advTm="86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lution_rescheduling_black_borde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933" y="4161149"/>
            <a:ext cx="4514400" cy="2464409"/>
          </a:xfrm>
          <a:prstGeom prst="rect">
            <a:avLst/>
          </a:prstGeom>
        </p:spPr>
      </p:pic>
      <p:pic>
        <p:nvPicPr>
          <p:cNvPr id="7" name="Picture 6" descr="solution_ss_black_bord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1291814"/>
            <a:ext cx="4514400" cy="2452402"/>
          </a:xfrm>
          <a:prstGeom prst="rect">
            <a:avLst/>
          </a:prstGeom>
        </p:spPr>
      </p:pic>
      <p:pic>
        <p:nvPicPr>
          <p:cNvPr id="3" name="Picture 2" descr="solution_rescheduling_black.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1" y="4161149"/>
            <a:ext cx="4514400" cy="2464409"/>
          </a:xfrm>
          <a:prstGeom prst="rect">
            <a:avLst/>
          </a:prstGeom>
        </p:spPr>
      </p:pic>
      <p:pic>
        <p:nvPicPr>
          <p:cNvPr id="4" name="Picture 3" descr="solution_ss_blac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1" y="1291814"/>
            <a:ext cx="4514400" cy="2452403"/>
          </a:xfrm>
          <a:prstGeom prst="rect">
            <a:avLst/>
          </a:prstGeom>
        </p:spPr>
      </p:pic>
      <p:sp>
        <p:nvSpPr>
          <p:cNvPr id="2" name="Title 1"/>
          <p:cNvSpPr>
            <a:spLocks noGrp="1"/>
          </p:cNvSpPr>
          <p:nvPr>
            <p:ph type="title"/>
          </p:nvPr>
        </p:nvSpPr>
        <p:spPr/>
        <p:txBody>
          <a:bodyPr/>
          <a:lstStyle/>
          <a:p>
            <a:r>
              <a:rPr lang="en-US" dirty="0"/>
              <a:t>Motivational Example</a:t>
            </a:r>
          </a:p>
        </p:txBody>
      </p:sp>
      <p:sp>
        <p:nvSpPr>
          <p:cNvPr id="6" name="Content Placeholder 2"/>
          <p:cNvSpPr txBox="1">
            <a:spLocks/>
          </p:cNvSpPr>
          <p:nvPr/>
        </p:nvSpPr>
        <p:spPr bwMode="auto">
          <a:xfrm>
            <a:off x="1371601" y="858395"/>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Baseline solution – no optimization</a:t>
            </a:r>
            <a:endParaRPr lang="en-US" sz="2000" dirty="0"/>
          </a:p>
        </p:txBody>
      </p:sp>
      <p:sp>
        <p:nvSpPr>
          <p:cNvPr id="8" name="Content Placeholder 2"/>
          <p:cNvSpPr txBox="1">
            <a:spLocks/>
          </p:cNvSpPr>
          <p:nvPr/>
        </p:nvSpPr>
        <p:spPr bwMode="auto">
          <a:xfrm>
            <a:off x="1371601" y="3789928"/>
            <a:ext cx="4512732" cy="446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Schedule optimization</a:t>
            </a:r>
            <a:endParaRPr lang="en-US" sz="2000" dirty="0"/>
          </a:p>
        </p:txBody>
      </p:sp>
      <p:sp>
        <p:nvSpPr>
          <p:cNvPr id="12" name="Content Placeholder 2"/>
          <p:cNvSpPr txBox="1">
            <a:spLocks/>
          </p:cNvSpPr>
          <p:nvPr/>
        </p:nvSpPr>
        <p:spPr bwMode="auto">
          <a:xfrm>
            <a:off x="6132180" y="4161149"/>
            <a:ext cx="2743200" cy="245240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lgn="ctr">
              <a:buNone/>
            </a:pPr>
            <a:r>
              <a:rPr lang="en-US" sz="2000" dirty="0" smtClean="0"/>
              <a:t>Reschedule frame f</a:t>
            </a:r>
            <a:r>
              <a:rPr lang="en-US" sz="2000" baseline="-25000" dirty="0" smtClean="0"/>
              <a:t>5</a:t>
            </a:r>
            <a:r>
              <a:rPr lang="en-US" sz="2000" dirty="0" smtClean="0"/>
              <a:t> on [ES</a:t>
            </a:r>
            <a:r>
              <a:rPr lang="en-US" sz="2000" baseline="-25000" dirty="0" smtClean="0"/>
              <a:t>2</a:t>
            </a:r>
            <a:r>
              <a:rPr lang="en-US" sz="2000" dirty="0" smtClean="0"/>
              <a:t>, NS</a:t>
            </a:r>
            <a:r>
              <a:rPr lang="en-US" sz="2000" baseline="-25000" dirty="0" smtClean="0"/>
              <a:t>1</a:t>
            </a:r>
            <a:r>
              <a:rPr lang="en-US" sz="2000" dirty="0" smtClean="0"/>
              <a:t>] and [NS</a:t>
            </a:r>
            <a:r>
              <a:rPr lang="en-US" sz="2000" baseline="-25000" dirty="0" smtClean="0"/>
              <a:t>1</a:t>
            </a:r>
            <a:r>
              <a:rPr lang="en-US" sz="2000" dirty="0" smtClean="0"/>
              <a:t>, NS</a:t>
            </a:r>
            <a:r>
              <a:rPr lang="en-US" sz="2000" baseline="-25000" dirty="0" smtClean="0"/>
              <a:t>3</a:t>
            </a:r>
            <a:r>
              <a:rPr lang="en-US" sz="2000" dirty="0" smtClean="0"/>
              <a:t>]</a:t>
            </a:r>
            <a:endParaRPr lang="en-US" sz="2000" dirty="0"/>
          </a:p>
        </p:txBody>
      </p:sp>
    </p:spTree>
    <p:custDataLst>
      <p:tags r:id="rId1"/>
    </p:custDataLst>
    <p:extLst>
      <p:ext uri="{BB962C8B-B14F-4D97-AF65-F5344CB8AC3E}">
        <p14:creationId xmlns:p14="http://schemas.microsoft.com/office/powerpoint/2010/main" val="1478909724"/>
      </p:ext>
    </p:extLst>
  </p:cSld>
  <p:clrMapOvr>
    <a:masterClrMapping/>
  </p:clrMapOvr>
  <mc:AlternateContent xmlns:mc="http://schemas.openxmlformats.org/markup-compatibility/2006" xmlns:p14="http://schemas.microsoft.com/office/powerpoint/2010/main">
    <mc:Choice Requires="p14">
      <p:transition spd="slow" p14:dur="2000" advTm="10971"/>
    </mc:Choice>
    <mc:Fallback xmlns="">
      <p:transition xmlns:p14="http://schemas.microsoft.com/office/powerpoint/2010/main" spd="slow" advTm="109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Strategy</a:t>
            </a:r>
            <a:endParaRPr lang="en-US" dirty="0"/>
          </a:p>
        </p:txBody>
      </p:sp>
      <p:sp>
        <p:nvSpPr>
          <p:cNvPr id="3" name="Content Placeholder 2"/>
          <p:cNvSpPr>
            <a:spLocks noGrp="1"/>
          </p:cNvSpPr>
          <p:nvPr>
            <p:ph idx="1"/>
          </p:nvPr>
        </p:nvSpPr>
        <p:spPr/>
        <p:txBody>
          <a:bodyPr/>
          <a:lstStyle/>
          <a:p>
            <a:r>
              <a:rPr lang="en-US" u="sng" dirty="0" smtClean="0"/>
              <a:t>D</a:t>
            </a:r>
            <a:r>
              <a:rPr lang="en-US" dirty="0" smtClean="0"/>
              <a:t>esign </a:t>
            </a:r>
            <a:r>
              <a:rPr lang="en-US" u="sng" dirty="0" smtClean="0"/>
              <a:t>O</a:t>
            </a:r>
            <a:r>
              <a:rPr lang="en-US" dirty="0" smtClean="0"/>
              <a:t>ptimization of </a:t>
            </a:r>
            <a:r>
              <a:rPr lang="en-US" u="sng" dirty="0" err="1" smtClean="0"/>
              <a:t>TT</a:t>
            </a:r>
            <a:r>
              <a:rPr lang="en-US" dirty="0" err="1" smtClean="0"/>
              <a:t>Ethernet</a:t>
            </a:r>
            <a:r>
              <a:rPr lang="en-US" dirty="0" smtClean="0"/>
              <a:t>-based </a:t>
            </a:r>
            <a:r>
              <a:rPr lang="en-US" u="sng" dirty="0" smtClean="0"/>
              <a:t>S</a:t>
            </a:r>
            <a:r>
              <a:rPr lang="en-US" dirty="0" smtClean="0"/>
              <a:t>ystems (DOTTS) :</a:t>
            </a:r>
          </a:p>
          <a:p>
            <a:pPr lvl="1"/>
            <a:r>
              <a:rPr lang="en-US" dirty="0" err="1" smtClean="0"/>
              <a:t>Tabu</a:t>
            </a:r>
            <a:r>
              <a:rPr lang="en-US" dirty="0" smtClean="0"/>
              <a:t> Search meta-heuristic</a:t>
            </a:r>
          </a:p>
          <a:p>
            <a:pPr lvl="2"/>
            <a:r>
              <a:rPr lang="en-US" dirty="0" smtClean="0"/>
              <a:t>The fragmenting of messages and packing in frames</a:t>
            </a:r>
          </a:p>
          <a:p>
            <a:pPr lvl="2"/>
            <a:r>
              <a:rPr lang="en-US" dirty="0" smtClean="0"/>
              <a:t>The assignment of frames to virtual links</a:t>
            </a:r>
          </a:p>
          <a:p>
            <a:pPr lvl="2"/>
            <a:r>
              <a:rPr lang="en-US" dirty="0" smtClean="0"/>
              <a:t>The routing of virtual links</a:t>
            </a:r>
          </a:p>
          <a:p>
            <a:pPr lvl="2"/>
            <a:r>
              <a:rPr lang="en-US" dirty="0" smtClean="0"/>
              <a:t>The bandwidth for each RC virtual link</a:t>
            </a:r>
          </a:p>
          <a:p>
            <a:pPr marL="323850" lvl="1" indent="0">
              <a:buNone/>
            </a:pPr>
            <a:r>
              <a:rPr lang="en-US" dirty="0" smtClean="0"/>
              <a:t>List scheduling</a:t>
            </a:r>
          </a:p>
          <a:p>
            <a:pPr lvl="2"/>
            <a:r>
              <a:rPr lang="en-US" dirty="0" smtClean="0"/>
              <a:t>The schedules for the TT frames</a:t>
            </a:r>
          </a:p>
          <a:p>
            <a:pPr lvl="2"/>
            <a:endParaRPr lang="en-US" dirty="0" smtClean="0"/>
          </a:p>
          <a:p>
            <a:r>
              <a:rPr lang="en-US" dirty="0" err="1" smtClean="0"/>
              <a:t>Tabu</a:t>
            </a:r>
            <a:r>
              <a:rPr lang="en-US" dirty="0" smtClean="0"/>
              <a:t> Search</a:t>
            </a:r>
          </a:p>
          <a:p>
            <a:pPr lvl="1"/>
            <a:r>
              <a:rPr lang="en-US" dirty="0"/>
              <a:t>Explores the solution space using design transformations</a:t>
            </a:r>
          </a:p>
          <a:p>
            <a:pPr lvl="1"/>
            <a:r>
              <a:rPr lang="en-US" dirty="0" smtClean="0"/>
              <a:t>Minimizes the cost function</a:t>
            </a:r>
          </a:p>
          <a:p>
            <a:pPr lvl="2"/>
            <a:r>
              <a:rPr lang="en-US" dirty="0" smtClean="0"/>
              <a:t>Degree of </a:t>
            </a:r>
            <a:r>
              <a:rPr lang="en-US" dirty="0" err="1" smtClean="0"/>
              <a:t>schedulability</a:t>
            </a:r>
            <a:r>
              <a:rPr lang="en-US" dirty="0" smtClean="0"/>
              <a:t> for RC frames</a:t>
            </a:r>
          </a:p>
          <a:p>
            <a:pPr lvl="2"/>
            <a:r>
              <a:rPr lang="en-US" dirty="0" smtClean="0"/>
              <a:t>Constraint: </a:t>
            </a:r>
            <a:r>
              <a:rPr lang="en-US" dirty="0" err="1" smtClean="0"/>
              <a:t>schedulability</a:t>
            </a:r>
            <a:r>
              <a:rPr lang="en-US" dirty="0" smtClean="0"/>
              <a:t> for all messages</a:t>
            </a:r>
          </a:p>
        </p:txBody>
      </p:sp>
    </p:spTree>
    <p:extLst>
      <p:ext uri="{BB962C8B-B14F-4D97-AF65-F5344CB8AC3E}">
        <p14:creationId xmlns:p14="http://schemas.microsoft.com/office/powerpoint/2010/main" val="70105290"/>
      </p:ext>
    </p:extLst>
  </p:cSld>
  <p:clrMapOvr>
    <a:masterClrMapping/>
  </p:clrMapOvr>
  <mc:AlternateContent xmlns:mc="http://schemas.openxmlformats.org/markup-compatibility/2006" xmlns:p14="http://schemas.microsoft.com/office/powerpoint/2010/main">
    <mc:Choice Requires="p14">
      <p:transition spd="slow" p14:dur="2000" advTm="61950"/>
    </mc:Choice>
    <mc:Fallback xmlns="">
      <p:transition xmlns:p14="http://schemas.microsoft.com/office/powerpoint/2010/main" spd="slow" advTm="6195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24291" y="6304703"/>
            <a:ext cx="2249647" cy="369332"/>
          </a:xfrm>
          <a:prstGeom prst="rect">
            <a:avLst/>
          </a:prstGeom>
          <a:solidFill>
            <a:srgbClr val="FFFFFF"/>
          </a:solidFill>
        </p:spPr>
        <p:txBody>
          <a:bodyPr wrap="none" rtlCol="0">
            <a:spAutoFit/>
          </a:bodyPr>
          <a:lstStyle/>
          <a:p>
            <a:r>
              <a:rPr lang="en-US" dirty="0" smtClean="0">
                <a:solidFill>
                  <a:schemeClr val="bg1">
                    <a:lumMod val="50000"/>
                  </a:schemeClr>
                </a:solidFill>
              </a:rPr>
              <a:t>embedded / </a:t>
            </a:r>
            <a:r>
              <a:rPr lang="en-US" dirty="0" smtClean="0">
                <a:solidFill>
                  <a:srgbClr val="000000"/>
                </a:solidFill>
              </a:rPr>
              <a:t>real-time</a:t>
            </a:r>
            <a:endParaRPr lang="en-US" dirty="0">
              <a:solidFill>
                <a:srgbClr val="000000"/>
              </a:solidFill>
            </a:endParaRPr>
          </a:p>
        </p:txBody>
      </p:sp>
      <p:sp>
        <p:nvSpPr>
          <p:cNvPr id="2" name="Title 1"/>
          <p:cNvSpPr>
            <a:spLocks noGrp="1"/>
          </p:cNvSpPr>
          <p:nvPr>
            <p:ph type="title"/>
          </p:nvPr>
        </p:nvSpPr>
        <p:spPr/>
        <p:txBody>
          <a:bodyPr/>
          <a:lstStyle/>
          <a:p>
            <a:r>
              <a:rPr lang="en-US" dirty="0" smtClean="0"/>
              <a:t>Introduction: mixed-criticality systems</a:t>
            </a:r>
            <a:endParaRPr lang="en-US" dirty="0"/>
          </a:p>
        </p:txBody>
      </p:sp>
      <p:pic>
        <p:nvPicPr>
          <p:cNvPr id="4" name="Picture 3" descr="alienw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8" y="1143000"/>
            <a:ext cx="2330496" cy="1489964"/>
          </a:xfrm>
          <a:prstGeom prst="rect">
            <a:avLst/>
          </a:prstGeom>
        </p:spPr>
      </p:pic>
      <p:pic>
        <p:nvPicPr>
          <p:cNvPr id="5" name="Picture 4" descr="macboo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88" y="2792161"/>
            <a:ext cx="2347591" cy="1418336"/>
          </a:xfrm>
          <a:prstGeom prst="rect">
            <a:avLst/>
          </a:prstGeom>
        </p:spPr>
      </p:pic>
      <p:pic>
        <p:nvPicPr>
          <p:cNvPr id="7" name="Picture 6" descr="son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1" y="2903074"/>
            <a:ext cx="2184400" cy="1434423"/>
          </a:xfrm>
          <a:prstGeom prst="rect">
            <a:avLst/>
          </a:prstGeom>
        </p:spPr>
      </p:pic>
      <p:pic>
        <p:nvPicPr>
          <p:cNvPr id="8" name="Picture 7" descr="hearingaid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7601" y="1143000"/>
            <a:ext cx="1460499" cy="1478273"/>
          </a:xfrm>
          <a:prstGeom prst="rect">
            <a:avLst/>
          </a:prstGeom>
        </p:spPr>
      </p:pic>
      <p:pic>
        <p:nvPicPr>
          <p:cNvPr id="9" name="Picture 8" descr="biotronik.jp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43547" y="1219200"/>
            <a:ext cx="1739189" cy="1371600"/>
          </a:xfrm>
          <a:prstGeom prst="rect">
            <a:avLst/>
          </a:prstGeom>
        </p:spPr>
      </p:pic>
      <p:pic>
        <p:nvPicPr>
          <p:cNvPr id="10" name="Picture 9" descr="a380_lufthansa_paper_model_content_3.jpg"/>
          <p:cNvPicPr>
            <a:picLocks noChangeAspect="1"/>
          </p:cNvPicPr>
          <p:nvPr/>
        </p:nvPicPr>
        <p:blipFill rotWithShape="1">
          <a:blip r:embed="rId10">
            <a:extLst>
              <a:ext uri="{28A0092B-C50C-407E-A947-70E740481C1C}">
                <a14:useLocalDpi xmlns:a14="http://schemas.microsoft.com/office/drawing/2010/main" val="0"/>
              </a:ext>
            </a:extLst>
          </a:blip>
          <a:srcRect r="11075"/>
          <a:stretch/>
        </p:blipFill>
        <p:spPr>
          <a:xfrm>
            <a:off x="1549401" y="4575316"/>
            <a:ext cx="4047016" cy="1729387"/>
          </a:xfrm>
          <a:prstGeom prst="rect">
            <a:avLst/>
          </a:prstGeom>
        </p:spPr>
      </p:pic>
      <p:pic>
        <p:nvPicPr>
          <p:cNvPr id="11" name="Picture 10" descr="oralb_triumph_1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7602" y="3149600"/>
            <a:ext cx="1460499" cy="996061"/>
          </a:xfrm>
          <a:prstGeom prst="rect">
            <a:avLst/>
          </a:prstGeom>
        </p:spPr>
      </p:pic>
      <p:pic>
        <p:nvPicPr>
          <p:cNvPr id="12" name="Picture 11" descr="bose-soundlink-mini_01.jpg"/>
          <p:cNvPicPr>
            <a:picLocks noChangeAspect="1"/>
          </p:cNvPicPr>
          <p:nvPr/>
        </p:nvPicPr>
        <p:blipFill rotWithShape="1">
          <a:blip r:embed="rId12">
            <a:extLst>
              <a:ext uri="{28A0092B-C50C-407E-A947-70E740481C1C}">
                <a14:useLocalDpi xmlns:a14="http://schemas.microsoft.com/office/drawing/2010/main" val="0"/>
              </a:ext>
            </a:extLst>
          </a:blip>
          <a:srcRect t="17991" b="20902"/>
          <a:stretch/>
        </p:blipFill>
        <p:spPr>
          <a:xfrm>
            <a:off x="6388101" y="2984500"/>
            <a:ext cx="2395537" cy="1463817"/>
          </a:xfrm>
          <a:prstGeom prst="rect">
            <a:avLst/>
          </a:prstGeom>
        </p:spPr>
      </p:pic>
      <p:pic>
        <p:nvPicPr>
          <p:cNvPr id="13" name="Picture 12" descr="nokia_3310a.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629" y="4413697"/>
            <a:ext cx="1028271" cy="1891007"/>
          </a:xfrm>
          <a:prstGeom prst="rect">
            <a:avLst/>
          </a:prstGeom>
        </p:spPr>
      </p:pic>
      <p:pic>
        <p:nvPicPr>
          <p:cNvPr id="14" name="Picture 13" descr="Mars_rover_Curiosity_960x650.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83238" y="4354512"/>
            <a:ext cx="3200400" cy="2166938"/>
          </a:xfrm>
          <a:prstGeom prst="rect">
            <a:avLst/>
          </a:prstGeom>
        </p:spPr>
      </p:pic>
      <p:sp>
        <p:nvSpPr>
          <p:cNvPr id="15" name="Rectangle 14"/>
          <p:cNvSpPr/>
          <p:nvPr/>
        </p:nvSpPr>
        <p:spPr bwMode="auto">
          <a:xfrm>
            <a:off x="0" y="863600"/>
            <a:ext cx="2743201" cy="3550097"/>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pic>
        <p:nvPicPr>
          <p:cNvPr id="23" name="Picture 22" descr="BMW-M6-Gran-Coupe.png"/>
          <p:cNvPicPr>
            <a:picLocks noChangeAspect="1"/>
          </p:cNvPicPr>
          <p:nvPr/>
        </p:nvPicPr>
        <p:blipFill rotWithShape="1">
          <a:blip r:embed="rId15">
            <a:extLst>
              <a:ext uri="{28A0092B-C50C-407E-A947-70E740481C1C}">
                <a14:useLocalDpi xmlns:a14="http://schemas.microsoft.com/office/drawing/2010/main" val="0"/>
              </a:ext>
            </a:extLst>
          </a:blip>
          <a:srcRect t="19283"/>
          <a:stretch/>
        </p:blipFill>
        <p:spPr>
          <a:xfrm>
            <a:off x="2687684" y="1219200"/>
            <a:ext cx="2428583" cy="1249680"/>
          </a:xfrm>
          <a:prstGeom prst="rect">
            <a:avLst/>
          </a:prstGeom>
        </p:spPr>
      </p:pic>
      <p:sp>
        <p:nvSpPr>
          <p:cNvPr id="24" name="TextBox 23"/>
          <p:cNvSpPr txBox="1"/>
          <p:nvPr/>
        </p:nvSpPr>
        <p:spPr>
          <a:xfrm>
            <a:off x="424291" y="6304703"/>
            <a:ext cx="3702606" cy="369332"/>
          </a:xfrm>
          <a:prstGeom prst="rect">
            <a:avLst/>
          </a:prstGeom>
          <a:noFill/>
        </p:spPr>
        <p:txBody>
          <a:bodyPr wrap="none" rtlCol="0">
            <a:spAutoFit/>
          </a:bodyPr>
          <a:lstStyle/>
          <a:p>
            <a:r>
              <a:rPr lang="en-US" dirty="0" smtClean="0">
                <a:solidFill>
                  <a:srgbClr val="7F7F7F"/>
                </a:solidFill>
              </a:rPr>
              <a:t>embedded / real-time /</a:t>
            </a:r>
            <a:r>
              <a:rPr lang="en-US" dirty="0" smtClean="0"/>
              <a:t> safety-critical</a:t>
            </a:r>
            <a:endParaRPr lang="en-US" dirty="0"/>
          </a:p>
        </p:txBody>
      </p:sp>
      <p:sp>
        <p:nvSpPr>
          <p:cNvPr id="25" name="TextBox 24"/>
          <p:cNvSpPr txBox="1"/>
          <p:nvPr/>
        </p:nvSpPr>
        <p:spPr>
          <a:xfrm>
            <a:off x="425169" y="6300046"/>
            <a:ext cx="5161088" cy="369332"/>
          </a:xfrm>
          <a:prstGeom prst="rect">
            <a:avLst/>
          </a:prstGeom>
          <a:solidFill>
            <a:schemeClr val="bg1"/>
          </a:solidFill>
        </p:spPr>
        <p:txBody>
          <a:bodyPr wrap="none" rtlCol="0">
            <a:spAutoFit/>
          </a:bodyPr>
          <a:lstStyle/>
          <a:p>
            <a:r>
              <a:rPr lang="en-US" dirty="0" smtClean="0">
                <a:solidFill>
                  <a:schemeClr val="bg1">
                    <a:lumMod val="50000"/>
                  </a:schemeClr>
                </a:solidFill>
              </a:rPr>
              <a:t>embedded / real-time / safety-critical /</a:t>
            </a:r>
            <a:r>
              <a:rPr lang="en-US" dirty="0" smtClean="0"/>
              <a:t> mixed-critical</a:t>
            </a:r>
            <a:endParaRPr lang="en-US" dirty="0"/>
          </a:p>
        </p:txBody>
      </p:sp>
      <p:sp>
        <p:nvSpPr>
          <p:cNvPr id="27" name="Rectangle 26"/>
          <p:cNvSpPr/>
          <p:nvPr/>
        </p:nvSpPr>
        <p:spPr bwMode="auto">
          <a:xfrm>
            <a:off x="2824481" y="2792161"/>
            <a:ext cx="5959157" cy="1656156"/>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8" name="Rectangle 27"/>
          <p:cNvSpPr/>
          <p:nvPr/>
        </p:nvSpPr>
        <p:spPr bwMode="auto">
          <a:xfrm>
            <a:off x="2743201" y="1136005"/>
            <a:ext cx="2184401" cy="1656156"/>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9" name="Rectangle 28"/>
          <p:cNvSpPr/>
          <p:nvPr/>
        </p:nvSpPr>
        <p:spPr bwMode="auto">
          <a:xfrm>
            <a:off x="425169" y="4448317"/>
            <a:ext cx="1060731" cy="178315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0" name="Rectangle 29"/>
          <p:cNvSpPr/>
          <p:nvPr/>
        </p:nvSpPr>
        <p:spPr bwMode="auto">
          <a:xfrm>
            <a:off x="1638300" y="4448317"/>
            <a:ext cx="7145338" cy="178315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1" name="Rectangle 30"/>
          <p:cNvSpPr/>
          <p:nvPr/>
        </p:nvSpPr>
        <p:spPr bwMode="auto">
          <a:xfrm>
            <a:off x="4927603" y="1136005"/>
            <a:ext cx="1635758" cy="1656156"/>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custDataLst>
      <p:tags r:id="rId1"/>
    </p:custDataLst>
    <p:extLst>
      <p:ext uri="{BB962C8B-B14F-4D97-AF65-F5344CB8AC3E}">
        <p14:creationId xmlns:p14="http://schemas.microsoft.com/office/powerpoint/2010/main" val="458021666"/>
      </p:ext>
    </p:extLst>
  </p:cSld>
  <p:clrMapOvr>
    <a:masterClrMapping/>
  </p:clrMapOvr>
  <mc:AlternateContent xmlns:mc="http://schemas.openxmlformats.org/markup-compatibility/2006" xmlns:p14="http://schemas.microsoft.com/office/powerpoint/2010/main">
    <mc:Choice Requires="p14">
      <p:transition spd="slow" p14:dur="2000" advTm="64885"/>
    </mc:Choice>
    <mc:Fallback xmlns="">
      <p:transition xmlns:p14="http://schemas.microsoft.com/office/powerpoint/2010/main" spd="slow" advTm="648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7" grpId="0" animBg="1"/>
      <p:bldP spid="28" grpId="0" animBg="1"/>
      <p:bldP spid="28" grpId="1" animBg="1"/>
      <p:bldP spid="29" grpId="0" animBg="1"/>
      <p:bldP spid="30" grpId="0" animBg="1"/>
      <p:bldP spid="30" grpId="1"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3" name="Content Placeholder 2"/>
          <p:cNvSpPr>
            <a:spLocks noGrp="1"/>
          </p:cNvSpPr>
          <p:nvPr>
            <p:ph idx="1"/>
          </p:nvPr>
        </p:nvSpPr>
        <p:spPr/>
        <p:txBody>
          <a:bodyPr/>
          <a:lstStyle/>
          <a:p>
            <a:r>
              <a:rPr lang="en-US" dirty="0" smtClean="0"/>
              <a:t>Benchmarks</a:t>
            </a:r>
          </a:p>
          <a:p>
            <a:pPr lvl="1"/>
            <a:r>
              <a:rPr lang="en-US" dirty="0" smtClean="0"/>
              <a:t>8 synthetic </a:t>
            </a:r>
          </a:p>
          <a:p>
            <a:pPr lvl="1"/>
            <a:r>
              <a:rPr lang="en-US" dirty="0"/>
              <a:t>2</a:t>
            </a:r>
            <a:r>
              <a:rPr lang="en-US" dirty="0" smtClean="0"/>
              <a:t> real life test cases</a:t>
            </a:r>
          </a:p>
          <a:p>
            <a:pPr lvl="1"/>
            <a:endParaRPr lang="en-US" dirty="0" smtClean="0"/>
          </a:p>
          <a:p>
            <a:r>
              <a:rPr lang="en-US" dirty="0" smtClean="0"/>
              <a:t>DOTTS compared to:</a:t>
            </a:r>
          </a:p>
          <a:p>
            <a:pPr lvl="1"/>
            <a:r>
              <a:rPr lang="en-US" dirty="0" smtClean="0"/>
              <a:t>Routing Optimization (RO)</a:t>
            </a:r>
          </a:p>
          <a:p>
            <a:pPr lvl="2"/>
            <a:r>
              <a:rPr lang="en-US" dirty="0" smtClean="0"/>
              <a:t>Optimizes the routing only.</a:t>
            </a:r>
          </a:p>
          <a:p>
            <a:pPr lvl="1"/>
            <a:r>
              <a:rPr lang="en-US" dirty="0" smtClean="0"/>
              <a:t>Packing and Fragmenting Optimization (PFO)</a:t>
            </a:r>
          </a:p>
          <a:p>
            <a:pPr lvl="2"/>
            <a:r>
              <a:rPr lang="en-US" dirty="0" smtClean="0"/>
              <a:t>Optimizes the fragmenting and packing.</a:t>
            </a:r>
          </a:p>
          <a:p>
            <a:pPr lvl="1"/>
            <a:r>
              <a:rPr lang="en-US" dirty="0" smtClean="0"/>
              <a:t>Scheduling Optimization (SO)</a:t>
            </a:r>
          </a:p>
          <a:p>
            <a:pPr lvl="2"/>
            <a:r>
              <a:rPr lang="en-US" dirty="0" smtClean="0"/>
              <a:t>Optimizes the scheduling of TT frames.</a:t>
            </a:r>
          </a:p>
        </p:txBody>
      </p:sp>
    </p:spTree>
    <p:extLst>
      <p:ext uri="{BB962C8B-B14F-4D97-AF65-F5344CB8AC3E}">
        <p14:creationId xmlns:p14="http://schemas.microsoft.com/office/powerpoint/2010/main" val="3882704730"/>
      </p:ext>
    </p:extLst>
  </p:cSld>
  <p:clrMapOvr>
    <a:masterClrMapping/>
  </p:clrMapOvr>
  <mc:AlternateContent xmlns:mc="http://schemas.openxmlformats.org/markup-compatibility/2006" xmlns:p14="http://schemas.microsoft.com/office/powerpoint/2010/main">
    <mc:Choice Requires="p14">
      <p:transition spd="slow" p14:dur="2000" advTm="44258"/>
    </mc:Choice>
    <mc:Fallback xmlns="">
      <p:transition xmlns:p14="http://schemas.microsoft.com/office/powerpoint/2010/main" spd="slow" advTm="44258"/>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4781" y="1748797"/>
            <a:ext cx="9033819" cy="3046723"/>
            <a:chOff x="64781" y="1748797"/>
            <a:chExt cx="9033819" cy="3046723"/>
          </a:xfrm>
        </p:grpSpPr>
        <p:pic>
          <p:nvPicPr>
            <p:cNvPr id="3" name="Picture 2" descr="Screen Shot 2014-03-15 at 10.15.18 PM.png"/>
            <p:cNvPicPr>
              <a:picLocks noChangeAspect="1"/>
            </p:cNvPicPr>
            <p:nvPr/>
          </p:nvPicPr>
          <p:blipFill rotWithShape="1">
            <a:blip r:embed="rId4">
              <a:extLst>
                <a:ext uri="{28A0092B-C50C-407E-A947-70E740481C1C}">
                  <a14:useLocalDpi xmlns:a14="http://schemas.microsoft.com/office/drawing/2010/main" val="0"/>
                </a:ext>
              </a:extLst>
            </a:blip>
            <a:srcRect b="2437"/>
            <a:stretch/>
          </p:blipFill>
          <p:spPr>
            <a:xfrm>
              <a:off x="64781" y="1748797"/>
              <a:ext cx="5268965" cy="3046723"/>
            </a:xfrm>
            <a:prstGeom prst="rect">
              <a:avLst/>
            </a:prstGeom>
          </p:spPr>
        </p:pic>
        <p:pic>
          <p:nvPicPr>
            <p:cNvPr id="5" name="Picture 4" descr="Screen Shot 2014-03-15 at 10.15.58 PM.png"/>
            <p:cNvPicPr>
              <a:picLocks noChangeAspect="1"/>
            </p:cNvPicPr>
            <p:nvPr/>
          </p:nvPicPr>
          <p:blipFill rotWithShape="1">
            <a:blip r:embed="rId5">
              <a:extLst>
                <a:ext uri="{28A0092B-C50C-407E-A947-70E740481C1C}">
                  <a14:useLocalDpi xmlns:a14="http://schemas.microsoft.com/office/drawing/2010/main" val="0"/>
                </a:ext>
              </a:extLst>
            </a:blip>
            <a:srcRect b="1248"/>
            <a:stretch/>
          </p:blipFill>
          <p:spPr>
            <a:xfrm>
              <a:off x="5333748" y="1753399"/>
              <a:ext cx="3764852" cy="3034800"/>
            </a:xfrm>
            <a:prstGeom prst="rect">
              <a:avLst/>
            </a:prstGeom>
          </p:spPr>
        </p:pic>
      </p:grpSp>
      <p:sp>
        <p:nvSpPr>
          <p:cNvPr id="4" name="TextBox 3"/>
          <p:cNvSpPr txBox="1"/>
          <p:nvPr/>
        </p:nvSpPr>
        <p:spPr>
          <a:xfrm>
            <a:off x="497840" y="5290896"/>
            <a:ext cx="8188960" cy="369332"/>
          </a:xfrm>
          <a:prstGeom prst="rect">
            <a:avLst/>
          </a:prstGeom>
          <a:noFill/>
        </p:spPr>
        <p:txBody>
          <a:bodyPr wrap="square" rtlCol="0">
            <a:spAutoFit/>
          </a:bodyPr>
          <a:lstStyle/>
          <a:p>
            <a:pPr marL="285750" indent="-285750">
              <a:buFont typeface="Arial"/>
              <a:buChar char="•"/>
            </a:pPr>
            <a:r>
              <a:rPr lang="en-US" dirty="0" smtClean="0">
                <a:solidFill>
                  <a:srgbClr val="08519C"/>
                </a:solidFill>
              </a:rPr>
              <a:t>SO yields the biggest improvement among RO, PFO and SO</a:t>
            </a:r>
          </a:p>
        </p:txBody>
      </p:sp>
      <p:sp>
        <p:nvSpPr>
          <p:cNvPr id="2" name="Title 1"/>
          <p:cNvSpPr>
            <a:spLocks noGrp="1"/>
          </p:cNvSpPr>
          <p:nvPr>
            <p:ph type="title"/>
          </p:nvPr>
        </p:nvSpPr>
        <p:spPr/>
        <p:txBody>
          <a:bodyPr/>
          <a:lstStyle/>
          <a:p>
            <a:r>
              <a:rPr lang="en-US" dirty="0" smtClean="0"/>
              <a:t>Experimental Results</a:t>
            </a:r>
            <a:endParaRPr lang="en-US" dirty="0"/>
          </a:p>
        </p:txBody>
      </p:sp>
      <p:sp>
        <p:nvSpPr>
          <p:cNvPr id="9" name="Rectangle 8"/>
          <p:cNvSpPr/>
          <p:nvPr/>
        </p:nvSpPr>
        <p:spPr bwMode="auto">
          <a:xfrm>
            <a:off x="0" y="3506364"/>
            <a:ext cx="9103360" cy="748928"/>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0" name="Rectangle 9"/>
          <p:cNvSpPr/>
          <p:nvPr/>
        </p:nvSpPr>
        <p:spPr bwMode="auto">
          <a:xfrm>
            <a:off x="40640" y="4255291"/>
            <a:ext cx="9103360" cy="650665"/>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1" name="TextBox 10"/>
          <p:cNvSpPr txBox="1"/>
          <p:nvPr/>
        </p:nvSpPr>
        <p:spPr>
          <a:xfrm>
            <a:off x="497840" y="5726527"/>
            <a:ext cx="8188960" cy="646331"/>
          </a:xfrm>
          <a:prstGeom prst="rect">
            <a:avLst/>
          </a:prstGeom>
          <a:noFill/>
        </p:spPr>
        <p:txBody>
          <a:bodyPr wrap="square" rtlCol="0">
            <a:spAutoFit/>
          </a:bodyPr>
          <a:lstStyle/>
          <a:p>
            <a:pPr marL="285750" indent="-285750">
              <a:buFont typeface="Arial"/>
              <a:buChar char="•"/>
            </a:pPr>
            <a:r>
              <a:rPr lang="en-US" dirty="0" smtClean="0">
                <a:solidFill>
                  <a:srgbClr val="08519C"/>
                </a:solidFill>
              </a:rPr>
              <a:t>It </a:t>
            </a:r>
            <a:r>
              <a:rPr lang="en-US" dirty="0">
                <a:solidFill>
                  <a:srgbClr val="08519C"/>
                </a:solidFill>
              </a:rPr>
              <a:t>is </a:t>
            </a:r>
            <a:r>
              <a:rPr lang="en-US" dirty="0" smtClean="0">
                <a:solidFill>
                  <a:srgbClr val="08519C"/>
                </a:solidFill>
              </a:rPr>
              <a:t>necessary to </a:t>
            </a:r>
            <a:r>
              <a:rPr lang="en-US" dirty="0">
                <a:solidFill>
                  <a:srgbClr val="08519C"/>
                </a:solidFill>
              </a:rPr>
              <a:t>simultaneously optimize the routing, packing and fragmenting, and </a:t>
            </a:r>
            <a:r>
              <a:rPr lang="en-US" dirty="0" smtClean="0">
                <a:solidFill>
                  <a:srgbClr val="08519C"/>
                </a:solidFill>
              </a:rPr>
              <a:t>scheduling, to obtain schedulable solutions. </a:t>
            </a:r>
            <a:endParaRPr lang="en-US" dirty="0">
              <a:solidFill>
                <a:srgbClr val="08519C"/>
              </a:solidFill>
            </a:endParaRPr>
          </a:p>
        </p:txBody>
      </p:sp>
    </p:spTree>
    <p:custDataLst>
      <p:tags r:id="rId1"/>
    </p:custDataLst>
    <p:extLst>
      <p:ext uri="{BB962C8B-B14F-4D97-AF65-F5344CB8AC3E}">
        <p14:creationId xmlns:p14="http://schemas.microsoft.com/office/powerpoint/2010/main" val="1485309579"/>
      </p:ext>
    </p:extLst>
  </p:cSld>
  <p:clrMapOvr>
    <a:masterClrMapping/>
  </p:clrMapOvr>
  <mc:AlternateContent xmlns:mc="http://schemas.openxmlformats.org/markup-compatibility/2006" xmlns:p14="http://schemas.microsoft.com/office/powerpoint/2010/main">
    <mc:Choice Requires="p14">
      <p:transition spd="slow" p14:dur="2000" advTm="87818"/>
    </mc:Choice>
    <mc:Fallback xmlns="">
      <p:transition xmlns:p14="http://schemas.microsoft.com/office/powerpoint/2010/main" spd="slow" advTm="878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Realistic Case Study</a:t>
            </a:r>
            <a:endParaRPr lang="en-US" dirty="0"/>
          </a:p>
        </p:txBody>
      </p:sp>
      <p:pic>
        <p:nvPicPr>
          <p:cNvPr id="4" name="Picture 3" descr="oriones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 y="1181100"/>
            <a:ext cx="3911600" cy="2514600"/>
          </a:xfrm>
          <a:prstGeom prst="rect">
            <a:avLst/>
          </a:prstGeom>
        </p:spPr>
      </p:pic>
      <p:pic>
        <p:nvPicPr>
          <p:cNvPr id="5" name="Picture 4" descr="orionplu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910" y="3779520"/>
            <a:ext cx="4503728" cy="2621280"/>
          </a:xfrm>
          <a:prstGeom prst="rect">
            <a:avLst/>
          </a:prstGeom>
        </p:spPr>
      </p:pic>
      <p:sp>
        <p:nvSpPr>
          <p:cNvPr id="6" name="Content Placeholder 2"/>
          <p:cNvSpPr>
            <a:spLocks noGrp="1"/>
          </p:cNvSpPr>
          <p:nvPr>
            <p:ph idx="1"/>
          </p:nvPr>
        </p:nvSpPr>
        <p:spPr>
          <a:xfrm>
            <a:off x="4580017" y="1181100"/>
            <a:ext cx="4383524" cy="2514600"/>
          </a:xfrm>
        </p:spPr>
        <p:txBody>
          <a:bodyPr anchor="ctr"/>
          <a:lstStyle/>
          <a:p>
            <a:r>
              <a:rPr lang="en-US" sz="2000" dirty="0" smtClean="0"/>
              <a:t>Next generation space vehicle</a:t>
            </a:r>
          </a:p>
          <a:p>
            <a:r>
              <a:rPr lang="en-US" sz="2000" dirty="0" smtClean="0"/>
              <a:t>Implements </a:t>
            </a:r>
            <a:r>
              <a:rPr lang="en-US" sz="2000" dirty="0" err="1" smtClean="0"/>
              <a:t>TTEthernet</a:t>
            </a:r>
            <a:endParaRPr lang="en-US" sz="2000" dirty="0"/>
          </a:p>
          <a:p>
            <a:r>
              <a:rPr lang="en-US" sz="2000" dirty="0" smtClean="0"/>
              <a:t>The case study: network for CM and SM</a:t>
            </a:r>
          </a:p>
        </p:txBody>
      </p:sp>
      <p:sp>
        <p:nvSpPr>
          <p:cNvPr id="7" name="Content Placeholder 2"/>
          <p:cNvSpPr txBox="1">
            <a:spLocks/>
          </p:cNvSpPr>
          <p:nvPr/>
        </p:nvSpPr>
        <p:spPr bwMode="auto">
          <a:xfrm>
            <a:off x="497840" y="3886200"/>
            <a:ext cx="3594669" cy="2514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sz="2000" dirty="0" smtClean="0"/>
              <a:t>Extended DOTTS to:</a:t>
            </a:r>
          </a:p>
          <a:p>
            <a:pPr lvl="1"/>
            <a:r>
              <a:rPr lang="en-US" sz="1800" dirty="0"/>
              <a:t>p</a:t>
            </a:r>
            <a:r>
              <a:rPr lang="en-US" sz="1800" dirty="0" smtClean="0"/>
              <a:t>erform architecture selection </a:t>
            </a:r>
          </a:p>
          <a:p>
            <a:pPr lvl="1"/>
            <a:r>
              <a:rPr lang="en-US" sz="1800" dirty="0"/>
              <a:t>c</a:t>
            </a:r>
            <a:r>
              <a:rPr lang="en-US" sz="1800" dirty="0" smtClean="0"/>
              <a:t>apture </a:t>
            </a:r>
            <a:r>
              <a:rPr lang="en-US" sz="1800" dirty="0" err="1" smtClean="0"/>
              <a:t>QoS</a:t>
            </a:r>
            <a:r>
              <a:rPr lang="en-US" sz="1800" dirty="0" smtClean="0"/>
              <a:t> for BE traffic</a:t>
            </a:r>
          </a:p>
        </p:txBody>
      </p:sp>
      <p:sp>
        <p:nvSpPr>
          <p:cNvPr id="8" name="TextBox 7"/>
          <p:cNvSpPr txBox="1"/>
          <p:nvPr/>
        </p:nvSpPr>
        <p:spPr>
          <a:xfrm rot="20139557">
            <a:off x="2708557" y="3644377"/>
            <a:ext cx="3592512" cy="646331"/>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Easily extendable framework, to different design problems</a:t>
            </a:r>
          </a:p>
        </p:txBody>
      </p:sp>
    </p:spTree>
    <p:custDataLst>
      <p:tags r:id="rId1"/>
    </p:custDataLst>
    <p:extLst>
      <p:ext uri="{BB962C8B-B14F-4D97-AF65-F5344CB8AC3E}">
        <p14:creationId xmlns:p14="http://schemas.microsoft.com/office/powerpoint/2010/main" val="2273258467"/>
      </p:ext>
    </p:extLst>
  </p:cSld>
  <p:clrMapOvr>
    <a:masterClrMapping/>
  </p:clrMapOvr>
  <mc:AlternateContent xmlns:mc="http://schemas.openxmlformats.org/markup-compatibility/2006" xmlns:p14="http://schemas.microsoft.com/office/powerpoint/2010/main">
    <mc:Choice Requires="p14">
      <p:transition spd="slow" p14:dur="2000" advTm="64212"/>
    </mc:Choice>
    <mc:Fallback xmlns="">
      <p:transition xmlns:p14="http://schemas.microsoft.com/office/powerpoint/2010/main" spd="slow" advTm="642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pPr marL="342900" indent="-342900"/>
            <a:r>
              <a:rPr lang="en-US" dirty="0" smtClean="0"/>
              <a:t>Introduction</a:t>
            </a:r>
            <a:endParaRPr lang="en-US" dirty="0"/>
          </a:p>
          <a:p>
            <a:pPr marL="342900" indent="-342900"/>
            <a:r>
              <a:rPr lang="en-US" dirty="0" smtClean="0"/>
              <a:t>Design optimizations at the processor-level</a:t>
            </a:r>
          </a:p>
          <a:p>
            <a:pPr lvl="1"/>
            <a:r>
              <a:rPr lang="en-US" sz="2000" dirty="0"/>
              <a:t>System and application </a:t>
            </a:r>
            <a:r>
              <a:rPr lang="en-US" sz="2000" dirty="0" smtClean="0"/>
              <a:t>models</a:t>
            </a:r>
          </a:p>
          <a:p>
            <a:pPr lvl="1"/>
            <a:r>
              <a:rPr lang="en-US" sz="2000" dirty="0" smtClean="0"/>
              <a:t>Motivational examples</a:t>
            </a:r>
          </a:p>
          <a:p>
            <a:pPr lvl="1"/>
            <a:r>
              <a:rPr lang="en-US" sz="2000" dirty="0" smtClean="0"/>
              <a:t>Optimization strategy</a:t>
            </a:r>
          </a:p>
          <a:p>
            <a:pPr lvl="1"/>
            <a:r>
              <a:rPr lang="en-US" sz="2000" dirty="0"/>
              <a:t>E</a:t>
            </a:r>
            <a:r>
              <a:rPr lang="en-US" sz="2000" dirty="0" smtClean="0"/>
              <a:t>xperimental results</a:t>
            </a:r>
          </a:p>
          <a:p>
            <a:pPr lvl="1"/>
            <a:r>
              <a:rPr lang="en-US" sz="2000" dirty="0" smtClean="0"/>
              <a:t>Realistic case study</a:t>
            </a:r>
            <a:endParaRPr lang="en-US" dirty="0"/>
          </a:p>
          <a:p>
            <a:pPr marL="342900" indent="-342900"/>
            <a:r>
              <a:rPr lang="en-US" dirty="0" smtClean="0"/>
              <a:t>Design optimizations at the communication network-level</a:t>
            </a:r>
          </a:p>
          <a:p>
            <a:pPr lvl="1"/>
            <a:r>
              <a:rPr lang="en-US" sz="2000" dirty="0" smtClean="0"/>
              <a:t>ARINC 664p7 “Aircraft Data Network” and </a:t>
            </a:r>
            <a:r>
              <a:rPr lang="en-US" sz="2000" dirty="0" err="1" smtClean="0"/>
              <a:t>TTEthernet</a:t>
            </a:r>
            <a:endParaRPr lang="en-US" sz="2000" dirty="0" smtClean="0"/>
          </a:p>
          <a:p>
            <a:pPr lvl="1"/>
            <a:r>
              <a:rPr lang="en-US" sz="2000" dirty="0" smtClean="0"/>
              <a:t>Motivational examples</a:t>
            </a:r>
          </a:p>
          <a:p>
            <a:pPr lvl="1"/>
            <a:r>
              <a:rPr lang="en-US" sz="2000" dirty="0"/>
              <a:t>Optimization strategy</a:t>
            </a:r>
          </a:p>
          <a:p>
            <a:pPr lvl="1"/>
            <a:r>
              <a:rPr lang="en-US" sz="2000" dirty="0"/>
              <a:t>Experimental results</a:t>
            </a:r>
          </a:p>
          <a:p>
            <a:pPr lvl="1"/>
            <a:r>
              <a:rPr lang="en-US" sz="2000" dirty="0"/>
              <a:t>Realistic case </a:t>
            </a:r>
            <a:r>
              <a:rPr lang="en-US" sz="2000" dirty="0" smtClean="0"/>
              <a:t>study</a:t>
            </a:r>
            <a:endParaRPr lang="en-US" dirty="0" smtClean="0"/>
          </a:p>
          <a:p>
            <a:pPr marL="342900" indent="-342900"/>
            <a:r>
              <a:rPr lang="en-US" b="1" dirty="0" smtClean="0"/>
              <a:t>Summary</a:t>
            </a:r>
          </a:p>
        </p:txBody>
      </p:sp>
    </p:spTree>
    <p:extLst>
      <p:ext uri="{BB962C8B-B14F-4D97-AF65-F5344CB8AC3E}">
        <p14:creationId xmlns:p14="http://schemas.microsoft.com/office/powerpoint/2010/main" val="2982071231"/>
      </p:ext>
    </p:extLst>
  </p:cSld>
  <p:clrMapOvr>
    <a:masterClrMapping/>
  </p:clrMapOvr>
  <mc:AlternateContent xmlns:mc="http://schemas.openxmlformats.org/markup-compatibility/2006" xmlns:p14="http://schemas.microsoft.com/office/powerpoint/2010/main">
    <mc:Choice Requires="p14">
      <p:transition spd="slow" p14:dur="2000" advTm="3816"/>
    </mc:Choice>
    <mc:Fallback xmlns="">
      <p:transition xmlns:p14="http://schemas.microsoft.com/office/powerpoint/2010/main" spd="slow" advTm="3816"/>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Design problems at the processor-level: </a:t>
            </a:r>
          </a:p>
          <a:p>
            <a:pPr lvl="1"/>
            <a:r>
              <a:rPr lang="en-US" sz="2000" dirty="0" smtClean="0"/>
              <a:t>Mapping </a:t>
            </a:r>
            <a:r>
              <a:rPr lang="en-US" sz="2000" dirty="0"/>
              <a:t>of tasks to </a:t>
            </a:r>
            <a:r>
              <a:rPr lang="en-US" sz="2000" dirty="0" smtClean="0"/>
              <a:t>PEs</a:t>
            </a:r>
            <a:endParaRPr lang="en-US" sz="2000" dirty="0"/>
          </a:p>
          <a:p>
            <a:pPr lvl="1"/>
            <a:r>
              <a:rPr lang="en-US" sz="2000" dirty="0" smtClean="0"/>
              <a:t>Deciding the </a:t>
            </a:r>
            <a:r>
              <a:rPr lang="en-US" sz="2000" dirty="0"/>
              <a:t>sequence and length of partition slices on each PE</a:t>
            </a:r>
          </a:p>
          <a:p>
            <a:pPr lvl="1"/>
            <a:r>
              <a:rPr lang="en-US" sz="2000" dirty="0" smtClean="0"/>
              <a:t>Assignment </a:t>
            </a:r>
            <a:r>
              <a:rPr lang="en-US" sz="2000" dirty="0"/>
              <a:t>of tasks to partitions</a:t>
            </a:r>
          </a:p>
          <a:p>
            <a:pPr lvl="1"/>
            <a:r>
              <a:rPr lang="en-US" sz="2000" dirty="0" smtClean="0"/>
              <a:t>Task decomposition</a:t>
            </a:r>
          </a:p>
          <a:p>
            <a:pPr lvl="1"/>
            <a:r>
              <a:rPr lang="en-US" sz="2000" dirty="0" smtClean="0"/>
              <a:t>Schedule table generation</a:t>
            </a:r>
          </a:p>
          <a:p>
            <a:pPr lvl="1"/>
            <a:r>
              <a:rPr lang="en-US" sz="2000" dirty="0" smtClean="0"/>
              <a:t>Response time analysis for tasks using FPS in partitioned architectures</a:t>
            </a:r>
          </a:p>
          <a:p>
            <a:pPr lvl="1"/>
            <a:r>
              <a:rPr lang="en-US" sz="2000" dirty="0" smtClean="0"/>
              <a:t>Addressed also soft </a:t>
            </a:r>
            <a:r>
              <a:rPr lang="en-US" sz="2000" dirty="0"/>
              <a:t>real-time applications</a:t>
            </a:r>
          </a:p>
          <a:p>
            <a:pPr lvl="1"/>
            <a:endParaRPr lang="en-US" sz="2000" dirty="0"/>
          </a:p>
          <a:p>
            <a:r>
              <a:rPr lang="en-US" dirty="0" smtClean="0"/>
              <a:t>Design problems at </a:t>
            </a:r>
            <a:r>
              <a:rPr lang="en-US" dirty="0"/>
              <a:t>the </a:t>
            </a:r>
            <a:r>
              <a:rPr lang="en-US" dirty="0" smtClean="0"/>
              <a:t>communication network-</a:t>
            </a:r>
            <a:r>
              <a:rPr lang="en-US" dirty="0"/>
              <a:t>level: </a:t>
            </a:r>
          </a:p>
          <a:p>
            <a:pPr lvl="1"/>
            <a:r>
              <a:rPr lang="en-US" sz="2000" dirty="0" smtClean="0"/>
              <a:t>Deciding </a:t>
            </a:r>
            <a:r>
              <a:rPr lang="en-US" sz="2000" dirty="0"/>
              <a:t>the </a:t>
            </a:r>
            <a:r>
              <a:rPr lang="en-US" sz="2000" dirty="0" smtClean="0"/>
              <a:t>fragmenting and packing of messages into frames</a:t>
            </a:r>
            <a:endParaRPr lang="en-US" sz="2000" dirty="0"/>
          </a:p>
          <a:p>
            <a:pPr lvl="1"/>
            <a:r>
              <a:rPr lang="en-US" sz="2000" dirty="0" smtClean="0"/>
              <a:t>Routing of virtual links</a:t>
            </a:r>
            <a:endParaRPr lang="en-US" sz="2000" dirty="0"/>
          </a:p>
          <a:p>
            <a:pPr lvl="1"/>
            <a:r>
              <a:rPr lang="en-US" sz="2000" dirty="0" smtClean="0"/>
              <a:t>Generation of schedules for TT frames</a:t>
            </a:r>
            <a:endParaRPr lang="en-US" sz="2000" dirty="0"/>
          </a:p>
          <a:p>
            <a:pPr lvl="1"/>
            <a:r>
              <a:rPr lang="en-US" sz="2000" dirty="0" smtClean="0"/>
              <a:t>Architecture selection to reduce the cost of the system</a:t>
            </a:r>
            <a:endParaRPr lang="en-US" sz="2000" dirty="0"/>
          </a:p>
          <a:p>
            <a:pPr lvl="1"/>
            <a:r>
              <a:rPr lang="en-US" sz="2000" dirty="0" smtClean="0"/>
              <a:t>Addressed also BE traffic</a:t>
            </a:r>
            <a:endParaRPr lang="en-US" sz="2000" dirty="0"/>
          </a:p>
          <a:p>
            <a:pPr lvl="1"/>
            <a:endParaRPr lang="en-US" sz="2000" dirty="0"/>
          </a:p>
          <a:p>
            <a:pPr marL="0" indent="0">
              <a:buNone/>
            </a:pPr>
            <a:endParaRPr lang="en-US" sz="2000" dirty="0" smtClean="0"/>
          </a:p>
          <a:p>
            <a:pPr lvl="1"/>
            <a:endParaRPr lang="en-US" dirty="0"/>
          </a:p>
        </p:txBody>
      </p:sp>
      <p:sp>
        <p:nvSpPr>
          <p:cNvPr id="4" name="TextBox 3"/>
          <p:cNvSpPr txBox="1"/>
          <p:nvPr/>
        </p:nvSpPr>
        <p:spPr>
          <a:xfrm rot="20139557">
            <a:off x="2035104" y="2731868"/>
            <a:ext cx="4652672" cy="1200329"/>
          </a:xfrm>
          <a:prstGeom prst="rect">
            <a:avLst/>
          </a:prstGeom>
          <a:effectLst>
            <a:outerShdw blurRad="76200" dist="12700" dir="2700000" sy="-23000" kx="-800400" algn="bl">
              <a:srgbClr val="000000">
                <a:alpha val="15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pPr algn="ctr"/>
            <a:r>
              <a:rPr lang="en-US" dirty="0" smtClean="0"/>
              <a:t>It is important to provide design </a:t>
            </a:r>
            <a:r>
              <a:rPr lang="en-US" dirty="0"/>
              <a:t>s</a:t>
            </a:r>
            <a:r>
              <a:rPr lang="en-US" dirty="0" smtClean="0"/>
              <a:t>upport tools to successfully implement mixed-criticality applications with competing constraints as safety, </a:t>
            </a:r>
            <a:r>
              <a:rPr lang="en-US" dirty="0" err="1" smtClean="0"/>
              <a:t>schedulability</a:t>
            </a:r>
            <a:r>
              <a:rPr lang="en-US" dirty="0" smtClean="0"/>
              <a:t> and costs</a:t>
            </a:r>
            <a:endParaRPr lang="en-US" dirty="0"/>
          </a:p>
        </p:txBody>
      </p:sp>
    </p:spTree>
    <p:custDataLst>
      <p:tags r:id="rId1"/>
    </p:custDataLst>
    <p:extLst>
      <p:ext uri="{BB962C8B-B14F-4D97-AF65-F5344CB8AC3E}">
        <p14:creationId xmlns:p14="http://schemas.microsoft.com/office/powerpoint/2010/main" val="1366370621"/>
      </p:ext>
    </p:extLst>
  </p:cSld>
  <p:clrMapOvr>
    <a:masterClrMapping/>
  </p:clrMapOvr>
  <mc:AlternateContent xmlns:mc="http://schemas.openxmlformats.org/markup-compatibility/2006" xmlns:p14="http://schemas.microsoft.com/office/powerpoint/2010/main">
    <mc:Choice Requires="p14">
      <p:transition spd="slow" p14:dur="2000" advTm="99016"/>
    </mc:Choice>
    <mc:Fallback xmlns="">
      <p:transition xmlns:p14="http://schemas.microsoft.com/office/powerpoint/2010/main" spd="slow" advTm="990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898" y="1295399"/>
            <a:ext cx="6748702" cy="1433615"/>
          </a:xfrm>
        </p:spPr>
        <p:txBody>
          <a:bodyPr/>
          <a:lstStyle/>
          <a:p>
            <a:r>
              <a:rPr lang="en-US" sz="3200" dirty="0" smtClean="0"/>
              <a:t>Design of Mixed-Criticality Applications </a:t>
            </a:r>
            <a:br>
              <a:rPr lang="en-US" sz="3200" dirty="0" smtClean="0"/>
            </a:br>
            <a:r>
              <a:rPr lang="en-US" sz="3200" dirty="0" smtClean="0"/>
              <a:t>on Distributed Real-Time Systems</a:t>
            </a:r>
            <a:endParaRPr lang="en-US" sz="3200" dirty="0"/>
          </a:p>
        </p:txBody>
      </p:sp>
      <p:sp>
        <p:nvSpPr>
          <p:cNvPr id="3" name="Subtitle 2"/>
          <p:cNvSpPr>
            <a:spLocks noGrp="1"/>
          </p:cNvSpPr>
          <p:nvPr>
            <p:ph type="subTitle" idx="1"/>
          </p:nvPr>
        </p:nvSpPr>
        <p:spPr>
          <a:xfrm>
            <a:off x="718898" y="3120804"/>
            <a:ext cx="6486071" cy="917796"/>
          </a:xfrm>
        </p:spPr>
        <p:txBody>
          <a:bodyPr/>
          <a:lstStyle/>
          <a:p>
            <a:r>
              <a:rPr lang="en-US" dirty="0" err="1" smtClean="0"/>
              <a:t>Domițian</a:t>
            </a:r>
            <a:r>
              <a:rPr lang="en-US" dirty="0" smtClean="0"/>
              <a:t> </a:t>
            </a:r>
            <a:r>
              <a:rPr lang="en-US" dirty="0" err="1" smtClean="0"/>
              <a:t>Tămaș-Selicean</a:t>
            </a:r>
            <a:endParaRPr lang="en-US" dirty="0"/>
          </a:p>
        </p:txBody>
      </p:sp>
    </p:spTree>
    <p:extLst>
      <p:ext uri="{BB962C8B-B14F-4D97-AF65-F5344CB8AC3E}">
        <p14:creationId xmlns:p14="http://schemas.microsoft.com/office/powerpoint/2010/main" val="2267703760"/>
      </p:ext>
    </p:extLst>
  </p:cSld>
  <p:clrMapOvr>
    <a:masterClrMapping/>
  </p:clrMapOvr>
  <mc:AlternateContent xmlns:mc="http://schemas.openxmlformats.org/markup-compatibility/2006" xmlns:p14="http://schemas.microsoft.com/office/powerpoint/2010/main">
    <mc:Choice Requires="p14">
      <p:transition spd="slow" p14:dur="2000" advTm="2901"/>
    </mc:Choice>
    <mc:Fallback xmlns="">
      <p:transition xmlns:p14="http://schemas.microsoft.com/office/powerpoint/2010/main" spd="slow" advTm="2901"/>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evolution of architectures</a:t>
            </a:r>
            <a:endParaRPr lang="en-US" dirty="0"/>
          </a:p>
        </p:txBody>
      </p:sp>
      <p:grpSp>
        <p:nvGrpSpPr>
          <p:cNvPr id="4" name="Group 3"/>
          <p:cNvGrpSpPr/>
          <p:nvPr/>
        </p:nvGrpSpPr>
        <p:grpSpPr>
          <a:xfrm>
            <a:off x="5796136" y="1542028"/>
            <a:ext cx="2808312" cy="3086291"/>
            <a:chOff x="5796136" y="1904400"/>
            <a:chExt cx="2808312" cy="3086291"/>
          </a:xfrm>
        </p:grpSpPr>
        <p:sp>
          <p:nvSpPr>
            <p:cNvPr id="5" name="Right Arrow 4"/>
            <p:cNvSpPr/>
            <p:nvPr/>
          </p:nvSpPr>
          <p:spPr bwMode="auto">
            <a:xfrm>
              <a:off x="5796136" y="3545216"/>
              <a:ext cx="371271" cy="235665"/>
            </a:xfrm>
            <a:prstGeom prst="rightArrow">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 name="TextBox 5"/>
            <p:cNvSpPr txBox="1"/>
            <p:nvPr/>
          </p:nvSpPr>
          <p:spPr>
            <a:xfrm>
              <a:off x="6254546" y="1904400"/>
              <a:ext cx="2349902" cy="338554"/>
            </a:xfrm>
            <a:prstGeom prst="rect">
              <a:avLst/>
            </a:prstGeom>
            <a:noFill/>
          </p:spPr>
          <p:txBody>
            <a:bodyPr wrap="square" rtlCol="0">
              <a:spAutoFit/>
            </a:bodyPr>
            <a:lstStyle/>
            <a:p>
              <a:pPr algn="ctr"/>
              <a:r>
                <a:rPr lang="en-US" sz="1600" dirty="0" smtClean="0">
                  <a:solidFill>
                    <a:srgbClr val="000000"/>
                  </a:solidFill>
                  <a:latin typeface="Calibri"/>
                  <a:cs typeface="Calibri"/>
                </a:rPr>
                <a:t>Partitioned Architecture</a:t>
              </a:r>
              <a:endParaRPr lang="en-US" sz="1600" dirty="0">
                <a:solidFill>
                  <a:srgbClr val="000000"/>
                </a:solidFill>
                <a:latin typeface="Calibri"/>
                <a:cs typeface="Calibri"/>
              </a:endParaRPr>
            </a:p>
          </p:txBody>
        </p:sp>
        <p:sp>
          <p:nvSpPr>
            <p:cNvPr id="7" name="Rounded Rectangle 6"/>
            <p:cNvSpPr/>
            <p:nvPr/>
          </p:nvSpPr>
          <p:spPr bwMode="auto">
            <a:xfrm>
              <a:off x="6463382" y="2507310"/>
              <a:ext cx="899706" cy="86170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 name="Rounded Rectangle 7"/>
            <p:cNvSpPr/>
            <p:nvPr/>
          </p:nvSpPr>
          <p:spPr bwMode="auto">
            <a:xfrm>
              <a:off x="7540649" y="2507309"/>
              <a:ext cx="899706" cy="861709"/>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9" name="Straight Connector 8"/>
            <p:cNvCxnSpPr>
              <a:stCxn id="7" idx="2"/>
            </p:cNvCxnSpPr>
            <p:nvPr/>
          </p:nvCxnSpPr>
          <p:spPr bwMode="auto">
            <a:xfrm rot="5400000">
              <a:off x="6759382" y="3522871"/>
              <a:ext cx="307706"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 name="Straight Connector 9"/>
            <p:cNvCxnSpPr/>
            <p:nvPr/>
          </p:nvCxnSpPr>
          <p:spPr bwMode="auto">
            <a:xfrm rot="5400000">
              <a:off x="7837380" y="3521084"/>
              <a:ext cx="305188"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1" name="Straight Connector 10"/>
            <p:cNvCxnSpPr/>
            <p:nvPr/>
          </p:nvCxnSpPr>
          <p:spPr bwMode="auto">
            <a:xfrm rot="5400000">
              <a:off x="7209966" y="3828791"/>
              <a:ext cx="305188"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2" name="Straight Connector 11"/>
            <p:cNvCxnSpPr/>
            <p:nvPr/>
          </p:nvCxnSpPr>
          <p:spPr bwMode="auto">
            <a:xfrm>
              <a:off x="6311759" y="3674206"/>
              <a:ext cx="2219882" cy="1055"/>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13" name="Rounded Rectangle 12"/>
            <p:cNvSpPr/>
            <p:nvPr/>
          </p:nvSpPr>
          <p:spPr bwMode="auto">
            <a:xfrm>
              <a:off x="6913763" y="3981912"/>
              <a:ext cx="899706" cy="86170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4" name="Oval 13"/>
            <p:cNvSpPr>
              <a:spLocks noChangeAspect="1"/>
            </p:cNvSpPr>
            <p:nvPr/>
          </p:nvSpPr>
          <p:spPr bwMode="auto">
            <a:xfrm>
              <a:off x="7040216" y="2597471"/>
              <a:ext cx="206584" cy="210992"/>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5" name="Oval 14"/>
            <p:cNvSpPr>
              <a:spLocks noChangeAspect="1"/>
            </p:cNvSpPr>
            <p:nvPr/>
          </p:nvSpPr>
          <p:spPr bwMode="auto">
            <a:xfrm>
              <a:off x="6586736" y="3076772"/>
              <a:ext cx="206584" cy="210992"/>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6" name="Oval 15"/>
            <p:cNvSpPr>
              <a:spLocks noChangeAspect="1"/>
            </p:cNvSpPr>
            <p:nvPr/>
          </p:nvSpPr>
          <p:spPr bwMode="auto">
            <a:xfrm>
              <a:off x="6586736" y="2597471"/>
              <a:ext cx="206584" cy="210992"/>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7" name="Oval 16"/>
            <p:cNvSpPr>
              <a:spLocks noChangeAspect="1"/>
            </p:cNvSpPr>
            <p:nvPr/>
          </p:nvSpPr>
          <p:spPr bwMode="auto">
            <a:xfrm>
              <a:off x="7651213" y="2596735"/>
              <a:ext cx="206584" cy="210992"/>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8" name="Oval 17"/>
            <p:cNvSpPr>
              <a:spLocks noChangeAspect="1"/>
            </p:cNvSpPr>
            <p:nvPr/>
          </p:nvSpPr>
          <p:spPr bwMode="auto">
            <a:xfrm>
              <a:off x="8116932" y="2596735"/>
              <a:ext cx="206584" cy="210992"/>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9" name="Oval 18"/>
            <p:cNvSpPr>
              <a:spLocks noChangeAspect="1"/>
            </p:cNvSpPr>
            <p:nvPr/>
          </p:nvSpPr>
          <p:spPr bwMode="auto">
            <a:xfrm>
              <a:off x="8116932" y="3059551"/>
              <a:ext cx="206584" cy="210992"/>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0" name="Oval 19"/>
            <p:cNvSpPr>
              <a:spLocks noChangeAspect="1"/>
            </p:cNvSpPr>
            <p:nvPr/>
          </p:nvSpPr>
          <p:spPr bwMode="auto">
            <a:xfrm>
              <a:off x="7028735" y="4079646"/>
              <a:ext cx="206584" cy="210992"/>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1" name="Oval 20"/>
            <p:cNvSpPr>
              <a:spLocks noChangeAspect="1"/>
            </p:cNvSpPr>
            <p:nvPr/>
          </p:nvSpPr>
          <p:spPr bwMode="auto">
            <a:xfrm>
              <a:off x="7497182" y="4517837"/>
              <a:ext cx="206584" cy="210992"/>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2" name="Oval Callout 21"/>
            <p:cNvSpPr/>
            <p:nvPr/>
          </p:nvSpPr>
          <p:spPr bwMode="auto">
            <a:xfrm>
              <a:off x="6254546" y="2311587"/>
              <a:ext cx="487516" cy="229396"/>
            </a:xfrm>
            <a:prstGeom prst="wedgeEllipseCallout">
              <a:avLst>
                <a:gd name="adj1" fmla="val 35510"/>
                <a:gd name="adj2" fmla="val 99089"/>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SIL3</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3" name="Oval Callout 22"/>
            <p:cNvSpPr/>
            <p:nvPr/>
          </p:nvSpPr>
          <p:spPr bwMode="auto">
            <a:xfrm>
              <a:off x="6747803" y="2311587"/>
              <a:ext cx="487516" cy="229396"/>
            </a:xfrm>
            <a:prstGeom prst="wedgeEllipseCallout">
              <a:avLst>
                <a:gd name="adj1" fmla="val 31978"/>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SIL3</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4" name="Oval Callout 23"/>
            <p:cNvSpPr/>
            <p:nvPr/>
          </p:nvSpPr>
          <p:spPr bwMode="auto">
            <a:xfrm>
              <a:off x="6254546" y="3304985"/>
              <a:ext cx="487516" cy="229396"/>
            </a:xfrm>
            <a:prstGeom prst="wedgeEllipseCallout">
              <a:avLst>
                <a:gd name="adj1" fmla="val 36687"/>
                <a:gd name="adj2" fmla="val -81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5" name="Oval Callout 24"/>
            <p:cNvSpPr/>
            <p:nvPr/>
          </p:nvSpPr>
          <p:spPr bwMode="auto">
            <a:xfrm>
              <a:off x="6627031" y="3794341"/>
              <a:ext cx="487516" cy="229396"/>
            </a:xfrm>
            <a:prstGeom prst="wedgeEllipseCallout">
              <a:avLst>
                <a:gd name="adj1" fmla="val 46107"/>
                <a:gd name="adj2" fmla="val 9158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6" name="Oval Callout 25"/>
            <p:cNvSpPr/>
            <p:nvPr/>
          </p:nvSpPr>
          <p:spPr bwMode="auto">
            <a:xfrm>
              <a:off x="8116932" y="2311587"/>
              <a:ext cx="487516" cy="229396"/>
            </a:xfrm>
            <a:prstGeom prst="wedgeEllipseCallout">
              <a:avLst>
                <a:gd name="adj1" fmla="val -23362"/>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SIL1</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7" name="Oval Callout 26"/>
            <p:cNvSpPr/>
            <p:nvPr/>
          </p:nvSpPr>
          <p:spPr bwMode="auto">
            <a:xfrm>
              <a:off x="8116932" y="3306402"/>
              <a:ext cx="487516" cy="229396"/>
            </a:xfrm>
            <a:prstGeom prst="wedgeEllipseCallout">
              <a:avLst>
                <a:gd name="adj1" fmla="val -23362"/>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SIL3</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28" name="Oval Callout 27"/>
            <p:cNvSpPr/>
            <p:nvPr/>
          </p:nvSpPr>
          <p:spPr bwMode="auto">
            <a:xfrm>
              <a:off x="7703766" y="4761295"/>
              <a:ext cx="487516" cy="229396"/>
            </a:xfrm>
            <a:prstGeom prst="wedgeEllipseCallout">
              <a:avLst>
                <a:gd name="adj1" fmla="val -58686"/>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SIL1</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cxnSp>
          <p:nvCxnSpPr>
            <p:cNvPr id="29" name="Straight Connector 28"/>
            <p:cNvCxnSpPr>
              <a:stCxn id="8" idx="0"/>
            </p:cNvCxnSpPr>
            <p:nvPr/>
          </p:nvCxnSpPr>
          <p:spPr bwMode="auto">
            <a:xfrm>
              <a:off x="7990502" y="2507309"/>
              <a:ext cx="0" cy="429799"/>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0" name="Straight Connector 29"/>
            <p:cNvCxnSpPr/>
            <p:nvPr/>
          </p:nvCxnSpPr>
          <p:spPr bwMode="auto">
            <a:xfrm rot="10800000" flipH="1">
              <a:off x="6463382" y="2938164"/>
              <a:ext cx="899706"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1" name="Straight Connector 30"/>
            <p:cNvCxnSpPr/>
            <p:nvPr/>
          </p:nvCxnSpPr>
          <p:spPr bwMode="auto">
            <a:xfrm rot="10800000" flipH="1">
              <a:off x="7540649" y="2937108"/>
              <a:ext cx="899706"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2" name="Straight Connector 31"/>
            <p:cNvCxnSpPr/>
            <p:nvPr/>
          </p:nvCxnSpPr>
          <p:spPr bwMode="auto">
            <a:xfrm rot="10800000" flipH="1">
              <a:off x="6912180" y="4413258"/>
              <a:ext cx="899706" cy="10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33" name="Oval Callout 32"/>
            <p:cNvSpPr/>
            <p:nvPr/>
          </p:nvSpPr>
          <p:spPr bwMode="auto">
            <a:xfrm>
              <a:off x="7614038" y="2311587"/>
              <a:ext cx="487516" cy="229396"/>
            </a:xfrm>
            <a:prstGeom prst="wedgeEllipseCallout">
              <a:avLst>
                <a:gd name="adj1" fmla="val -29250"/>
                <a:gd name="adj2" fmla="val 9658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grpSp>
      <p:sp>
        <p:nvSpPr>
          <p:cNvPr id="35" name="TextBox 34"/>
          <p:cNvSpPr txBox="1"/>
          <p:nvPr/>
        </p:nvSpPr>
        <p:spPr>
          <a:xfrm>
            <a:off x="333376" y="1531228"/>
            <a:ext cx="2765539" cy="338554"/>
          </a:xfrm>
          <a:prstGeom prst="rect">
            <a:avLst/>
          </a:prstGeom>
          <a:noFill/>
        </p:spPr>
        <p:txBody>
          <a:bodyPr wrap="square" rtlCol="0">
            <a:spAutoFit/>
          </a:bodyPr>
          <a:lstStyle/>
          <a:p>
            <a:pPr algn="ctr"/>
            <a:r>
              <a:rPr lang="en-US" sz="1600" dirty="0" smtClean="0">
                <a:solidFill>
                  <a:srgbClr val="000000"/>
                </a:solidFill>
                <a:latin typeface="Calibri"/>
                <a:cs typeface="Calibri"/>
              </a:rPr>
              <a:t>Federated Architecture</a:t>
            </a:r>
            <a:endParaRPr lang="en-US" sz="1600" dirty="0">
              <a:solidFill>
                <a:srgbClr val="000000"/>
              </a:solidFill>
              <a:latin typeface="Calibri"/>
              <a:cs typeface="Calibri"/>
            </a:endParaRPr>
          </a:p>
        </p:txBody>
      </p:sp>
      <p:sp>
        <p:nvSpPr>
          <p:cNvPr id="36" name="Rounded Rectangle 35"/>
          <p:cNvSpPr/>
          <p:nvPr/>
        </p:nvSpPr>
        <p:spPr bwMode="auto">
          <a:xfrm>
            <a:off x="1483273" y="2182665"/>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7" name="Rounded Rectangle 36"/>
          <p:cNvSpPr/>
          <p:nvPr/>
        </p:nvSpPr>
        <p:spPr bwMode="auto">
          <a:xfrm>
            <a:off x="2124315" y="2182665"/>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8" name="Rounded Rectangle 37"/>
          <p:cNvSpPr/>
          <p:nvPr/>
        </p:nvSpPr>
        <p:spPr bwMode="auto">
          <a:xfrm>
            <a:off x="793969" y="2182665"/>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9" name="Rounded Rectangle 38"/>
          <p:cNvSpPr/>
          <p:nvPr/>
        </p:nvSpPr>
        <p:spPr bwMode="auto">
          <a:xfrm>
            <a:off x="2455130" y="2603709"/>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0" name="Rounded Rectangle 39"/>
          <p:cNvSpPr/>
          <p:nvPr/>
        </p:nvSpPr>
        <p:spPr bwMode="auto">
          <a:xfrm>
            <a:off x="2124315" y="3431090"/>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1" name="Rounded Rectangle 40"/>
          <p:cNvSpPr/>
          <p:nvPr/>
        </p:nvSpPr>
        <p:spPr bwMode="auto">
          <a:xfrm>
            <a:off x="1482752" y="3431090"/>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2" name="Rounded Rectangle 41"/>
          <p:cNvSpPr/>
          <p:nvPr/>
        </p:nvSpPr>
        <p:spPr bwMode="auto">
          <a:xfrm>
            <a:off x="793969" y="3431090"/>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43" name="Rounded Rectangle 42"/>
          <p:cNvSpPr/>
          <p:nvPr/>
        </p:nvSpPr>
        <p:spPr bwMode="auto">
          <a:xfrm>
            <a:off x="793448" y="2776633"/>
            <a:ext cx="363628" cy="345847"/>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44" name="Straight Connector 43"/>
          <p:cNvCxnSpPr/>
          <p:nvPr/>
        </p:nvCxnSpPr>
        <p:spPr bwMode="auto">
          <a:xfrm rot="5400000">
            <a:off x="1216010" y="2980062"/>
            <a:ext cx="902578" cy="521"/>
          </a:xfrm>
          <a:prstGeom prst="line">
            <a:avLst/>
          </a:prstGeom>
          <a:solidFill>
            <a:schemeClr val="accent1"/>
          </a:solidFill>
          <a:ln w="38100" cap="flat" cmpd="sng" algn="ctr">
            <a:solidFill>
              <a:srgbClr val="08519C"/>
            </a:solidFill>
            <a:prstDash val="solid"/>
            <a:round/>
            <a:headEnd type="none" w="med" len="med"/>
            <a:tailEnd type="none" w="med" len="med"/>
          </a:ln>
          <a:effectLst/>
        </p:spPr>
      </p:cxnSp>
      <p:cxnSp>
        <p:nvCxnSpPr>
          <p:cNvPr id="45" name="Straight Connector 44"/>
          <p:cNvCxnSpPr/>
          <p:nvPr/>
        </p:nvCxnSpPr>
        <p:spPr bwMode="auto">
          <a:xfrm rot="5400000">
            <a:off x="897988" y="3352253"/>
            <a:ext cx="157675" cy="1042"/>
          </a:xfrm>
          <a:prstGeom prst="line">
            <a:avLst/>
          </a:prstGeom>
          <a:solidFill>
            <a:schemeClr val="accent1"/>
          </a:solidFill>
          <a:ln w="38100" cap="flat" cmpd="sng" algn="ctr">
            <a:solidFill>
              <a:srgbClr val="08519C"/>
            </a:solidFill>
            <a:prstDash val="solid"/>
            <a:round/>
            <a:headEnd type="none" w="med" len="med"/>
            <a:tailEnd type="none" w="med" len="med"/>
          </a:ln>
          <a:effectLst/>
        </p:spPr>
      </p:cxnSp>
      <p:cxnSp>
        <p:nvCxnSpPr>
          <p:cNvPr id="46" name="Straight Connector 45"/>
          <p:cNvCxnSpPr/>
          <p:nvPr/>
        </p:nvCxnSpPr>
        <p:spPr bwMode="auto">
          <a:xfrm rot="10800000">
            <a:off x="975263" y="3274979"/>
            <a:ext cx="692298" cy="1042"/>
          </a:xfrm>
          <a:prstGeom prst="line">
            <a:avLst/>
          </a:prstGeom>
          <a:solidFill>
            <a:schemeClr val="accent1"/>
          </a:solidFill>
          <a:ln w="38100" cap="flat" cmpd="sng" algn="ctr">
            <a:solidFill>
              <a:srgbClr val="08519C"/>
            </a:solidFill>
            <a:prstDash val="solid"/>
            <a:round/>
            <a:headEnd type="none" w="med" len="med"/>
            <a:tailEnd type="none" w="med" len="med"/>
          </a:ln>
          <a:effectLst/>
        </p:spPr>
      </p:cxnSp>
      <p:cxnSp>
        <p:nvCxnSpPr>
          <p:cNvPr id="47" name="Straight Connector 46"/>
          <p:cNvCxnSpPr/>
          <p:nvPr/>
        </p:nvCxnSpPr>
        <p:spPr bwMode="auto">
          <a:xfrm rot="5400000">
            <a:off x="1839321" y="2980062"/>
            <a:ext cx="902578" cy="521"/>
          </a:xfrm>
          <a:prstGeom prst="line">
            <a:avLst/>
          </a:prstGeom>
          <a:solidFill>
            <a:schemeClr val="accent1"/>
          </a:solidFill>
          <a:ln w="38100" cap="flat" cmpd="sng" algn="ctr">
            <a:solidFill>
              <a:srgbClr val="006D2C"/>
            </a:solidFill>
            <a:prstDash val="solid"/>
            <a:round/>
            <a:headEnd type="none" w="med" len="med"/>
            <a:tailEnd type="none" w="med" len="med"/>
          </a:ln>
          <a:effectLst/>
        </p:spPr>
      </p:cxnSp>
      <p:cxnSp>
        <p:nvCxnSpPr>
          <p:cNvPr id="48" name="Straight Connector 47"/>
          <p:cNvCxnSpPr/>
          <p:nvPr/>
        </p:nvCxnSpPr>
        <p:spPr bwMode="auto">
          <a:xfrm>
            <a:off x="992295" y="2673452"/>
            <a:ext cx="1462835" cy="6200"/>
          </a:xfrm>
          <a:prstGeom prst="line">
            <a:avLst/>
          </a:prstGeom>
          <a:solidFill>
            <a:schemeClr val="accent1"/>
          </a:solidFill>
          <a:ln w="57150" cap="flat" cmpd="sng" algn="ctr">
            <a:solidFill>
              <a:srgbClr val="DE2D26"/>
            </a:solidFill>
            <a:prstDash val="solid"/>
            <a:round/>
            <a:headEnd type="none" w="med" len="med"/>
            <a:tailEnd type="none" w="med" len="med"/>
          </a:ln>
          <a:effectLst/>
        </p:spPr>
      </p:cxnSp>
      <p:cxnSp>
        <p:nvCxnSpPr>
          <p:cNvPr id="49" name="Straight Connector 48"/>
          <p:cNvCxnSpPr>
            <a:stCxn id="38" idx="2"/>
            <a:endCxn id="43" idx="0"/>
          </p:cNvCxnSpPr>
          <p:nvPr/>
        </p:nvCxnSpPr>
        <p:spPr bwMode="auto">
          <a:xfrm rot="5400000">
            <a:off x="851463" y="2652312"/>
            <a:ext cx="248120" cy="521"/>
          </a:xfrm>
          <a:prstGeom prst="line">
            <a:avLst/>
          </a:prstGeom>
          <a:solidFill>
            <a:schemeClr val="accent1"/>
          </a:solidFill>
          <a:ln w="57150" cap="flat" cmpd="sng" algn="ctr">
            <a:solidFill>
              <a:srgbClr val="DE2D26"/>
            </a:solidFill>
            <a:prstDash val="solid"/>
            <a:round/>
            <a:headEnd type="none" w="med" len="med"/>
            <a:tailEnd type="none" w="med" len="med"/>
          </a:ln>
          <a:effectLst/>
        </p:spPr>
      </p:cxnSp>
      <p:sp>
        <p:nvSpPr>
          <p:cNvPr id="50" name="Oval 49"/>
          <p:cNvSpPr>
            <a:spLocks noChangeAspect="1"/>
          </p:cNvSpPr>
          <p:nvPr/>
        </p:nvSpPr>
        <p:spPr bwMode="auto">
          <a:xfrm>
            <a:off x="866964" y="2852702"/>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1" name="Oval 50"/>
          <p:cNvSpPr>
            <a:spLocks noChangeAspect="1"/>
          </p:cNvSpPr>
          <p:nvPr/>
        </p:nvSpPr>
        <p:spPr bwMode="auto">
          <a:xfrm>
            <a:off x="1563041" y="2249175"/>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2" name="Oval 51"/>
          <p:cNvSpPr>
            <a:spLocks noChangeAspect="1"/>
          </p:cNvSpPr>
          <p:nvPr/>
        </p:nvSpPr>
        <p:spPr bwMode="auto">
          <a:xfrm>
            <a:off x="1561029" y="3493687"/>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3" name="Oval 52"/>
          <p:cNvSpPr>
            <a:spLocks noChangeAspect="1"/>
          </p:cNvSpPr>
          <p:nvPr/>
        </p:nvSpPr>
        <p:spPr bwMode="auto">
          <a:xfrm>
            <a:off x="875225" y="3493687"/>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4" name="Oval 53"/>
          <p:cNvSpPr>
            <a:spLocks noChangeAspect="1"/>
          </p:cNvSpPr>
          <p:nvPr/>
        </p:nvSpPr>
        <p:spPr bwMode="auto">
          <a:xfrm>
            <a:off x="2206562" y="3493687"/>
            <a:ext cx="204092" cy="208447"/>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5" name="Oval 54"/>
          <p:cNvSpPr>
            <a:spLocks noChangeAspect="1"/>
          </p:cNvSpPr>
          <p:nvPr/>
        </p:nvSpPr>
        <p:spPr bwMode="auto">
          <a:xfrm>
            <a:off x="2204550" y="2249175"/>
            <a:ext cx="204092" cy="208447"/>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6" name="Oval 55"/>
          <p:cNvSpPr>
            <a:spLocks noChangeAspect="1"/>
          </p:cNvSpPr>
          <p:nvPr/>
        </p:nvSpPr>
        <p:spPr bwMode="auto">
          <a:xfrm>
            <a:off x="2534898" y="2673452"/>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57" name="Straight Arrow Connector 56"/>
          <p:cNvCxnSpPr>
            <a:stCxn id="58" idx="1"/>
          </p:cNvCxnSpPr>
          <p:nvPr/>
        </p:nvCxnSpPr>
        <p:spPr bwMode="auto">
          <a:xfrm flipH="1" flipV="1">
            <a:off x="2455132" y="3776941"/>
            <a:ext cx="209234" cy="243913"/>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sp>
        <p:nvSpPr>
          <p:cNvPr id="58" name="TextBox 57"/>
          <p:cNvSpPr txBox="1"/>
          <p:nvPr/>
        </p:nvSpPr>
        <p:spPr>
          <a:xfrm>
            <a:off x="2664366" y="3882354"/>
            <a:ext cx="364252" cy="276999"/>
          </a:xfrm>
          <a:prstGeom prst="rect">
            <a:avLst/>
          </a:prstGeom>
          <a:noFill/>
        </p:spPr>
        <p:txBody>
          <a:bodyPr wrap="none" rtlCol="0">
            <a:spAutoFit/>
          </a:bodyPr>
          <a:lstStyle/>
          <a:p>
            <a:r>
              <a:rPr lang="en-US" sz="1200" dirty="0" smtClean="0">
                <a:latin typeface="Times"/>
                <a:cs typeface="Times"/>
              </a:rPr>
              <a:t>PE</a:t>
            </a:r>
            <a:endParaRPr lang="en-US" sz="1200" dirty="0">
              <a:latin typeface="Times"/>
              <a:cs typeface="Times"/>
            </a:endParaRPr>
          </a:p>
        </p:txBody>
      </p:sp>
      <p:sp>
        <p:nvSpPr>
          <p:cNvPr id="59" name="TextBox 58"/>
          <p:cNvSpPr txBox="1"/>
          <p:nvPr/>
        </p:nvSpPr>
        <p:spPr>
          <a:xfrm>
            <a:off x="1157597" y="4034359"/>
            <a:ext cx="793226" cy="181821"/>
          </a:xfrm>
          <a:prstGeom prst="rect">
            <a:avLst/>
          </a:prstGeom>
          <a:noFill/>
        </p:spPr>
        <p:txBody>
          <a:bodyPr wrap="none" rtlCol="0">
            <a:spAutoFit/>
          </a:bodyPr>
          <a:lstStyle/>
          <a:p>
            <a:r>
              <a:rPr lang="en-US" sz="1200" dirty="0" smtClean="0">
                <a:latin typeface="Times"/>
                <a:cs typeface="Times"/>
              </a:rPr>
              <a:t>Application</a:t>
            </a:r>
            <a:r>
              <a:rPr lang="en-US" sz="1200" dirty="0" smtClean="0"/>
              <a:t> </a:t>
            </a:r>
            <a:r>
              <a:rPr lang="en-US" sz="1050" dirty="0" smtClean="0">
                <a:latin typeface="Lucida Calligraphy"/>
                <a:cs typeface="Lucida Calligraphy"/>
              </a:rPr>
              <a:t>A</a:t>
            </a:r>
            <a:r>
              <a:rPr lang="en-US" sz="1050" baseline="-25000" dirty="0" smtClean="0"/>
              <a:t> 1</a:t>
            </a:r>
            <a:endParaRPr lang="en-US" sz="1050" baseline="-25000" dirty="0"/>
          </a:p>
        </p:txBody>
      </p:sp>
      <p:sp>
        <p:nvSpPr>
          <p:cNvPr id="60" name="TextBox 59"/>
          <p:cNvSpPr txBox="1"/>
          <p:nvPr/>
        </p:nvSpPr>
        <p:spPr>
          <a:xfrm>
            <a:off x="1157597" y="4359429"/>
            <a:ext cx="786206" cy="181821"/>
          </a:xfrm>
          <a:prstGeom prst="rect">
            <a:avLst/>
          </a:prstGeom>
          <a:noFill/>
        </p:spPr>
        <p:txBody>
          <a:bodyPr wrap="none" rtlCol="0">
            <a:spAutoFit/>
          </a:bodyPr>
          <a:lstStyle/>
          <a:p>
            <a:r>
              <a:rPr lang="en-US" sz="1200" dirty="0" smtClean="0">
                <a:latin typeface="Times"/>
                <a:cs typeface="Times"/>
              </a:rPr>
              <a:t>Application </a:t>
            </a:r>
            <a:r>
              <a:rPr lang="en-US" sz="1050" dirty="0" smtClean="0">
                <a:latin typeface="Lucida Calligraphy"/>
                <a:cs typeface="Lucida Calligraphy"/>
              </a:rPr>
              <a:t>A</a:t>
            </a:r>
            <a:r>
              <a:rPr lang="en-US" sz="1050" baseline="-25000" dirty="0" smtClean="0"/>
              <a:t> 2</a:t>
            </a:r>
            <a:endParaRPr lang="en-US" sz="1050" baseline="-25000" dirty="0"/>
          </a:p>
        </p:txBody>
      </p:sp>
      <p:sp>
        <p:nvSpPr>
          <p:cNvPr id="61" name="TextBox 60"/>
          <p:cNvSpPr txBox="1"/>
          <p:nvPr/>
        </p:nvSpPr>
        <p:spPr>
          <a:xfrm>
            <a:off x="1157597" y="4676206"/>
            <a:ext cx="793226" cy="181821"/>
          </a:xfrm>
          <a:prstGeom prst="rect">
            <a:avLst/>
          </a:prstGeom>
          <a:noFill/>
        </p:spPr>
        <p:txBody>
          <a:bodyPr wrap="none" rtlCol="0">
            <a:spAutoFit/>
          </a:bodyPr>
          <a:lstStyle/>
          <a:p>
            <a:r>
              <a:rPr lang="en-US" sz="1200" dirty="0" smtClean="0">
                <a:latin typeface="Times"/>
                <a:cs typeface="Times"/>
              </a:rPr>
              <a:t>Application</a:t>
            </a:r>
            <a:r>
              <a:rPr lang="en-US" sz="1200" dirty="0" smtClean="0"/>
              <a:t> </a:t>
            </a:r>
            <a:r>
              <a:rPr lang="en-US" sz="1050" dirty="0" smtClean="0">
                <a:latin typeface="Lucida Calligraphy"/>
                <a:cs typeface="Lucida Calligraphy"/>
              </a:rPr>
              <a:t>A</a:t>
            </a:r>
            <a:r>
              <a:rPr lang="en-US" sz="1050" baseline="-25000" dirty="0" smtClean="0"/>
              <a:t> 3</a:t>
            </a:r>
            <a:endParaRPr lang="en-US" sz="1050" baseline="-25000" dirty="0"/>
          </a:p>
        </p:txBody>
      </p:sp>
      <p:sp>
        <p:nvSpPr>
          <p:cNvPr id="62" name="Oval 61"/>
          <p:cNvSpPr>
            <a:spLocks noChangeAspect="1"/>
          </p:cNvSpPr>
          <p:nvPr/>
        </p:nvSpPr>
        <p:spPr bwMode="auto">
          <a:xfrm>
            <a:off x="866964" y="2249175"/>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nvGrpSpPr>
          <p:cNvPr id="105" name="Group 104"/>
          <p:cNvGrpSpPr/>
          <p:nvPr/>
        </p:nvGrpSpPr>
        <p:grpSpPr>
          <a:xfrm>
            <a:off x="333376" y="1980019"/>
            <a:ext cx="2575345" cy="2023549"/>
            <a:chOff x="333376" y="2149351"/>
            <a:chExt cx="2575345" cy="2023549"/>
          </a:xfrm>
        </p:grpSpPr>
        <p:sp>
          <p:nvSpPr>
            <p:cNvPr id="85" name="Oval Callout 84"/>
            <p:cNvSpPr/>
            <p:nvPr/>
          </p:nvSpPr>
          <p:spPr bwMode="auto">
            <a:xfrm>
              <a:off x="334956" y="2269747"/>
              <a:ext cx="458492" cy="226630"/>
            </a:xfrm>
            <a:prstGeom prst="wedgeEllipseCallout">
              <a:avLst>
                <a:gd name="adj1" fmla="val 75531"/>
                <a:gd name="adj2" fmla="val 40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SIL3</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6" name="Oval Callout 85"/>
            <p:cNvSpPr/>
            <p:nvPr/>
          </p:nvSpPr>
          <p:spPr bwMode="auto">
            <a:xfrm>
              <a:off x="334956" y="2858915"/>
              <a:ext cx="458492" cy="226630"/>
            </a:xfrm>
            <a:prstGeom prst="wedgeEllipseCallout">
              <a:avLst>
                <a:gd name="adj1" fmla="val 75531"/>
                <a:gd name="adj2" fmla="val 40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SIL3</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7" name="Oval Callout 86"/>
            <p:cNvSpPr/>
            <p:nvPr/>
          </p:nvSpPr>
          <p:spPr bwMode="auto">
            <a:xfrm>
              <a:off x="333376" y="3520974"/>
              <a:ext cx="458492" cy="226630"/>
            </a:xfrm>
            <a:prstGeom prst="wedgeEllipseCallout">
              <a:avLst>
                <a:gd name="adj1" fmla="val 75531"/>
                <a:gd name="adj2" fmla="val 40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8" name="Oval Callout 87"/>
            <p:cNvSpPr/>
            <p:nvPr/>
          </p:nvSpPr>
          <p:spPr bwMode="auto">
            <a:xfrm>
              <a:off x="1157075" y="2149351"/>
              <a:ext cx="481637" cy="226630"/>
            </a:xfrm>
            <a:prstGeom prst="wedgeEllipseCallout">
              <a:avLst>
                <a:gd name="adj1" fmla="val 46107"/>
                <a:gd name="adj2" fmla="val 9158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9" name="Oval Callout 88"/>
            <p:cNvSpPr/>
            <p:nvPr/>
          </p:nvSpPr>
          <p:spPr bwMode="auto">
            <a:xfrm>
              <a:off x="1185923" y="3946270"/>
              <a:ext cx="481637" cy="226630"/>
            </a:xfrm>
            <a:prstGeom prst="wedgeEllipseCallout">
              <a:avLst>
                <a:gd name="adj1" fmla="val 46107"/>
                <a:gd name="adj2" fmla="val -96013"/>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defTabSz="914400" fontAlgn="base">
                <a:spcBef>
                  <a:spcPct val="50000"/>
                </a:spcBef>
                <a:spcAft>
                  <a:spcPct val="0"/>
                </a:spcAft>
              </a:pPr>
              <a:r>
                <a:rPr lang="en-US" sz="1050" dirty="0">
                  <a:solidFill>
                    <a:schemeClr val="tx1"/>
                  </a:solidFill>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Verdana" charset="0"/>
                <a:ea typeface="ＭＳ Ｐゴシック" charset="-128"/>
                <a:cs typeface="ＭＳ Ｐゴシック" charset="-128"/>
              </a:endParaRPr>
            </a:p>
          </p:txBody>
        </p:sp>
        <p:sp>
          <p:nvSpPr>
            <p:cNvPr id="90" name="Oval Callout 89"/>
            <p:cNvSpPr/>
            <p:nvPr/>
          </p:nvSpPr>
          <p:spPr bwMode="auto">
            <a:xfrm>
              <a:off x="1846901" y="3946270"/>
              <a:ext cx="481637" cy="226630"/>
            </a:xfrm>
            <a:prstGeom prst="wedgeEllipseCallout">
              <a:avLst>
                <a:gd name="adj1" fmla="val 46107"/>
                <a:gd name="adj2" fmla="val -96013"/>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defTabSz="914400" fontAlgn="base">
                <a:spcBef>
                  <a:spcPct val="50000"/>
                </a:spcBef>
                <a:spcAft>
                  <a:spcPct val="0"/>
                </a:spcAft>
              </a:pPr>
              <a:r>
                <a:rPr lang="en-US" sz="1050" dirty="0" smtClean="0">
                  <a:solidFill>
                    <a:schemeClr val="tx1"/>
                  </a:solidFill>
                  <a:latin typeface="Times"/>
                  <a:ea typeface="ＭＳ Ｐゴシック" charset="-128"/>
                  <a:cs typeface="Times"/>
                </a:rPr>
                <a:t>SIL1</a:t>
              </a:r>
              <a:endParaRPr kumimoji="0" lang="en-US" sz="1050" b="0" i="0" u="none" strike="noStrike" cap="none" normalizeH="0" baseline="0" dirty="0">
                <a:ln>
                  <a:noFill/>
                </a:ln>
                <a:solidFill>
                  <a:schemeClr val="tx1"/>
                </a:solidFill>
                <a:effectLst/>
                <a:latin typeface="Verdana" charset="0"/>
                <a:ea typeface="ＭＳ Ｐゴシック" charset="-128"/>
                <a:cs typeface="ＭＳ Ｐゴシック" charset="-128"/>
              </a:endParaRPr>
            </a:p>
          </p:txBody>
        </p:sp>
        <p:sp>
          <p:nvSpPr>
            <p:cNvPr id="91" name="Oval Callout 90"/>
            <p:cNvSpPr/>
            <p:nvPr/>
          </p:nvSpPr>
          <p:spPr bwMode="auto">
            <a:xfrm>
              <a:off x="2337121" y="3118889"/>
              <a:ext cx="481637" cy="226630"/>
            </a:xfrm>
            <a:prstGeom prst="wedgeEllipseCallout">
              <a:avLst>
                <a:gd name="adj1" fmla="val 14952"/>
                <a:gd name="adj2" fmla="val -110726"/>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defTabSz="914400" fontAlgn="base">
                <a:spcBef>
                  <a:spcPct val="50000"/>
                </a:spcBef>
                <a:spcAft>
                  <a:spcPct val="0"/>
                </a:spcAft>
              </a:pPr>
              <a:r>
                <a:rPr lang="en-US" sz="1050" dirty="0" smtClean="0">
                  <a:solidFill>
                    <a:schemeClr val="tx1"/>
                  </a:solidFill>
                  <a:latin typeface="Times"/>
                  <a:ea typeface="ＭＳ Ｐゴシック" charset="-128"/>
                  <a:cs typeface="Times"/>
                </a:rPr>
                <a:t>SIL2</a:t>
              </a:r>
              <a:endParaRPr kumimoji="0" lang="en-US" sz="1050" b="0" i="0" u="none" strike="noStrike" cap="none" normalizeH="0" baseline="0" dirty="0">
                <a:ln>
                  <a:noFill/>
                </a:ln>
                <a:solidFill>
                  <a:schemeClr val="tx1"/>
                </a:solidFill>
                <a:effectLst/>
                <a:latin typeface="Verdana" charset="0"/>
                <a:ea typeface="ＭＳ Ｐゴシック" charset="-128"/>
                <a:cs typeface="ＭＳ Ｐゴシック" charset="-128"/>
              </a:endParaRPr>
            </a:p>
          </p:txBody>
        </p:sp>
        <p:sp>
          <p:nvSpPr>
            <p:cNvPr id="92" name="Oval Callout 91"/>
            <p:cNvSpPr/>
            <p:nvPr/>
          </p:nvSpPr>
          <p:spPr bwMode="auto">
            <a:xfrm>
              <a:off x="2427084" y="2191151"/>
              <a:ext cx="481637" cy="226630"/>
            </a:xfrm>
            <a:prstGeom prst="wedgeEllipseCallout">
              <a:avLst>
                <a:gd name="adj1" fmla="val -57741"/>
                <a:gd name="adj2" fmla="val 7319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defTabSz="914400" fontAlgn="base">
                <a:spcBef>
                  <a:spcPct val="50000"/>
                </a:spcBef>
                <a:spcAft>
                  <a:spcPct val="0"/>
                </a:spcAft>
              </a:pPr>
              <a:r>
                <a:rPr lang="en-US" sz="1050" dirty="0" smtClean="0">
                  <a:solidFill>
                    <a:schemeClr val="tx1"/>
                  </a:solidFill>
                  <a:latin typeface="Times"/>
                  <a:ea typeface="ＭＳ Ｐゴシック" charset="-128"/>
                  <a:cs typeface="Times"/>
                </a:rPr>
                <a:t>SIL1</a:t>
              </a:r>
              <a:endParaRPr kumimoji="0" lang="en-US" sz="1050" b="0" i="0" u="none" strike="noStrike" cap="none" normalizeH="0" baseline="0" dirty="0">
                <a:ln>
                  <a:noFill/>
                </a:ln>
                <a:solidFill>
                  <a:schemeClr val="tx1"/>
                </a:solidFill>
                <a:effectLst/>
                <a:latin typeface="Verdana" charset="0"/>
                <a:ea typeface="ＭＳ Ｐゴシック" charset="-128"/>
                <a:cs typeface="ＭＳ Ｐゴシック" charset="-128"/>
              </a:endParaRPr>
            </a:p>
          </p:txBody>
        </p:sp>
      </p:grpSp>
      <p:sp>
        <p:nvSpPr>
          <p:cNvPr id="74" name="Oval 73"/>
          <p:cNvSpPr>
            <a:spLocks noChangeAspect="1"/>
          </p:cNvSpPr>
          <p:nvPr/>
        </p:nvSpPr>
        <p:spPr bwMode="auto">
          <a:xfrm>
            <a:off x="874258" y="4071976"/>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5" name="Oval 74"/>
          <p:cNvSpPr>
            <a:spLocks noChangeAspect="1"/>
          </p:cNvSpPr>
          <p:nvPr/>
        </p:nvSpPr>
        <p:spPr bwMode="auto">
          <a:xfrm>
            <a:off x="866964" y="4405088"/>
            <a:ext cx="204092" cy="208447"/>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6" name="Oval 75"/>
          <p:cNvSpPr>
            <a:spLocks noChangeAspect="1"/>
          </p:cNvSpPr>
          <p:nvPr/>
        </p:nvSpPr>
        <p:spPr bwMode="auto">
          <a:xfrm>
            <a:off x="866964" y="4730389"/>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nvGrpSpPr>
          <p:cNvPr id="107" name="Group 106"/>
          <p:cNvGrpSpPr/>
          <p:nvPr/>
        </p:nvGrpSpPr>
        <p:grpSpPr>
          <a:xfrm>
            <a:off x="2987824" y="1531228"/>
            <a:ext cx="2779711" cy="2937011"/>
            <a:chOff x="2987824" y="1700560"/>
            <a:chExt cx="2779711" cy="2937011"/>
          </a:xfrm>
        </p:grpSpPr>
        <p:grpSp>
          <p:nvGrpSpPr>
            <p:cNvPr id="63" name="Group 62"/>
            <p:cNvGrpSpPr/>
            <p:nvPr/>
          </p:nvGrpSpPr>
          <p:grpSpPr>
            <a:xfrm>
              <a:off x="2987824" y="2329433"/>
              <a:ext cx="2707784" cy="2308138"/>
              <a:chOff x="4377355" y="2268069"/>
              <a:chExt cx="4125236" cy="3516384"/>
            </a:xfrm>
          </p:grpSpPr>
          <p:sp>
            <p:nvSpPr>
              <p:cNvPr id="93" name="Rounded Rectangle 92"/>
              <p:cNvSpPr/>
              <p:nvPr/>
            </p:nvSpPr>
            <p:spPr bwMode="auto">
              <a:xfrm>
                <a:off x="5389652" y="2268070"/>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94" name="Rounded Rectangle 93"/>
              <p:cNvSpPr/>
              <p:nvPr/>
            </p:nvSpPr>
            <p:spPr bwMode="auto">
              <a:xfrm>
                <a:off x="7011047" y="2268069"/>
                <a:ext cx="1354148" cy="1296959"/>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95" name="Straight Connector 94"/>
              <p:cNvCxnSpPr>
                <a:stCxn id="93" idx="2"/>
              </p:cNvCxnSpPr>
              <p:nvPr/>
            </p:nvCxnSpPr>
            <p:spPr bwMode="auto">
              <a:xfrm rot="5400000">
                <a:off x="5835162" y="3796592"/>
                <a:ext cx="463129"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6" name="Straight Connector 95"/>
              <p:cNvCxnSpPr/>
              <p:nvPr/>
            </p:nvCxnSpPr>
            <p:spPr bwMode="auto">
              <a:xfrm rot="5400000">
                <a:off x="7457658" y="3793903"/>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7" name="Straight Connector 96"/>
              <p:cNvCxnSpPr/>
              <p:nvPr/>
            </p:nvCxnSpPr>
            <p:spPr bwMode="auto">
              <a:xfrm rot="5400000">
                <a:off x="6513337" y="4257032"/>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8" name="Straight Connector 97"/>
              <p:cNvCxnSpPr/>
              <p:nvPr/>
            </p:nvCxnSpPr>
            <p:spPr bwMode="auto">
              <a:xfrm>
                <a:off x="5161445" y="4024366"/>
                <a:ext cx="3341146" cy="1588"/>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99" name="Rounded Rectangle 98"/>
              <p:cNvSpPr/>
              <p:nvPr/>
            </p:nvSpPr>
            <p:spPr bwMode="auto">
              <a:xfrm>
                <a:off x="6067521" y="4487495"/>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00" name="Right Arrow 99"/>
              <p:cNvSpPr/>
              <p:nvPr/>
            </p:nvSpPr>
            <p:spPr bwMode="auto">
              <a:xfrm>
                <a:off x="4377355" y="3832869"/>
                <a:ext cx="558801" cy="354700"/>
              </a:xfrm>
              <a:prstGeom prst="rightArrow">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sp>
          <p:nvSpPr>
            <p:cNvPr id="65" name="TextBox 64"/>
            <p:cNvSpPr txBox="1"/>
            <p:nvPr/>
          </p:nvSpPr>
          <p:spPr>
            <a:xfrm>
              <a:off x="3445972" y="1700560"/>
              <a:ext cx="2321563" cy="338554"/>
            </a:xfrm>
            <a:prstGeom prst="rect">
              <a:avLst/>
            </a:prstGeom>
            <a:noFill/>
          </p:spPr>
          <p:txBody>
            <a:bodyPr wrap="square" rtlCol="0">
              <a:spAutoFit/>
            </a:bodyPr>
            <a:lstStyle/>
            <a:p>
              <a:pPr algn="ctr"/>
              <a:r>
                <a:rPr lang="en-US" sz="1600" dirty="0" smtClean="0">
                  <a:solidFill>
                    <a:srgbClr val="000000"/>
                  </a:solidFill>
                  <a:latin typeface="Calibri"/>
                  <a:cs typeface="Calibri"/>
                </a:rPr>
                <a:t>Integrated Architecture</a:t>
              </a:r>
              <a:endParaRPr lang="en-US" sz="1600" dirty="0">
                <a:solidFill>
                  <a:srgbClr val="000000"/>
                </a:solidFill>
                <a:latin typeface="Calibri"/>
                <a:cs typeface="Calibri"/>
              </a:endParaRPr>
            </a:p>
          </p:txBody>
        </p:sp>
        <p:sp>
          <p:nvSpPr>
            <p:cNvPr id="66" name="Oval 65"/>
            <p:cNvSpPr>
              <a:spLocks noChangeAspect="1"/>
            </p:cNvSpPr>
            <p:nvPr/>
          </p:nvSpPr>
          <p:spPr bwMode="auto">
            <a:xfrm>
              <a:off x="4222168" y="2418507"/>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7" name="Oval 66"/>
            <p:cNvSpPr>
              <a:spLocks noChangeAspect="1"/>
            </p:cNvSpPr>
            <p:nvPr/>
          </p:nvSpPr>
          <p:spPr bwMode="auto">
            <a:xfrm>
              <a:off x="3774157" y="2892028"/>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8" name="Oval 67"/>
            <p:cNvSpPr>
              <a:spLocks noChangeAspect="1"/>
            </p:cNvSpPr>
            <p:nvPr/>
          </p:nvSpPr>
          <p:spPr bwMode="auto">
            <a:xfrm>
              <a:off x="3774157" y="2418507"/>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9" name="Oval 68"/>
            <p:cNvSpPr>
              <a:spLocks noChangeAspect="1"/>
            </p:cNvSpPr>
            <p:nvPr/>
          </p:nvSpPr>
          <p:spPr bwMode="auto">
            <a:xfrm>
              <a:off x="4825796" y="2417780"/>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0" name="Oval 69"/>
            <p:cNvSpPr>
              <a:spLocks noChangeAspect="1"/>
            </p:cNvSpPr>
            <p:nvPr/>
          </p:nvSpPr>
          <p:spPr bwMode="auto">
            <a:xfrm>
              <a:off x="5285899" y="2417780"/>
              <a:ext cx="204092" cy="208447"/>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1" name="Oval 70"/>
            <p:cNvSpPr>
              <a:spLocks noChangeAspect="1"/>
            </p:cNvSpPr>
            <p:nvPr/>
          </p:nvSpPr>
          <p:spPr bwMode="auto">
            <a:xfrm>
              <a:off x="5285899" y="2875014"/>
              <a:ext cx="204092" cy="208447"/>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2" name="Oval 71"/>
            <p:cNvSpPr>
              <a:spLocks noChangeAspect="1"/>
            </p:cNvSpPr>
            <p:nvPr/>
          </p:nvSpPr>
          <p:spPr bwMode="auto">
            <a:xfrm>
              <a:off x="4210826" y="3882809"/>
              <a:ext cx="204092" cy="208447"/>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3" name="Oval 72"/>
            <p:cNvSpPr>
              <a:spLocks noChangeAspect="1"/>
            </p:cNvSpPr>
            <p:nvPr/>
          </p:nvSpPr>
          <p:spPr bwMode="auto">
            <a:xfrm>
              <a:off x="4673624" y="4315715"/>
              <a:ext cx="204092" cy="208447"/>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50" b="0" i="0" u="none" strike="noStrike" cap="none" normalizeH="0" baseline="0">
                <a:ln>
                  <a:noFill/>
                </a:ln>
                <a:solidFill>
                  <a:schemeClr val="tx1"/>
                </a:solidFill>
                <a:effectLst/>
                <a:latin typeface="Verdana" charset="0"/>
                <a:ea typeface="ＭＳ Ｐゴシック" charset="-128"/>
                <a:cs typeface="ＭＳ Ｐゴシック" charset="-128"/>
              </a:endParaRPr>
            </a:p>
          </p:txBody>
        </p:sp>
      </p:grpSp>
      <p:grpSp>
        <p:nvGrpSpPr>
          <p:cNvPr id="106" name="Group 105"/>
          <p:cNvGrpSpPr/>
          <p:nvPr/>
        </p:nvGrpSpPr>
        <p:grpSpPr>
          <a:xfrm>
            <a:off x="3445973" y="1966738"/>
            <a:ext cx="2321563" cy="2646797"/>
            <a:chOff x="3445973" y="2136070"/>
            <a:chExt cx="2321563" cy="2646797"/>
          </a:xfrm>
        </p:grpSpPr>
        <p:sp>
          <p:nvSpPr>
            <p:cNvPr id="77" name="Oval Callout 76"/>
            <p:cNvSpPr/>
            <p:nvPr/>
          </p:nvSpPr>
          <p:spPr bwMode="auto">
            <a:xfrm>
              <a:off x="3445973" y="2136070"/>
              <a:ext cx="481637" cy="226630"/>
            </a:xfrm>
            <a:prstGeom prst="wedgeEllipseCallout">
              <a:avLst>
                <a:gd name="adj1" fmla="val 35510"/>
                <a:gd name="adj2" fmla="val 99089"/>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78" name="Oval Callout 77"/>
            <p:cNvSpPr/>
            <p:nvPr/>
          </p:nvSpPr>
          <p:spPr bwMode="auto">
            <a:xfrm>
              <a:off x="3933281" y="2136070"/>
              <a:ext cx="481637" cy="226630"/>
            </a:xfrm>
            <a:prstGeom prst="wedgeEllipseCallout">
              <a:avLst>
                <a:gd name="adj1" fmla="val 31978"/>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79" name="Oval Callout 78"/>
            <p:cNvSpPr/>
            <p:nvPr/>
          </p:nvSpPr>
          <p:spPr bwMode="auto">
            <a:xfrm>
              <a:off x="3445973" y="3117489"/>
              <a:ext cx="481637" cy="226630"/>
            </a:xfrm>
            <a:prstGeom prst="wedgeEllipseCallout">
              <a:avLst>
                <a:gd name="adj1" fmla="val 36687"/>
                <a:gd name="adj2" fmla="val -81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0" name="Oval Callout 79"/>
            <p:cNvSpPr/>
            <p:nvPr/>
          </p:nvSpPr>
          <p:spPr bwMode="auto">
            <a:xfrm>
              <a:off x="3813966" y="3600944"/>
              <a:ext cx="481637" cy="226630"/>
            </a:xfrm>
            <a:prstGeom prst="wedgeEllipseCallout">
              <a:avLst>
                <a:gd name="adj1" fmla="val 46107"/>
                <a:gd name="adj2" fmla="val 9158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1" name="Oval Callout 80"/>
            <p:cNvSpPr/>
            <p:nvPr/>
          </p:nvSpPr>
          <p:spPr bwMode="auto">
            <a:xfrm>
              <a:off x="4789070" y="2136070"/>
              <a:ext cx="481637" cy="226630"/>
            </a:xfrm>
            <a:prstGeom prst="wedgeEllipseCallout">
              <a:avLst>
                <a:gd name="adj1" fmla="val -29250"/>
                <a:gd name="adj2" fmla="val 9658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2" name="Oval Callout 81"/>
            <p:cNvSpPr/>
            <p:nvPr/>
          </p:nvSpPr>
          <p:spPr bwMode="auto">
            <a:xfrm>
              <a:off x="5285899" y="2136070"/>
              <a:ext cx="481637" cy="226630"/>
            </a:xfrm>
            <a:prstGeom prst="wedgeEllipseCallout">
              <a:avLst>
                <a:gd name="adj1" fmla="val -23362"/>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3" name="Oval Callout 82"/>
            <p:cNvSpPr/>
            <p:nvPr/>
          </p:nvSpPr>
          <p:spPr bwMode="auto">
            <a:xfrm>
              <a:off x="5285899" y="3118889"/>
              <a:ext cx="481637" cy="226630"/>
            </a:xfrm>
            <a:prstGeom prst="wedgeEllipseCallout">
              <a:avLst>
                <a:gd name="adj1" fmla="val -23362"/>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sp>
          <p:nvSpPr>
            <p:cNvPr id="84" name="Oval Callout 83"/>
            <p:cNvSpPr/>
            <p:nvPr/>
          </p:nvSpPr>
          <p:spPr bwMode="auto">
            <a:xfrm>
              <a:off x="4877716" y="4556237"/>
              <a:ext cx="481637" cy="226630"/>
            </a:xfrm>
            <a:prstGeom prst="wedgeEllipseCallout">
              <a:avLst>
                <a:gd name="adj1" fmla="val -58686"/>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Times"/>
                  <a:ea typeface="ＭＳ Ｐゴシック" charset="-128"/>
                  <a:cs typeface="Times"/>
                </a:rPr>
                <a:t>SIL4</a:t>
              </a:r>
              <a:endParaRPr kumimoji="0" lang="en-US" sz="1050" b="0" i="0" u="none" strike="noStrike" cap="none" normalizeH="0" baseline="0" dirty="0">
                <a:ln>
                  <a:noFill/>
                </a:ln>
                <a:solidFill>
                  <a:schemeClr val="tx1"/>
                </a:solidFill>
                <a:effectLst/>
                <a:latin typeface="Times"/>
                <a:ea typeface="ＭＳ Ｐゴシック" charset="-128"/>
                <a:cs typeface="Times"/>
              </a:endParaRPr>
            </a:p>
          </p:txBody>
        </p:sp>
      </p:grpSp>
      <p:sp>
        <p:nvSpPr>
          <p:cNvPr id="34" name="TextBox 33"/>
          <p:cNvSpPr txBox="1"/>
          <p:nvPr/>
        </p:nvSpPr>
        <p:spPr>
          <a:xfrm>
            <a:off x="333376" y="5215618"/>
            <a:ext cx="2654448" cy="584776"/>
          </a:xfrm>
          <a:prstGeom prst="rect">
            <a:avLst/>
          </a:prstGeom>
          <a:noFill/>
        </p:spPr>
        <p:txBody>
          <a:bodyPr wrap="square" rtlCol="0" anchor="ctr">
            <a:spAutoFit/>
          </a:bodyPr>
          <a:lstStyle/>
          <a:p>
            <a:pPr algn="ctr"/>
            <a:r>
              <a:rPr lang="en-US" sz="1600" dirty="0" smtClean="0">
                <a:solidFill>
                  <a:srgbClr val="08519C"/>
                </a:solidFill>
              </a:rPr>
              <a:t>SIL: Safety Integrity Level</a:t>
            </a:r>
          </a:p>
          <a:p>
            <a:pPr algn="ctr"/>
            <a:r>
              <a:rPr lang="en-US" sz="1600" dirty="0" smtClean="0">
                <a:solidFill>
                  <a:srgbClr val="08519C"/>
                </a:solidFill>
              </a:rPr>
              <a:t>dictates certification costs</a:t>
            </a:r>
            <a:endParaRPr lang="en-US" sz="1600" dirty="0">
              <a:solidFill>
                <a:srgbClr val="08519C"/>
              </a:solidFill>
            </a:endParaRPr>
          </a:p>
        </p:txBody>
      </p:sp>
      <p:sp>
        <p:nvSpPr>
          <p:cNvPr id="103" name="TextBox 102"/>
          <p:cNvSpPr txBox="1"/>
          <p:nvPr/>
        </p:nvSpPr>
        <p:spPr>
          <a:xfrm>
            <a:off x="3389342" y="5230412"/>
            <a:ext cx="2654448" cy="584776"/>
          </a:xfrm>
          <a:prstGeom prst="rect">
            <a:avLst/>
          </a:prstGeom>
          <a:noFill/>
        </p:spPr>
        <p:txBody>
          <a:bodyPr wrap="square" rtlCol="0">
            <a:spAutoFit/>
          </a:bodyPr>
          <a:lstStyle/>
          <a:p>
            <a:pPr algn="ctr"/>
            <a:r>
              <a:rPr lang="en-US" sz="1600" dirty="0" smtClean="0">
                <a:solidFill>
                  <a:srgbClr val="08519C"/>
                </a:solidFill>
              </a:rPr>
              <a:t>No separation: </a:t>
            </a:r>
          </a:p>
          <a:p>
            <a:pPr algn="ctr"/>
            <a:r>
              <a:rPr lang="en-US" sz="1600" dirty="0" smtClean="0">
                <a:solidFill>
                  <a:srgbClr val="08519C"/>
                </a:solidFill>
              </a:rPr>
              <a:t>certification is expensive</a:t>
            </a:r>
            <a:endParaRPr lang="en-US" sz="1600" dirty="0">
              <a:solidFill>
                <a:srgbClr val="08519C"/>
              </a:solidFill>
            </a:endParaRPr>
          </a:p>
        </p:txBody>
      </p:sp>
      <p:sp>
        <p:nvSpPr>
          <p:cNvPr id="104" name="TextBox 103"/>
          <p:cNvSpPr txBox="1"/>
          <p:nvPr/>
        </p:nvSpPr>
        <p:spPr>
          <a:xfrm>
            <a:off x="6376542" y="5230412"/>
            <a:ext cx="2654448" cy="584776"/>
          </a:xfrm>
          <a:prstGeom prst="rect">
            <a:avLst/>
          </a:prstGeom>
          <a:noFill/>
        </p:spPr>
        <p:txBody>
          <a:bodyPr wrap="square" rtlCol="0">
            <a:spAutoFit/>
          </a:bodyPr>
          <a:lstStyle/>
          <a:p>
            <a:pPr algn="ctr"/>
            <a:r>
              <a:rPr lang="en-US" sz="1600" dirty="0" smtClean="0">
                <a:solidFill>
                  <a:srgbClr val="08519C"/>
                </a:solidFill>
              </a:rPr>
              <a:t>Separation through partitioning</a:t>
            </a:r>
            <a:endParaRPr lang="en-US" sz="1600" dirty="0">
              <a:solidFill>
                <a:srgbClr val="08519C"/>
              </a:solidFill>
            </a:endParaRPr>
          </a:p>
        </p:txBody>
      </p:sp>
    </p:spTree>
    <p:custDataLst>
      <p:tags r:id="rId1"/>
    </p:custDataLst>
    <p:extLst>
      <p:ext uri="{BB962C8B-B14F-4D97-AF65-F5344CB8AC3E}">
        <p14:creationId xmlns:p14="http://schemas.microsoft.com/office/powerpoint/2010/main" val="49755755"/>
      </p:ext>
    </p:extLst>
  </p:cSld>
  <p:clrMapOvr>
    <a:masterClrMapping/>
  </p:clrMapOvr>
  <mc:AlternateContent xmlns:mc="http://schemas.openxmlformats.org/markup-compatibility/2006" xmlns:p14="http://schemas.microsoft.com/office/powerpoint/2010/main">
    <mc:Choice Requires="p14">
      <p:transition spd="slow" p14:dur="2000" advTm="231013"/>
    </mc:Choice>
    <mc:Fallback xmlns="">
      <p:transition xmlns:p14="http://schemas.microsoft.com/office/powerpoint/2010/main" spd="slow" advTm="2310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3"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pic>
        <p:nvPicPr>
          <p:cNvPr id="6" name="Picture 5" descr="sysengmode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8" y="1139145"/>
            <a:ext cx="8147472" cy="1386560"/>
          </a:xfrm>
          <a:prstGeom prst="rect">
            <a:avLst/>
          </a:prstGeom>
        </p:spPr>
      </p:pic>
      <p:pic>
        <p:nvPicPr>
          <p:cNvPr id="7" name="Picture 6" descr="costvslif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761" y="2851994"/>
            <a:ext cx="4282860" cy="3561983"/>
          </a:xfrm>
          <a:prstGeom prst="rect">
            <a:avLst/>
          </a:prstGeom>
        </p:spPr>
      </p:pic>
    </p:spTree>
    <p:custDataLst>
      <p:tags r:id="rId1"/>
    </p:custDataLst>
    <p:extLst>
      <p:ext uri="{BB962C8B-B14F-4D97-AF65-F5344CB8AC3E}">
        <p14:creationId xmlns:p14="http://schemas.microsoft.com/office/powerpoint/2010/main" val="896483578"/>
      </p:ext>
    </p:extLst>
  </p:cSld>
  <p:clrMapOvr>
    <a:masterClrMapping/>
  </p:clrMapOvr>
  <mc:AlternateContent xmlns:mc="http://schemas.openxmlformats.org/markup-compatibility/2006" xmlns:p14="http://schemas.microsoft.com/office/powerpoint/2010/main">
    <mc:Choice Requires="p14">
      <p:transition spd="slow" p14:dur="2000" advTm="149793"/>
    </mc:Choice>
    <mc:Fallback xmlns="">
      <p:transition xmlns:p14="http://schemas.microsoft.com/office/powerpoint/2010/main" spd="slow" advTm="1497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bwMode="auto">
          <a:xfrm>
            <a:off x="6038209" y="5107145"/>
            <a:ext cx="3105791" cy="12763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sz="1800" dirty="0" smtClean="0"/>
              <a:t>Evaluation: worst-case </a:t>
            </a:r>
            <a:r>
              <a:rPr lang="en-US" sz="1800" dirty="0" err="1" smtClean="0"/>
              <a:t>schedulability</a:t>
            </a:r>
            <a:r>
              <a:rPr lang="en-US" sz="1800" dirty="0" smtClean="0"/>
              <a:t> analysis</a:t>
            </a:r>
            <a:endParaRPr lang="en-US" sz="1600" dirty="0" smtClean="0"/>
          </a:p>
        </p:txBody>
      </p:sp>
      <p:sp>
        <p:nvSpPr>
          <p:cNvPr id="2" name="Title 1"/>
          <p:cNvSpPr>
            <a:spLocks noGrp="1"/>
          </p:cNvSpPr>
          <p:nvPr>
            <p:ph type="title"/>
          </p:nvPr>
        </p:nvSpPr>
        <p:spPr/>
        <p:txBody>
          <a:bodyPr/>
          <a:lstStyle/>
          <a:p>
            <a:r>
              <a:rPr lang="en-US" dirty="0" smtClean="0"/>
              <a:t>Introduction: design space exploration</a:t>
            </a:r>
            <a:endParaRPr lang="en-US" dirty="0"/>
          </a:p>
        </p:txBody>
      </p:sp>
      <p:sp>
        <p:nvSpPr>
          <p:cNvPr id="4" name="Rectangle 3"/>
          <p:cNvSpPr/>
          <p:nvPr/>
        </p:nvSpPr>
        <p:spPr bwMode="auto">
          <a:xfrm>
            <a:off x="3588207" y="5718020"/>
            <a:ext cx="1914910" cy="774480"/>
          </a:xfrm>
          <a:prstGeom prst="rect">
            <a:avLst/>
          </a:prstGeom>
          <a:solidFill>
            <a:srgbClr val="006D2C"/>
          </a:solidFill>
          <a:ln w="9525" cap="flat" cmpd="sng" algn="ctr">
            <a:solidFill>
              <a:srgbClr val="006633"/>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rgbClr val="FFFFFF"/>
                </a:solidFill>
                <a:effectLst/>
                <a:latin typeface="Times"/>
                <a:ea typeface="ＭＳ Ｐゴシック" charset="-128"/>
                <a:cs typeface="Times"/>
              </a:rPr>
              <a:t>Operational architecture</a:t>
            </a:r>
          </a:p>
        </p:txBody>
      </p:sp>
      <p:sp>
        <p:nvSpPr>
          <p:cNvPr id="5" name="Right Arrow 4"/>
          <p:cNvSpPr/>
          <p:nvPr/>
        </p:nvSpPr>
        <p:spPr bwMode="auto">
          <a:xfrm rot="2669389">
            <a:off x="3311092" y="1822250"/>
            <a:ext cx="1187630" cy="570240"/>
          </a:xfrm>
          <a:prstGeom prst="rightArrow">
            <a:avLst>
              <a:gd name="adj1" fmla="val 50000"/>
              <a:gd name="adj2" fmla="val 70669"/>
            </a:avLst>
          </a:prstGeom>
          <a:solidFill>
            <a:srgbClr val="BFBFBF"/>
          </a:solidFill>
          <a:ln w="9525" cap="flat" cmpd="sng" algn="ctr">
            <a:solidFill>
              <a:srgbClr val="25252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 name="Rounded Rectangle 5"/>
          <p:cNvSpPr/>
          <p:nvPr/>
        </p:nvSpPr>
        <p:spPr bwMode="auto">
          <a:xfrm>
            <a:off x="1652923" y="1000580"/>
            <a:ext cx="1935284" cy="768960"/>
          </a:xfrm>
          <a:prstGeom prst="roundRect">
            <a:avLst/>
          </a:prstGeom>
          <a:solidFill>
            <a:srgbClr val="003366"/>
          </a:solidFill>
          <a:ln w="9525" cap="flat" cmpd="sng" algn="ctr">
            <a:solidFill>
              <a:srgbClr val="3366C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solidFill>
                  <a:schemeClr val="bg1"/>
                </a:solidFill>
                <a:effectLst/>
                <a:latin typeface="Times"/>
                <a:ea typeface="ＭＳ Ｐゴシック" charset="-128"/>
                <a:cs typeface="Times"/>
              </a:rPr>
              <a:t>Application </a:t>
            </a:r>
            <a:br>
              <a:rPr kumimoji="0" lang="en-US" b="0" i="0" u="none" strike="noStrike" cap="none" normalizeH="0" baseline="0" dirty="0" smtClean="0">
                <a:solidFill>
                  <a:schemeClr val="bg1"/>
                </a:solidFill>
                <a:effectLst/>
                <a:latin typeface="Times"/>
                <a:ea typeface="ＭＳ Ｐゴシック" charset="-128"/>
                <a:cs typeface="Times"/>
              </a:rPr>
            </a:br>
            <a:r>
              <a:rPr kumimoji="0" lang="en-US" b="0" i="0" u="none" strike="noStrike" cap="none" normalizeH="0" baseline="0" dirty="0" smtClean="0">
                <a:solidFill>
                  <a:schemeClr val="bg1"/>
                </a:solidFill>
                <a:effectLst/>
                <a:latin typeface="Times"/>
                <a:ea typeface="ＭＳ Ｐゴシック" charset="-128"/>
                <a:cs typeface="Times"/>
              </a:rPr>
              <a:t>model</a:t>
            </a:r>
            <a:endParaRPr kumimoji="0" lang="en-US" b="0" i="0" u="none" strike="noStrike" cap="none" normalizeH="0" baseline="0" dirty="0">
              <a:solidFill>
                <a:schemeClr val="bg1"/>
              </a:solidFill>
              <a:effectLst/>
              <a:latin typeface="Times"/>
              <a:ea typeface="ＭＳ Ｐゴシック" charset="-128"/>
              <a:cs typeface="Times"/>
            </a:endParaRPr>
          </a:p>
        </p:txBody>
      </p:sp>
      <p:sp>
        <p:nvSpPr>
          <p:cNvPr id="7" name="Right Arrow 6"/>
          <p:cNvSpPr/>
          <p:nvPr/>
        </p:nvSpPr>
        <p:spPr bwMode="auto">
          <a:xfrm rot="8121738">
            <a:off x="4584094" y="1822827"/>
            <a:ext cx="1187630" cy="570240"/>
          </a:xfrm>
          <a:prstGeom prst="rightArrow">
            <a:avLst>
              <a:gd name="adj1" fmla="val 50000"/>
              <a:gd name="adj2" fmla="val 70669"/>
            </a:avLst>
          </a:prstGeom>
          <a:solidFill>
            <a:srgbClr val="BFBFBF"/>
          </a:solidFill>
          <a:ln w="9525" cap="flat" cmpd="sng" algn="ctr">
            <a:solidFill>
              <a:srgbClr val="25252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 name="Rounded Rectangle 7"/>
          <p:cNvSpPr/>
          <p:nvPr/>
        </p:nvSpPr>
        <p:spPr bwMode="auto">
          <a:xfrm>
            <a:off x="5503117" y="1000580"/>
            <a:ext cx="1935284" cy="768960"/>
          </a:xfrm>
          <a:prstGeom prst="roundRect">
            <a:avLst/>
          </a:prstGeom>
          <a:solidFill>
            <a:srgbClr val="003366"/>
          </a:solidFill>
          <a:ln w="9525" cap="flat" cmpd="sng" algn="ctr">
            <a:solidFill>
              <a:srgbClr val="3366C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smtClean="0">
                <a:solidFill>
                  <a:schemeClr val="bg1"/>
                </a:solidFill>
                <a:latin typeface="Times"/>
                <a:ea typeface="ＭＳ Ｐゴシック" charset="-128"/>
                <a:cs typeface="Times"/>
              </a:rPr>
              <a:t>Platform</a:t>
            </a:r>
            <a:r>
              <a:rPr lang="en-US" dirty="0">
                <a:solidFill>
                  <a:schemeClr val="bg1"/>
                </a:solidFill>
                <a:latin typeface="Times"/>
                <a:ea typeface="ＭＳ Ｐゴシック" charset="-128"/>
                <a:cs typeface="Times"/>
              </a:rPr>
              <a:t> </a:t>
            </a:r>
            <a:r>
              <a:rPr lang="en-US" dirty="0" smtClean="0">
                <a:solidFill>
                  <a:schemeClr val="bg1"/>
                </a:solidFill>
                <a:latin typeface="Times"/>
                <a:ea typeface="ＭＳ Ｐゴシック" charset="-128"/>
                <a:cs typeface="Times"/>
              </a:rPr>
              <a:t/>
            </a:r>
            <a:br>
              <a:rPr lang="en-US" dirty="0" smtClean="0">
                <a:solidFill>
                  <a:schemeClr val="bg1"/>
                </a:solidFill>
                <a:latin typeface="Times"/>
                <a:ea typeface="ＭＳ Ｐゴシック" charset="-128"/>
                <a:cs typeface="Times"/>
              </a:rPr>
            </a:br>
            <a:r>
              <a:rPr lang="en-US" dirty="0" smtClean="0">
                <a:solidFill>
                  <a:schemeClr val="bg1"/>
                </a:solidFill>
                <a:latin typeface="Times"/>
                <a:ea typeface="ＭＳ Ｐゴシック" charset="-128"/>
                <a:cs typeface="Times"/>
              </a:rPr>
              <a:t>model</a:t>
            </a:r>
          </a:p>
        </p:txBody>
      </p:sp>
      <p:sp>
        <p:nvSpPr>
          <p:cNvPr id="9" name="Right Arrow 8"/>
          <p:cNvSpPr/>
          <p:nvPr/>
        </p:nvSpPr>
        <p:spPr bwMode="auto">
          <a:xfrm rot="5400000">
            <a:off x="3978505" y="3246205"/>
            <a:ext cx="1187630" cy="570240"/>
          </a:xfrm>
          <a:prstGeom prst="rightArrow">
            <a:avLst>
              <a:gd name="adj1" fmla="val 50000"/>
              <a:gd name="adj2" fmla="val 70669"/>
            </a:avLst>
          </a:prstGeom>
          <a:solidFill>
            <a:srgbClr val="BFBFBF"/>
          </a:solidFill>
          <a:ln w="9525" cap="flat" cmpd="sng" algn="ctr">
            <a:solidFill>
              <a:srgbClr val="25252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0" name="Right Arrow 9"/>
          <p:cNvSpPr/>
          <p:nvPr/>
        </p:nvSpPr>
        <p:spPr bwMode="auto">
          <a:xfrm rot="5400000">
            <a:off x="3978505" y="4839085"/>
            <a:ext cx="1187630" cy="570240"/>
          </a:xfrm>
          <a:prstGeom prst="rightArrow">
            <a:avLst>
              <a:gd name="adj1" fmla="val 50000"/>
              <a:gd name="adj2" fmla="val 70669"/>
            </a:avLst>
          </a:prstGeom>
          <a:solidFill>
            <a:srgbClr val="BFBFBF"/>
          </a:solidFill>
          <a:ln w="9525" cap="flat" cmpd="sng" algn="ctr">
            <a:solidFill>
              <a:srgbClr val="25252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1" name="Right Arrow 10"/>
          <p:cNvSpPr/>
          <p:nvPr/>
        </p:nvSpPr>
        <p:spPr bwMode="auto">
          <a:xfrm>
            <a:off x="5099763" y="4262180"/>
            <a:ext cx="841268" cy="570240"/>
          </a:xfrm>
          <a:prstGeom prst="rightArrow">
            <a:avLst>
              <a:gd name="adj1" fmla="val 50000"/>
              <a:gd name="adj2" fmla="val 47943"/>
            </a:avLst>
          </a:prstGeom>
          <a:solidFill>
            <a:srgbClr val="BFBFB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2" name="Rounded Rectangle 11"/>
          <p:cNvSpPr/>
          <p:nvPr/>
        </p:nvSpPr>
        <p:spPr bwMode="auto">
          <a:xfrm>
            <a:off x="3588207" y="4125140"/>
            <a:ext cx="1935284" cy="858480"/>
          </a:xfrm>
          <a:prstGeom prst="roundRect">
            <a:avLst/>
          </a:prstGeom>
          <a:solidFill>
            <a:srgbClr val="003366"/>
          </a:solidFill>
          <a:ln w="9525" cap="flat" cmpd="sng" algn="ctr">
            <a:solidFill>
              <a:srgbClr val="3366C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bg1"/>
                </a:solidFill>
                <a:effectLst/>
                <a:latin typeface="Times"/>
                <a:ea typeface="ＭＳ Ｐゴシック" charset="-128"/>
                <a:cs typeface="Times"/>
              </a:rPr>
              <a:t>System implementation model</a:t>
            </a:r>
            <a:endParaRPr kumimoji="0" lang="en-US" b="0" i="0" u="none" strike="noStrike" cap="none" normalizeH="0" baseline="0" dirty="0">
              <a:ln>
                <a:noFill/>
              </a:ln>
              <a:solidFill>
                <a:schemeClr val="bg1"/>
              </a:solidFill>
              <a:effectLst/>
              <a:latin typeface="Times"/>
              <a:ea typeface="ＭＳ Ｐゴシック" charset="-128"/>
              <a:cs typeface="Times"/>
            </a:endParaRPr>
          </a:p>
        </p:txBody>
      </p:sp>
      <p:sp>
        <p:nvSpPr>
          <p:cNvPr id="13" name="Bent Arrow 12"/>
          <p:cNvSpPr/>
          <p:nvPr/>
        </p:nvSpPr>
        <p:spPr bwMode="auto">
          <a:xfrm flipH="1">
            <a:off x="5503118" y="2607620"/>
            <a:ext cx="1255844" cy="1654560"/>
          </a:xfrm>
          <a:prstGeom prst="bentArrow">
            <a:avLst/>
          </a:prstGeom>
          <a:solidFill>
            <a:srgbClr val="BFBFBF"/>
          </a:solidFill>
          <a:ln w="9525" cap="flat" cmpd="sng" algn="ctr">
            <a:solidFill>
              <a:srgbClr val="25252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4" name="Rectangle 13"/>
          <p:cNvSpPr/>
          <p:nvPr/>
        </p:nvSpPr>
        <p:spPr bwMode="auto">
          <a:xfrm>
            <a:off x="5935099" y="4262180"/>
            <a:ext cx="1347787" cy="578880"/>
          </a:xfrm>
          <a:prstGeom prst="rect">
            <a:avLst/>
          </a:prstGeom>
          <a:solidFill>
            <a:srgbClr val="A50F15"/>
          </a:solidFill>
          <a:ln w="952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rgbClr val="FFFFFF"/>
                </a:solidFill>
                <a:effectLst/>
                <a:latin typeface="Times"/>
                <a:ea typeface="ＭＳ Ｐゴシック" charset="-128"/>
                <a:cs typeface="Times"/>
              </a:rPr>
              <a:t>Evaluation</a:t>
            </a:r>
          </a:p>
        </p:txBody>
      </p:sp>
      <p:sp>
        <p:nvSpPr>
          <p:cNvPr id="15" name="Rectangle 14"/>
          <p:cNvSpPr/>
          <p:nvPr/>
        </p:nvSpPr>
        <p:spPr bwMode="auto">
          <a:xfrm>
            <a:off x="3588207" y="2521220"/>
            <a:ext cx="1914910" cy="846720"/>
          </a:xfrm>
          <a:prstGeom prst="rect">
            <a:avLst/>
          </a:prstGeom>
          <a:solidFill>
            <a:srgbClr val="A50F15"/>
          </a:solidFill>
          <a:ln w="952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smtClean="0">
                <a:solidFill>
                  <a:srgbClr val="FFFFFF"/>
                </a:solidFill>
                <a:latin typeface="Times"/>
                <a:ea typeface="ＭＳ Ｐゴシック" charset="-128"/>
                <a:cs typeface="Times"/>
              </a:rPr>
              <a:t>Design </a:t>
            </a:r>
            <a:br>
              <a:rPr lang="en-US" dirty="0" smtClean="0">
                <a:solidFill>
                  <a:srgbClr val="FFFFFF"/>
                </a:solidFill>
                <a:latin typeface="Times"/>
                <a:ea typeface="ＭＳ Ｐゴシック" charset="-128"/>
                <a:cs typeface="Times"/>
              </a:rPr>
            </a:br>
            <a:r>
              <a:rPr lang="en-US" dirty="0" smtClean="0">
                <a:solidFill>
                  <a:srgbClr val="FFFFFF"/>
                </a:solidFill>
                <a:latin typeface="Times"/>
                <a:ea typeface="ＭＳ Ｐゴシック" charset="-128"/>
                <a:cs typeface="Times"/>
              </a:rPr>
              <a:t>tasks</a:t>
            </a:r>
            <a:endParaRPr kumimoji="0" lang="en-US" b="0" i="0" u="none" strike="noStrike" cap="none" normalizeH="0" baseline="0" dirty="0" smtClean="0">
              <a:ln>
                <a:noFill/>
              </a:ln>
              <a:solidFill>
                <a:srgbClr val="FFFFFF"/>
              </a:solidFill>
              <a:effectLst/>
              <a:latin typeface="Times"/>
              <a:ea typeface="ＭＳ Ｐゴシック" charset="-128"/>
              <a:cs typeface="Times"/>
            </a:endParaRPr>
          </a:p>
        </p:txBody>
      </p:sp>
      <p:sp>
        <p:nvSpPr>
          <p:cNvPr id="19" name="Content Placeholder 2"/>
          <p:cNvSpPr txBox="1">
            <a:spLocks/>
          </p:cNvSpPr>
          <p:nvPr/>
        </p:nvSpPr>
        <p:spPr bwMode="auto">
          <a:xfrm>
            <a:off x="357188" y="2299322"/>
            <a:ext cx="2924299" cy="12763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sz="1800" dirty="0" smtClean="0"/>
              <a:t>CPU-level design tasks:</a:t>
            </a:r>
          </a:p>
          <a:p>
            <a:pPr marL="342900" indent="-342900"/>
            <a:r>
              <a:rPr lang="en-US" sz="1600" dirty="0" smtClean="0"/>
              <a:t>Mapping of tasks to processors</a:t>
            </a:r>
          </a:p>
          <a:p>
            <a:pPr marL="342900" indent="-342900"/>
            <a:r>
              <a:rPr lang="en-US" sz="1600" dirty="0" smtClean="0"/>
              <a:t>Partitioning</a:t>
            </a:r>
          </a:p>
          <a:p>
            <a:pPr marL="342900" indent="-342900"/>
            <a:r>
              <a:rPr lang="en-US" sz="1600" dirty="0" smtClean="0"/>
              <a:t>Task schedules</a:t>
            </a:r>
          </a:p>
        </p:txBody>
      </p:sp>
      <p:sp>
        <p:nvSpPr>
          <p:cNvPr id="20" name="Content Placeholder 2"/>
          <p:cNvSpPr txBox="1">
            <a:spLocks/>
          </p:cNvSpPr>
          <p:nvPr/>
        </p:nvSpPr>
        <p:spPr bwMode="auto">
          <a:xfrm>
            <a:off x="357188" y="3817212"/>
            <a:ext cx="3105791" cy="12763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sz="1800" dirty="0" smtClean="0"/>
              <a:t>Network-level design tasks:</a:t>
            </a:r>
          </a:p>
          <a:p>
            <a:pPr marL="342900" indent="-342900"/>
            <a:r>
              <a:rPr lang="en-US" sz="1600" dirty="0" smtClean="0"/>
              <a:t>Packing of messages into frames</a:t>
            </a:r>
          </a:p>
          <a:p>
            <a:pPr marL="342900" indent="-342900"/>
            <a:r>
              <a:rPr lang="en-US" sz="1600" dirty="0" smtClean="0"/>
              <a:t>Routing of frames</a:t>
            </a:r>
          </a:p>
          <a:p>
            <a:pPr marL="342900" indent="-342900"/>
            <a:r>
              <a:rPr lang="en-US" sz="1600" dirty="0" smtClean="0"/>
              <a:t>Frame schedules</a:t>
            </a:r>
          </a:p>
        </p:txBody>
      </p:sp>
    </p:spTree>
    <p:custDataLst>
      <p:tags r:id="rId1"/>
    </p:custDataLst>
    <p:extLst>
      <p:ext uri="{BB962C8B-B14F-4D97-AF65-F5344CB8AC3E}">
        <p14:creationId xmlns:p14="http://schemas.microsoft.com/office/powerpoint/2010/main" val="2316947991"/>
      </p:ext>
    </p:extLst>
  </p:cSld>
  <p:clrMapOvr>
    <a:masterClrMapping/>
  </p:clrMapOvr>
  <mc:AlternateContent xmlns:mc="http://schemas.openxmlformats.org/markup-compatibility/2006" xmlns:p14="http://schemas.microsoft.com/office/powerpoint/2010/main">
    <mc:Choice Requires="p14">
      <p:transition spd="slow" p14:dur="2000" advTm="118658"/>
    </mc:Choice>
    <mc:Fallback xmlns="">
      <p:transition xmlns:p14="http://schemas.microsoft.com/office/powerpoint/2010/main" spd="slow" advTm="1186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pPr marL="342900" indent="-342900"/>
            <a:r>
              <a:rPr lang="en-US" dirty="0" smtClean="0"/>
              <a:t>Introduction</a:t>
            </a:r>
            <a:endParaRPr lang="en-US" dirty="0"/>
          </a:p>
          <a:p>
            <a:pPr marL="342900" indent="-342900"/>
            <a:r>
              <a:rPr lang="en-US" b="1" dirty="0" smtClean="0"/>
              <a:t>Design optimizations at the processor-level</a:t>
            </a:r>
          </a:p>
          <a:p>
            <a:pPr lvl="1"/>
            <a:r>
              <a:rPr lang="en-US" sz="2000" dirty="0"/>
              <a:t>System and application </a:t>
            </a:r>
            <a:r>
              <a:rPr lang="en-US" sz="2000" dirty="0" smtClean="0"/>
              <a:t>models</a:t>
            </a:r>
          </a:p>
          <a:p>
            <a:pPr lvl="1"/>
            <a:r>
              <a:rPr lang="en-US" sz="2000" dirty="0" smtClean="0"/>
              <a:t>Motivational examples</a:t>
            </a:r>
          </a:p>
          <a:p>
            <a:pPr lvl="1"/>
            <a:r>
              <a:rPr lang="en-US" sz="2000" dirty="0" smtClean="0"/>
              <a:t>Optimization strategy</a:t>
            </a:r>
          </a:p>
          <a:p>
            <a:pPr lvl="1"/>
            <a:r>
              <a:rPr lang="en-US" sz="2000" dirty="0"/>
              <a:t>E</a:t>
            </a:r>
            <a:r>
              <a:rPr lang="en-US" sz="2000" dirty="0" smtClean="0"/>
              <a:t>xperimental results</a:t>
            </a:r>
          </a:p>
          <a:p>
            <a:pPr lvl="1"/>
            <a:r>
              <a:rPr lang="en-US" sz="2000" dirty="0" smtClean="0"/>
              <a:t>Realistic case study</a:t>
            </a:r>
            <a:endParaRPr lang="en-US" dirty="0"/>
          </a:p>
          <a:p>
            <a:pPr marL="342900" indent="-342900"/>
            <a:r>
              <a:rPr lang="en-US" dirty="0" smtClean="0"/>
              <a:t>Design optimizations at the communication network-level</a:t>
            </a:r>
          </a:p>
          <a:p>
            <a:pPr lvl="1"/>
            <a:r>
              <a:rPr lang="en-US" sz="2000" dirty="0" smtClean="0"/>
              <a:t>ARINC 664p7 “Aircraft Data Network” and </a:t>
            </a:r>
            <a:r>
              <a:rPr lang="en-US" sz="2000" dirty="0" err="1" smtClean="0"/>
              <a:t>TTEthernet</a:t>
            </a:r>
            <a:endParaRPr lang="en-US" sz="2000" dirty="0" smtClean="0"/>
          </a:p>
          <a:p>
            <a:pPr lvl="1"/>
            <a:r>
              <a:rPr lang="en-US" sz="2000" dirty="0" smtClean="0"/>
              <a:t>Motivational examples</a:t>
            </a:r>
          </a:p>
          <a:p>
            <a:pPr lvl="1"/>
            <a:r>
              <a:rPr lang="en-US" sz="2000" dirty="0"/>
              <a:t>Optimization strategy</a:t>
            </a:r>
          </a:p>
          <a:p>
            <a:pPr lvl="1"/>
            <a:r>
              <a:rPr lang="en-US" sz="2000" dirty="0"/>
              <a:t>Experimental results</a:t>
            </a:r>
          </a:p>
          <a:p>
            <a:pPr lvl="1"/>
            <a:r>
              <a:rPr lang="en-US" sz="2000" dirty="0"/>
              <a:t>Realistic case </a:t>
            </a:r>
            <a:r>
              <a:rPr lang="en-US" sz="2000" dirty="0" smtClean="0"/>
              <a:t>study</a:t>
            </a:r>
            <a:endParaRPr lang="en-US" dirty="0" smtClean="0"/>
          </a:p>
          <a:p>
            <a:pPr marL="342900" indent="-342900"/>
            <a:r>
              <a:rPr lang="en-US" dirty="0" smtClean="0"/>
              <a:t>Summary</a:t>
            </a:r>
          </a:p>
        </p:txBody>
      </p:sp>
    </p:spTree>
    <p:extLst>
      <p:ext uri="{BB962C8B-B14F-4D97-AF65-F5344CB8AC3E}">
        <p14:creationId xmlns:p14="http://schemas.microsoft.com/office/powerpoint/2010/main" val="2982071231"/>
      </p:ext>
    </p:extLst>
  </p:cSld>
  <p:clrMapOvr>
    <a:masterClrMapping/>
  </p:clrMapOvr>
  <mc:AlternateContent xmlns:mc="http://schemas.openxmlformats.org/markup-compatibility/2006" xmlns:p14="http://schemas.microsoft.com/office/powerpoint/2010/main">
    <mc:Choice Requires="p14">
      <p:transition spd="slow" p14:dur="2000" advTm="8392"/>
    </mc:Choice>
    <mc:Fallback xmlns="">
      <p:transition xmlns:p14="http://schemas.microsoft.com/office/powerpoint/2010/main" spd="slow" advTm="8392"/>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Model</a:t>
            </a:r>
            <a:endParaRPr lang="en-US" dirty="0"/>
          </a:p>
        </p:txBody>
      </p:sp>
      <p:sp>
        <p:nvSpPr>
          <p:cNvPr id="3" name="Content Placeholder 2"/>
          <p:cNvSpPr>
            <a:spLocks noGrp="1"/>
          </p:cNvSpPr>
          <p:nvPr>
            <p:ph idx="1"/>
          </p:nvPr>
        </p:nvSpPr>
        <p:spPr>
          <a:xfrm>
            <a:off x="3980968" y="1418495"/>
            <a:ext cx="4802670" cy="4849415"/>
          </a:xfrm>
        </p:spPr>
        <p:txBody>
          <a:bodyPr/>
          <a:lstStyle/>
          <a:p>
            <a:r>
              <a:rPr lang="en-US" dirty="0" smtClean="0"/>
              <a:t>Partition = virtual dedicated machine</a:t>
            </a:r>
          </a:p>
          <a:p>
            <a:pPr>
              <a:buNone/>
            </a:pPr>
            <a:endParaRPr lang="en-US" dirty="0" smtClean="0"/>
          </a:p>
          <a:p>
            <a:r>
              <a:rPr lang="en-US" dirty="0" smtClean="0"/>
              <a:t>Partitioned architecture</a:t>
            </a:r>
          </a:p>
          <a:p>
            <a:pPr lvl="1"/>
            <a:r>
              <a:rPr lang="en-US" dirty="0" smtClean="0"/>
              <a:t>Spatial partitioning</a:t>
            </a:r>
          </a:p>
          <a:p>
            <a:pPr lvl="2"/>
            <a:r>
              <a:rPr lang="en-US" dirty="0" smtClean="0"/>
              <a:t>protects one application’s memory and access to resources from another application</a:t>
            </a:r>
          </a:p>
          <a:p>
            <a:pPr lvl="1"/>
            <a:r>
              <a:rPr lang="en-US" dirty="0" smtClean="0"/>
              <a:t>Temporal partitioning</a:t>
            </a:r>
          </a:p>
          <a:p>
            <a:pPr lvl="2"/>
            <a:r>
              <a:rPr lang="en-US" dirty="0" smtClean="0"/>
              <a:t>partitions the CPU time among applications</a:t>
            </a:r>
          </a:p>
        </p:txBody>
      </p:sp>
      <p:sp>
        <p:nvSpPr>
          <p:cNvPr id="21" name="Rounded Rectangle 20"/>
          <p:cNvSpPr/>
          <p:nvPr/>
        </p:nvSpPr>
        <p:spPr bwMode="auto">
          <a:xfrm>
            <a:off x="576352" y="1616518"/>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2" name="Rounded Rectangle 21"/>
          <p:cNvSpPr/>
          <p:nvPr/>
        </p:nvSpPr>
        <p:spPr bwMode="auto">
          <a:xfrm>
            <a:off x="2197747" y="1616517"/>
            <a:ext cx="1354148" cy="1296959"/>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cxnSp>
        <p:nvCxnSpPr>
          <p:cNvPr id="23" name="Straight Connector 22"/>
          <p:cNvCxnSpPr>
            <a:stCxn id="21" idx="2"/>
          </p:cNvCxnSpPr>
          <p:nvPr/>
        </p:nvCxnSpPr>
        <p:spPr bwMode="auto">
          <a:xfrm rot="5400000">
            <a:off x="1021862" y="3145040"/>
            <a:ext cx="463129"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4" name="Straight Connector 23"/>
          <p:cNvCxnSpPr/>
          <p:nvPr/>
        </p:nvCxnSpPr>
        <p:spPr bwMode="auto">
          <a:xfrm rot="5400000">
            <a:off x="2644358" y="3142351"/>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p:cNvCxnSpPr/>
          <p:nvPr/>
        </p:nvCxnSpPr>
        <p:spPr bwMode="auto">
          <a:xfrm rot="5400000">
            <a:off x="1700037" y="3605480"/>
            <a:ext cx="45933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6" name="Straight Connector 25"/>
          <p:cNvCxnSpPr/>
          <p:nvPr/>
        </p:nvCxnSpPr>
        <p:spPr bwMode="auto">
          <a:xfrm>
            <a:off x="348145" y="3372814"/>
            <a:ext cx="3341146" cy="1588"/>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27" name="Rounded Rectangle 26"/>
          <p:cNvSpPr/>
          <p:nvPr/>
        </p:nvSpPr>
        <p:spPr bwMode="auto">
          <a:xfrm>
            <a:off x="1254221" y="3835943"/>
            <a:ext cx="1354148" cy="129695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8" name="Oval 27"/>
          <p:cNvSpPr>
            <a:spLocks noChangeAspect="1"/>
          </p:cNvSpPr>
          <p:nvPr/>
        </p:nvSpPr>
        <p:spPr bwMode="auto">
          <a:xfrm>
            <a:off x="1444546" y="1752219"/>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9" name="Oval 28"/>
          <p:cNvSpPr>
            <a:spLocks noChangeAspect="1"/>
          </p:cNvSpPr>
          <p:nvPr/>
        </p:nvSpPr>
        <p:spPr bwMode="auto">
          <a:xfrm>
            <a:off x="762013" y="2473616"/>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0" name="Oval 29"/>
          <p:cNvSpPr>
            <a:spLocks noChangeAspect="1"/>
          </p:cNvSpPr>
          <p:nvPr/>
        </p:nvSpPr>
        <p:spPr bwMode="auto">
          <a:xfrm>
            <a:off x="762013" y="1752219"/>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1" name="Oval 30"/>
          <p:cNvSpPr>
            <a:spLocks noChangeAspect="1"/>
          </p:cNvSpPr>
          <p:nvPr/>
        </p:nvSpPr>
        <p:spPr bwMode="auto">
          <a:xfrm>
            <a:off x="2364157" y="1751112"/>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2" name="Oval 31"/>
          <p:cNvSpPr>
            <a:spLocks noChangeAspect="1"/>
          </p:cNvSpPr>
          <p:nvPr/>
        </p:nvSpPr>
        <p:spPr bwMode="auto">
          <a:xfrm>
            <a:off x="3065111" y="1751112"/>
            <a:ext cx="310929" cy="317564"/>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3" name="Oval 32"/>
          <p:cNvSpPr>
            <a:spLocks noChangeAspect="1"/>
          </p:cNvSpPr>
          <p:nvPr/>
        </p:nvSpPr>
        <p:spPr bwMode="auto">
          <a:xfrm>
            <a:off x="3065111" y="2447696"/>
            <a:ext cx="310929" cy="317564"/>
          </a:xfrm>
          <a:prstGeom prst="ellipse">
            <a:avLst/>
          </a:prstGeom>
          <a:solidFill>
            <a:srgbClr val="A50F15"/>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4" name="Oval 33"/>
          <p:cNvSpPr>
            <a:spLocks noChangeAspect="1"/>
          </p:cNvSpPr>
          <p:nvPr/>
        </p:nvSpPr>
        <p:spPr bwMode="auto">
          <a:xfrm>
            <a:off x="1427266" y="3983043"/>
            <a:ext cx="310929" cy="317564"/>
          </a:xfrm>
          <a:prstGeom prst="ellipse">
            <a:avLst/>
          </a:prstGeom>
          <a:solidFill>
            <a:srgbClr val="003366"/>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5" name="Oval 34"/>
          <p:cNvSpPr>
            <a:spLocks noChangeAspect="1"/>
          </p:cNvSpPr>
          <p:nvPr/>
        </p:nvSpPr>
        <p:spPr bwMode="auto">
          <a:xfrm>
            <a:off x="2132326" y="4642564"/>
            <a:ext cx="310929" cy="317564"/>
          </a:xfrm>
          <a:prstGeom prst="ellipse">
            <a:avLst/>
          </a:prstGeom>
          <a:solidFill>
            <a:srgbClr val="006D2C"/>
          </a:solidFill>
          <a:ln w="9525" cap="flat" cmpd="sng" algn="ctr">
            <a:solidFill>
              <a:schemeClr val="tx1">
                <a:lumMod val="50000"/>
                <a:lumOff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6" name="Oval Callout 35"/>
          <p:cNvSpPr/>
          <p:nvPr/>
        </p:nvSpPr>
        <p:spPr bwMode="auto">
          <a:xfrm>
            <a:off x="262033" y="1321935"/>
            <a:ext cx="733761" cy="345264"/>
          </a:xfrm>
          <a:prstGeom prst="wedgeEllipseCallout">
            <a:avLst>
              <a:gd name="adj1" fmla="val 35510"/>
              <a:gd name="adj2" fmla="val 99089"/>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37" name="Oval Callout 36"/>
          <p:cNvSpPr/>
          <p:nvPr/>
        </p:nvSpPr>
        <p:spPr bwMode="auto">
          <a:xfrm>
            <a:off x="1004434" y="1321935"/>
            <a:ext cx="733761" cy="345264"/>
          </a:xfrm>
          <a:prstGeom prst="wedgeEllipseCallout">
            <a:avLst>
              <a:gd name="adj1" fmla="val 31978"/>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38" name="Oval Callout 37"/>
          <p:cNvSpPr/>
          <p:nvPr/>
        </p:nvSpPr>
        <p:spPr bwMode="auto">
          <a:xfrm>
            <a:off x="262033" y="2817100"/>
            <a:ext cx="733761" cy="345264"/>
          </a:xfrm>
          <a:prstGeom prst="wedgeEllipseCallout">
            <a:avLst>
              <a:gd name="adj1" fmla="val 36687"/>
              <a:gd name="adj2" fmla="val -81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39" name="Oval Callout 38"/>
          <p:cNvSpPr/>
          <p:nvPr/>
        </p:nvSpPr>
        <p:spPr bwMode="auto">
          <a:xfrm>
            <a:off x="822661" y="3553629"/>
            <a:ext cx="733761" cy="345264"/>
          </a:xfrm>
          <a:prstGeom prst="wedgeEllipseCallout">
            <a:avLst>
              <a:gd name="adj1" fmla="val 46107"/>
              <a:gd name="adj2" fmla="val 9158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40" name="Oval Callout 39"/>
          <p:cNvSpPr/>
          <p:nvPr/>
        </p:nvSpPr>
        <p:spPr bwMode="auto">
          <a:xfrm>
            <a:off x="3065111" y="1321935"/>
            <a:ext cx="733761" cy="345264"/>
          </a:xfrm>
          <a:prstGeom prst="wedgeEllipseCallout">
            <a:avLst>
              <a:gd name="adj1" fmla="val -23362"/>
              <a:gd name="adj2" fmla="val 94085"/>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SIL1</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41" name="Oval Callout 40"/>
          <p:cNvSpPr/>
          <p:nvPr/>
        </p:nvSpPr>
        <p:spPr bwMode="auto">
          <a:xfrm>
            <a:off x="3065111" y="2819232"/>
            <a:ext cx="733761" cy="345264"/>
          </a:xfrm>
          <a:prstGeom prst="wedgeEllipseCallout">
            <a:avLst>
              <a:gd name="adj1" fmla="val -23362"/>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SIL3</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
        <p:nvSpPr>
          <p:cNvPr id="42" name="Oval Callout 41"/>
          <p:cNvSpPr/>
          <p:nvPr/>
        </p:nvSpPr>
        <p:spPr bwMode="auto">
          <a:xfrm>
            <a:off x="2443255" y="5008993"/>
            <a:ext cx="733761" cy="345264"/>
          </a:xfrm>
          <a:prstGeom prst="wedgeEllipseCallout">
            <a:avLst>
              <a:gd name="adj1" fmla="val -58686"/>
              <a:gd name="adj2" fmla="val -8859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SIL1</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cxnSp>
        <p:nvCxnSpPr>
          <p:cNvPr id="43" name="Straight Connector 42"/>
          <p:cNvCxnSpPr>
            <a:stCxn id="22" idx="0"/>
          </p:cNvCxnSpPr>
          <p:nvPr/>
        </p:nvCxnSpPr>
        <p:spPr bwMode="auto">
          <a:xfrm>
            <a:off x="2874821" y="1616517"/>
            <a:ext cx="0" cy="646891"/>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4" name="Straight Connector 43"/>
          <p:cNvCxnSpPr/>
          <p:nvPr/>
        </p:nvCxnSpPr>
        <p:spPr bwMode="auto">
          <a:xfrm rot="10800000" flipH="1">
            <a:off x="576352" y="2264997"/>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5" name="Straight Connector 44"/>
          <p:cNvCxnSpPr/>
          <p:nvPr/>
        </p:nvCxnSpPr>
        <p:spPr bwMode="auto">
          <a:xfrm rot="10800000" flipH="1">
            <a:off x="2197747" y="2263408"/>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6" name="Straight Connector 45"/>
          <p:cNvCxnSpPr/>
          <p:nvPr/>
        </p:nvCxnSpPr>
        <p:spPr bwMode="auto">
          <a:xfrm rot="10800000" flipH="1">
            <a:off x="1251838" y="4485162"/>
            <a:ext cx="1354148" cy="1588"/>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47" name="Oval Callout 46"/>
          <p:cNvSpPr/>
          <p:nvPr/>
        </p:nvSpPr>
        <p:spPr bwMode="auto">
          <a:xfrm>
            <a:off x="2308205" y="1321935"/>
            <a:ext cx="733761" cy="345264"/>
          </a:xfrm>
          <a:prstGeom prst="wedgeEllipseCallout">
            <a:avLst>
              <a:gd name="adj1" fmla="val -29250"/>
              <a:gd name="adj2" fmla="val 9658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smtClean="0">
                <a:ln>
                  <a:noFill/>
                </a:ln>
                <a:solidFill>
                  <a:schemeClr val="tx1"/>
                </a:solidFill>
                <a:effectLst/>
                <a:latin typeface="Times"/>
                <a:ea typeface="ＭＳ Ｐゴシック" charset="-128"/>
                <a:cs typeface="Times"/>
              </a:rPr>
              <a:t>SIL4</a:t>
            </a:r>
            <a:endParaRPr kumimoji="0" lang="en-US" sz="1600" b="0" i="0" u="none" strike="noStrike" cap="none" normalizeH="0" baseline="0" dirty="0">
              <a:ln>
                <a:noFill/>
              </a:ln>
              <a:solidFill>
                <a:schemeClr val="tx1"/>
              </a:solidFill>
              <a:effectLst/>
              <a:latin typeface="Times"/>
              <a:ea typeface="ＭＳ Ｐゴシック" charset="-128"/>
              <a:cs typeface="Times"/>
            </a:endParaRPr>
          </a:p>
        </p:txBody>
      </p:sp>
    </p:spTree>
  </p:cSld>
  <p:clrMapOvr>
    <a:masterClrMapping/>
  </p:clrMapOvr>
  <mc:AlternateContent xmlns:mc="http://schemas.openxmlformats.org/markup-compatibility/2006" xmlns:p14="http://schemas.microsoft.com/office/powerpoint/2010/main">
    <mc:Choice Requires="p14">
      <p:transition spd="slow" p14:dur="2000" advTm="52694"/>
    </mc:Choice>
    <mc:Fallback xmlns="">
      <p:transition xmlns:p14="http://schemas.microsoft.com/office/powerpoint/2010/main" spd="slow" advTm="52694"/>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1.9|28.5"/>
</p:tagLst>
</file>

<file path=ppt/tags/tag10.xml><?xml version="1.0" encoding="utf-8"?>
<p:tagLst xmlns:a="http://schemas.openxmlformats.org/drawingml/2006/main" xmlns:r="http://schemas.openxmlformats.org/officeDocument/2006/relationships" xmlns:p="http://schemas.openxmlformats.org/presentationml/2006/main">
  <p:tag name="TIMING" val="|13.6|16.2|5.8|22|9.4"/>
</p:tagLst>
</file>

<file path=ppt/tags/tag11.xml><?xml version="1.0" encoding="utf-8"?>
<p:tagLst xmlns:a="http://schemas.openxmlformats.org/drawingml/2006/main" xmlns:r="http://schemas.openxmlformats.org/officeDocument/2006/relationships" xmlns:p="http://schemas.openxmlformats.org/presentationml/2006/main">
  <p:tag name="TIMING" val="|12.6|5.2|2.4|17.2"/>
</p:tagLst>
</file>

<file path=ppt/tags/tag12.xml><?xml version="1.0" encoding="utf-8"?>
<p:tagLst xmlns:a="http://schemas.openxmlformats.org/drawingml/2006/main" xmlns:r="http://schemas.openxmlformats.org/officeDocument/2006/relationships" xmlns:p="http://schemas.openxmlformats.org/presentationml/2006/main">
  <p:tag name="TIMING" val="|2|5.7|9"/>
</p:tagLst>
</file>

<file path=ppt/tags/tag13.xml><?xml version="1.0" encoding="utf-8"?>
<p:tagLst xmlns:a="http://schemas.openxmlformats.org/drawingml/2006/main" xmlns:r="http://schemas.openxmlformats.org/officeDocument/2006/relationships" xmlns:p="http://schemas.openxmlformats.org/presentationml/2006/main">
  <p:tag name="TIMING" val="|71.2|29.1|21.4|46.5|5.8"/>
</p:tagLst>
</file>

<file path=ppt/tags/tag14.xml><?xml version="1.0" encoding="utf-8"?>
<p:tagLst xmlns:a="http://schemas.openxmlformats.org/drawingml/2006/main" xmlns:r="http://schemas.openxmlformats.org/officeDocument/2006/relationships" xmlns:p="http://schemas.openxmlformats.org/presentationml/2006/main">
  <p:tag name="TIMING" val="|100.9"/>
</p:tagLst>
</file>

<file path=ppt/tags/tag15.xml><?xml version="1.0" encoding="utf-8"?>
<p:tagLst xmlns:a="http://schemas.openxmlformats.org/drawingml/2006/main" xmlns:r="http://schemas.openxmlformats.org/officeDocument/2006/relationships" xmlns:p="http://schemas.openxmlformats.org/presentationml/2006/main">
  <p:tag name="TIMING" val="|68.:|26.7|8.7|33.4|4.6"/>
</p:tagLst>
</file>

<file path=ppt/tags/tag16.xml><?xml version="1.0" encoding="utf-8"?>
<p:tagLst xmlns:a="http://schemas.openxmlformats.org/drawingml/2006/main" xmlns:r="http://schemas.openxmlformats.org/officeDocument/2006/relationships" xmlns:p="http://schemas.openxmlformats.org/presentationml/2006/main">
  <p:tag name="TIMING" val="|68.:|26.7|8.7|33.4|4.6"/>
</p:tagLst>
</file>

<file path=ppt/tags/tag17.xml><?xml version="1.0" encoding="utf-8"?>
<p:tagLst xmlns:a="http://schemas.openxmlformats.org/drawingml/2006/main" xmlns:r="http://schemas.openxmlformats.org/officeDocument/2006/relationships" xmlns:p="http://schemas.openxmlformats.org/presentationml/2006/main">
  <p:tag name="TIMING" val="|68.:|26.7|8.7|33.4|4.6"/>
</p:tagLst>
</file>

<file path=ppt/tags/tag18.xml><?xml version="1.0" encoding="utf-8"?>
<p:tagLst xmlns:a="http://schemas.openxmlformats.org/drawingml/2006/main" xmlns:r="http://schemas.openxmlformats.org/officeDocument/2006/relationships" xmlns:p="http://schemas.openxmlformats.org/presentationml/2006/main">
  <p:tag name="TIMING" val="|68.:|26.7|8.7|33.4|4.6"/>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6.5|18.8"/>
</p:tagLst>
</file>

<file path=ppt/tags/tag20.xml><?xml version="1.0" encoding="utf-8"?>
<p:tagLst xmlns:a="http://schemas.openxmlformats.org/drawingml/2006/main" xmlns:r="http://schemas.openxmlformats.org/officeDocument/2006/relationships" xmlns:p="http://schemas.openxmlformats.org/presentationml/2006/main">
  <p:tag name="TIMING" val="|2.2|5.6|67.4|1.6|1.2|19.1|11.1"/>
</p:tagLst>
</file>

<file path=ppt/tags/tag21.xml><?xml version="1.0" encoding="utf-8"?>
<p:tagLst xmlns:a="http://schemas.openxmlformats.org/drawingml/2006/main" xmlns:r="http://schemas.openxmlformats.org/officeDocument/2006/relationships" xmlns:p="http://schemas.openxmlformats.org/presentationml/2006/main">
  <p:tag name="TIMING" val="|10.8|16.3|22.4"/>
</p:tagLst>
</file>

<file path=ppt/tags/tag22.xml><?xml version="1.0" encoding="utf-8"?>
<p:tagLst xmlns:a="http://schemas.openxmlformats.org/drawingml/2006/main" xmlns:r="http://schemas.openxmlformats.org/officeDocument/2006/relationships" xmlns:p="http://schemas.openxmlformats.org/presentationml/2006/main">
  <p:tag name="TIMING" val="|13.7|17.2|7.9|28.4"/>
</p:tagLst>
</file>

<file path=ppt/tags/tag23.xml><?xml version="1.0" encoding="utf-8"?>
<p:tagLst xmlns:a="http://schemas.openxmlformats.org/drawingml/2006/main" xmlns:r="http://schemas.openxmlformats.org/officeDocument/2006/relationships" xmlns:p="http://schemas.openxmlformats.org/presentationml/2006/main">
  <p:tag name="TIMING" val="|45.2|95.1|45.6|8.1|11.1|1.4|0.3|5.3"/>
</p:tagLst>
</file>

<file path=ppt/tags/tag24.xml><?xml version="1.0" encoding="utf-8"?>
<p:tagLst xmlns:a="http://schemas.openxmlformats.org/drawingml/2006/main" xmlns:r="http://schemas.openxmlformats.org/officeDocument/2006/relationships" xmlns:p="http://schemas.openxmlformats.org/presentationml/2006/main">
  <p:tag name="TIMING" val="|26.7|16.5"/>
</p:tagLst>
</file>

<file path=ppt/tags/tag25.xml><?xml version="1.0" encoding="utf-8"?>
<p:tagLst xmlns:a="http://schemas.openxmlformats.org/drawingml/2006/main" xmlns:r="http://schemas.openxmlformats.org/officeDocument/2006/relationships" xmlns:p="http://schemas.openxmlformats.org/presentationml/2006/main">
  <p:tag name="TIMING" val="|6.8|11.8|14.5|12.9|34.8"/>
</p:tagLst>
</file>

<file path=ppt/tags/tag26.xml><?xml version="1.0" encoding="utf-8"?>
<p:tagLst xmlns:a="http://schemas.openxmlformats.org/drawingml/2006/main" xmlns:r="http://schemas.openxmlformats.org/officeDocument/2006/relationships" xmlns:p="http://schemas.openxmlformats.org/presentationml/2006/main">
  <p:tag name="TIMING" val="|22.3|2.8|7"/>
</p:tagLst>
</file>

<file path=ppt/tags/tag27.xml><?xml version="1.0" encoding="utf-8"?>
<p:tagLst xmlns:a="http://schemas.openxmlformats.org/drawingml/2006/main" xmlns:r="http://schemas.openxmlformats.org/officeDocument/2006/relationships" xmlns:p="http://schemas.openxmlformats.org/presentationml/2006/main">
  <p:tag name="TIMING" val="|2.2|4.9|0.7"/>
</p:tagLst>
</file>

<file path=ppt/tags/tag28.xml><?xml version="1.0" encoding="utf-8"?>
<p:tagLst xmlns:a="http://schemas.openxmlformats.org/drawingml/2006/main" xmlns:r="http://schemas.openxmlformats.org/officeDocument/2006/relationships" xmlns:p="http://schemas.openxmlformats.org/presentationml/2006/main">
  <p:tag name="TIMING" val="|0.6|8.6|0.2"/>
</p:tagLst>
</file>

<file path=ppt/tags/tag29.xml><?xml version="1.0" encoding="utf-8"?>
<p:tagLst xmlns:a="http://schemas.openxmlformats.org/drawingml/2006/main" xmlns:r="http://schemas.openxmlformats.org/officeDocument/2006/relationships" xmlns:p="http://schemas.openxmlformats.org/presentationml/2006/main">
  <p:tag name="TIMING" val="|27|23.6|22.2|12.3"/>
</p:tagLst>
</file>

<file path=ppt/tags/tag3.xml><?xml version="1.0" encoding="utf-8"?>
<p:tagLst xmlns:a="http://schemas.openxmlformats.org/drawingml/2006/main" xmlns:r="http://schemas.openxmlformats.org/officeDocument/2006/relationships" xmlns:p="http://schemas.openxmlformats.org/presentationml/2006/main">
  <p:tag name="TIMING" val="|40.3|95.6|32.3|20.6|2.1|30"/>
</p:tagLst>
</file>

<file path=ppt/tags/tag30.xml><?xml version="1.0" encoding="utf-8"?>
<p:tagLst xmlns:a="http://schemas.openxmlformats.org/drawingml/2006/main" xmlns:r="http://schemas.openxmlformats.org/officeDocument/2006/relationships" xmlns:p="http://schemas.openxmlformats.org/presentationml/2006/main">
  <p:tag name="TIMING" val="|19.9|5.9|11.2|13.5"/>
</p:tagLst>
</file>

<file path=ppt/tags/tag31.xml><?xml version="1.0" encoding="utf-8"?>
<p:tagLst xmlns:a="http://schemas.openxmlformats.org/drawingml/2006/main" xmlns:r="http://schemas.openxmlformats.org/officeDocument/2006/relationships" xmlns:p="http://schemas.openxmlformats.org/presentationml/2006/main">
  <p:tag name="TIMING" val="|78"/>
</p:tagLst>
</file>

<file path=ppt/tags/tag4.xml><?xml version="1.0" encoding="utf-8"?>
<p:tagLst xmlns:a="http://schemas.openxmlformats.org/drawingml/2006/main" xmlns:r="http://schemas.openxmlformats.org/officeDocument/2006/relationships" xmlns:p="http://schemas.openxmlformats.org/presentationml/2006/main">
  <p:tag name="TIMING" val="|83.1"/>
</p:tagLst>
</file>

<file path=ppt/tags/tag5.xml><?xml version="1.0" encoding="utf-8"?>
<p:tagLst xmlns:a="http://schemas.openxmlformats.org/drawingml/2006/main" xmlns:r="http://schemas.openxmlformats.org/officeDocument/2006/relationships" xmlns:p="http://schemas.openxmlformats.org/presentationml/2006/main">
  <p:tag name="TIMING" val="|31.4|7.1|19.5|6.5|7.6|6.2|7.8|11.3"/>
</p:tagLst>
</file>

<file path=ppt/tags/tag6.xml><?xml version="1.0" encoding="utf-8"?>
<p:tagLst xmlns:a="http://schemas.openxmlformats.org/drawingml/2006/main" xmlns:r="http://schemas.openxmlformats.org/officeDocument/2006/relationships" xmlns:p="http://schemas.openxmlformats.org/presentationml/2006/main">
  <p:tag name="TIMING" val="|0.7|41.4|3.1|46.6|20.7|53.1"/>
</p:tagLst>
</file>

<file path=ppt/tags/tag7.xml><?xml version="1.0" encoding="utf-8"?>
<p:tagLst xmlns:a="http://schemas.openxmlformats.org/drawingml/2006/main" xmlns:r="http://schemas.openxmlformats.org/officeDocument/2006/relationships" xmlns:p="http://schemas.openxmlformats.org/presentationml/2006/main">
  <p:tag name="TIMING" val="|57.1|27.9|5.6|37|10.1|15.4"/>
</p:tagLst>
</file>

<file path=ppt/tags/tag8.xml><?xml version="1.0" encoding="utf-8"?>
<p:tagLst xmlns:a="http://schemas.openxmlformats.org/drawingml/2006/main" xmlns:r="http://schemas.openxmlformats.org/officeDocument/2006/relationships" xmlns:p="http://schemas.openxmlformats.org/presentationml/2006/main">
  <p:tag name="TIMING" val="|23.7|31.5"/>
</p:tagLst>
</file>

<file path=ppt/tags/tag9.xml><?xml version="1.0" encoding="utf-8"?>
<p:tagLst xmlns:a="http://schemas.openxmlformats.org/drawingml/2006/main" xmlns:r="http://schemas.openxmlformats.org/officeDocument/2006/relationships" xmlns:p="http://schemas.openxmlformats.org/presentationml/2006/main">
  <p:tag name="TIMING" val="|20.5|16.2"/>
</p:tagLst>
</file>

<file path=ppt/theme/theme1.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template_eselab.pptx</Template>
  <TotalTime>22132</TotalTime>
  <Words>3385</Words>
  <Application>Microsoft Macintosh PowerPoint</Application>
  <PresentationFormat>On-screen Show (4:3)</PresentationFormat>
  <Paragraphs>649</Paragraphs>
  <Slides>45</Slides>
  <Notes>29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DTU Informatics</vt:lpstr>
      <vt:lpstr>Design of Mixed-Criticality Applications  on Distributed Real-Time Systems</vt:lpstr>
      <vt:lpstr>Outline </vt:lpstr>
      <vt:lpstr>Introduction: embedded systems</vt:lpstr>
      <vt:lpstr>Introduction: mixed-criticality systems</vt:lpstr>
      <vt:lpstr>Introduction: evolution of architectures</vt:lpstr>
      <vt:lpstr>Introduction</vt:lpstr>
      <vt:lpstr>Introduction: design space exploration</vt:lpstr>
      <vt:lpstr>Outline </vt:lpstr>
      <vt:lpstr>System Model</vt:lpstr>
      <vt:lpstr>System Model</vt:lpstr>
      <vt:lpstr>Application Model </vt:lpstr>
      <vt:lpstr>Application model</vt:lpstr>
      <vt:lpstr>Design tasks at the processor level</vt:lpstr>
      <vt:lpstr>Design optimization problems: overview</vt:lpstr>
      <vt:lpstr>Motivational Example </vt:lpstr>
      <vt:lpstr>Motivational Example </vt:lpstr>
      <vt:lpstr>Motivational Example </vt:lpstr>
      <vt:lpstr>Optimization Strategy</vt:lpstr>
      <vt:lpstr>Experimental Results</vt:lpstr>
      <vt:lpstr>Experimental Results</vt:lpstr>
      <vt:lpstr>Realistic Case Study</vt:lpstr>
      <vt:lpstr>Outline </vt:lpstr>
      <vt:lpstr>ARINC 664 p7 “Aircraft Data Network”</vt:lpstr>
      <vt:lpstr>ARINC 664 p7 “Aircraft Data Network”</vt:lpstr>
      <vt:lpstr>ARINC 664 p7 “Aircraft Data Network”</vt:lpstr>
      <vt:lpstr>ARINC 664 p7 “Aircraft Data Network”</vt:lpstr>
      <vt:lpstr>ARINC 664 p7 “Aircraft Data Network”</vt:lpstr>
      <vt:lpstr>TTEthernet</vt:lpstr>
      <vt:lpstr>TT Transmission</vt:lpstr>
      <vt:lpstr>RC Transmission</vt:lpstr>
      <vt:lpstr>Application Model</vt:lpstr>
      <vt:lpstr>Worst-Case End-to-End Delay</vt:lpstr>
      <vt:lpstr>Design tasks at the communication network-level</vt:lpstr>
      <vt:lpstr>Design optimization problems: overview</vt:lpstr>
      <vt:lpstr>Motivational Example</vt:lpstr>
      <vt:lpstr>Motivational Example</vt:lpstr>
      <vt:lpstr>Motivational Example</vt:lpstr>
      <vt:lpstr>Motivational Example</vt:lpstr>
      <vt:lpstr>Optimization Strategy</vt:lpstr>
      <vt:lpstr>Experimental Results</vt:lpstr>
      <vt:lpstr>Experimental Results</vt:lpstr>
      <vt:lpstr>Realistic Case Study</vt:lpstr>
      <vt:lpstr>Outline </vt:lpstr>
      <vt:lpstr>Summary</vt:lpstr>
      <vt:lpstr>Design of Mixed-Criticality Applications  on Distributed Real-Time Systems</vt:lpstr>
    </vt:vector>
  </TitlesOfParts>
  <Company>DTU Informatics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Optimization of Mixed-Criticality Real-Time Applications on Cost-Constrained Partitioned Architectures</dc:title>
  <dc:creator>Domitian Tamas-Selicean</dc:creator>
  <cp:lastModifiedBy>Domitian Tamas-Selicean</cp:lastModifiedBy>
  <cp:revision>130</cp:revision>
  <dcterms:created xsi:type="dcterms:W3CDTF">2012-03-05T10:53:04Z</dcterms:created>
  <dcterms:modified xsi:type="dcterms:W3CDTF">2014-03-18T08:20:59Z</dcterms:modified>
</cp:coreProperties>
</file>