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0" r:id="rId3"/>
    <p:sldId id="298" r:id="rId4"/>
    <p:sldId id="282" r:id="rId5"/>
    <p:sldId id="286" r:id="rId6"/>
    <p:sldId id="285" r:id="rId7"/>
    <p:sldId id="289" r:id="rId8"/>
    <p:sldId id="288" r:id="rId9"/>
    <p:sldId id="290" r:id="rId10"/>
    <p:sldId id="291" r:id="rId11"/>
    <p:sldId id="297" r:id="rId12"/>
    <p:sldId id="299" r:id="rId13"/>
    <p:sldId id="295" r:id="rId14"/>
    <p:sldId id="296" r:id="rId15"/>
    <p:sldId id="292" r:id="rId16"/>
    <p:sldId id="293" r:id="rId17"/>
    <p:sldId id="300" r:id="rId18"/>
    <p:sldId id="301" r:id="rId19"/>
    <p:sldId id="302" r:id="rId20"/>
    <p:sldId id="303" r:id="rId21"/>
    <p:sldId id="307" r:id="rId22"/>
    <p:sldId id="304" r:id="rId23"/>
    <p:sldId id="305" r:id="rId24"/>
    <p:sldId id="310" r:id="rId25"/>
    <p:sldId id="312" r:id="rId26"/>
    <p:sldId id="311" r:id="rId27"/>
    <p:sldId id="315" r:id="rId28"/>
    <p:sldId id="313" r:id="rId29"/>
    <p:sldId id="309" r:id="rId30"/>
  </p:sldIdLst>
  <p:sldSz cx="9144000" cy="6858000" type="screen4x3"/>
  <p:notesSz cx="7099300" cy="102346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50F15"/>
    <a:srgbClr val="08519C"/>
    <a:srgbClr val="FCAE91"/>
    <a:srgbClr val="BDD7E7"/>
    <a:srgbClr val="EFF3FF"/>
    <a:srgbClr val="BAE4B3"/>
    <a:srgbClr val="74C476"/>
    <a:srgbClr val="6BA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853" autoAdjust="0"/>
  </p:normalViewPr>
  <p:slideViewPr>
    <p:cSldViewPr snapToObjects="1">
      <p:cViewPr varScale="1">
        <p:scale>
          <a:sx n="76" d="100"/>
          <a:sy n="76" d="100"/>
        </p:scale>
        <p:origin x="-17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5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C36028C-DA61-4160-9FDB-3A767BB8CF89}" type="datetimeFigureOut">
              <a:rPr lang="da-DK"/>
              <a:pPr>
                <a:defRPr/>
              </a:pPr>
              <a:t>9/11/11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6050B2F8-3593-40F1-9F40-537C6513F48C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2342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F291F4AB-0799-4F5F-A131-BE274B0032C4}" type="datetimeFigureOut">
              <a:rPr lang="da-DK" smtClean="0"/>
              <a:pPr/>
              <a:t>9/11/11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endParaRPr lang="da-DK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59" tIns="47380" rIns="94759" bIns="473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F023641F-32BE-47D3-A0D7-38DA3F98ABB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81782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3641F-32BE-47D3-A0D7-38DA3F98ABB4}" type="slidenum">
              <a:rPr lang="da-DK" smtClean="0"/>
              <a:pPr/>
              <a:t>2</a:t>
            </a:fld>
            <a:endParaRPr lang="da-D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3641F-32BE-47D3-A0D7-38DA3F98ABB4}" type="slidenum">
              <a:rPr lang="da-DK" smtClean="0"/>
              <a:pPr/>
              <a:t>11</a:t>
            </a:fld>
            <a:endParaRPr lang="da-DK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3641F-32BE-47D3-A0D7-38DA3F98ABB4}" type="slidenum">
              <a:rPr lang="da-DK" smtClean="0"/>
              <a:pPr/>
              <a:t>12</a:t>
            </a:fld>
            <a:endParaRPr lang="da-DK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Microfluidic metering process. Open and closed symbols refer to open and actuated control valves, respectively. (a) Sample of interest flows</a:t>
            </a:r>
          </a:p>
          <a:p>
            <a:r>
              <a:rPr lang="en-US" dirty="0" smtClean="0"/>
              <a:t>from an input port through one half of the rotary mixer. (b) Sample is compacted against a valve on the right side of the mixer, ensuring a</a:t>
            </a:r>
          </a:p>
          <a:p>
            <a:r>
              <a:rPr lang="en-US" dirty="0" smtClean="0"/>
              <a:t>consistent cross-sectional area. (c) Excess sample is flushed to the waste port. (d) A unit-sized sample results and can be mixed or transported to</a:t>
            </a:r>
          </a:p>
          <a:p>
            <a:r>
              <a:rPr lang="en-US" dirty="0" smtClean="0"/>
              <a:t>storage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3641F-32BE-47D3-A0D7-38DA3F98ABB4}" type="slidenum">
              <a:rPr lang="da-DK" smtClean="0"/>
              <a:pPr/>
              <a:t>13</a:t>
            </a:fld>
            <a:endParaRPr lang="da-DK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3641F-32BE-47D3-A0D7-38DA3F98ABB4}" type="slidenum">
              <a:rPr lang="da-DK" smtClean="0"/>
              <a:pPr/>
              <a:t>14</a:t>
            </a:fld>
            <a:endParaRPr lang="da-DK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3641F-32BE-47D3-A0D7-38DA3F98ABB4}" type="slidenum">
              <a:rPr lang="da-DK" smtClean="0"/>
              <a:pPr/>
              <a:t>15</a:t>
            </a:fld>
            <a:endParaRPr lang="da-DK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3641F-32BE-47D3-A0D7-38DA3F98ABB4}" type="slidenum">
              <a:rPr lang="da-DK" smtClean="0"/>
              <a:pPr/>
              <a:t>16</a:t>
            </a:fld>
            <a:endParaRPr lang="da-DK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3641F-32BE-47D3-A0D7-38DA3F98ABB4}" type="slidenum">
              <a:rPr lang="da-DK" smtClean="0"/>
              <a:pPr/>
              <a:t>17</a:t>
            </a:fld>
            <a:endParaRPr lang="da-DK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3641F-32BE-47D3-A0D7-38DA3F98ABB4}" type="slidenum">
              <a:rPr lang="da-DK" smtClean="0"/>
              <a:pPr/>
              <a:t>18</a:t>
            </a:fld>
            <a:endParaRPr lang="da-DK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3641F-32BE-47D3-A0D7-38DA3F98ABB4}" type="slidenum">
              <a:rPr lang="da-DK" smtClean="0"/>
              <a:pPr/>
              <a:t>19</a:t>
            </a:fld>
            <a:endParaRPr lang="da-DK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3641F-32BE-47D3-A0D7-38DA3F98ABB4}" type="slidenum">
              <a:rPr lang="da-DK" smtClean="0"/>
              <a:pPr/>
              <a:t>20</a:t>
            </a:fld>
            <a:endParaRPr lang="da-DK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3641F-32BE-47D3-A0D7-38DA3F98ABB4}" type="slidenum">
              <a:rPr lang="da-DK" smtClean="0"/>
              <a:pPr/>
              <a:t>3</a:t>
            </a:fld>
            <a:endParaRPr lang="da-DK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3641F-32BE-47D3-A0D7-38DA3F98ABB4}" type="slidenum">
              <a:rPr lang="da-DK" smtClean="0"/>
              <a:pPr/>
              <a:t>21</a:t>
            </a:fld>
            <a:endParaRPr lang="da-DK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3641F-32BE-47D3-A0D7-38DA3F98ABB4}" type="slidenum">
              <a:rPr lang="da-DK" smtClean="0"/>
              <a:pPr/>
              <a:t>22</a:t>
            </a:fld>
            <a:endParaRPr lang="da-DK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3641F-32BE-47D3-A0D7-38DA3F98ABB4}" type="slidenum">
              <a:rPr lang="da-DK" smtClean="0"/>
              <a:pPr/>
              <a:t>23</a:t>
            </a:fld>
            <a:endParaRPr lang="da-DK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3641F-32BE-47D3-A0D7-38DA3F98ABB4}" type="slidenum">
              <a:rPr lang="da-DK" smtClean="0"/>
              <a:pPr/>
              <a:t>24</a:t>
            </a:fld>
            <a:endParaRPr lang="da-DK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3641F-32BE-47D3-A0D7-38DA3F98ABB4}" type="slidenum">
              <a:rPr lang="da-DK" smtClean="0"/>
              <a:pPr/>
              <a:t>25</a:t>
            </a:fld>
            <a:endParaRPr lang="da-DK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3641F-32BE-47D3-A0D7-38DA3F98ABB4}" type="slidenum">
              <a:rPr lang="da-DK" smtClean="0"/>
              <a:pPr/>
              <a:t>26</a:t>
            </a:fld>
            <a:endParaRPr lang="da-DK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3641F-32BE-47D3-A0D7-38DA3F98ABB4}" type="slidenum">
              <a:rPr lang="da-DK" smtClean="0"/>
              <a:pPr/>
              <a:t>27</a:t>
            </a:fld>
            <a:endParaRPr lang="da-DK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3641F-32BE-47D3-A0D7-38DA3F98ABB4}" type="slidenum">
              <a:rPr lang="da-DK" smtClean="0"/>
              <a:pPr/>
              <a:t>28</a:t>
            </a:fld>
            <a:endParaRPr lang="da-DK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3641F-32BE-47D3-A0D7-38DA3F98ABB4}" type="slidenum">
              <a:rPr lang="da-DK" smtClean="0"/>
              <a:pPr/>
              <a:t>29</a:t>
            </a:fld>
            <a:endParaRPr lang="da-DK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3641F-32BE-47D3-A0D7-38DA3F98ABB4}" type="slidenum">
              <a:rPr lang="da-DK" smtClean="0"/>
              <a:pPr/>
              <a:t>4</a:t>
            </a:fld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3641F-32BE-47D3-A0D7-38DA3F98ABB4}" type="slidenum">
              <a:rPr lang="da-DK" smtClean="0"/>
              <a:pPr/>
              <a:t>5</a:t>
            </a:fld>
            <a:endParaRPr 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3641F-32BE-47D3-A0D7-38DA3F98ABB4}" type="slidenum">
              <a:rPr lang="da-DK" smtClean="0"/>
              <a:pPr/>
              <a:t>6</a:t>
            </a:fld>
            <a:endParaRPr 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3641F-32BE-47D3-A0D7-38DA3F98ABB4}" type="slidenum">
              <a:rPr lang="da-DK" smtClean="0"/>
              <a:pPr/>
              <a:t>7</a:t>
            </a:fld>
            <a:endParaRPr lang="da-D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3641F-32BE-47D3-A0D7-38DA3F98ABB4}" type="slidenum">
              <a:rPr lang="da-DK" smtClean="0"/>
              <a:pPr/>
              <a:t>8</a:t>
            </a:fld>
            <a:endParaRPr lang="da-DK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3641F-32BE-47D3-A0D7-38DA3F98ABB4}" type="slidenum">
              <a:rPr lang="da-DK" smtClean="0"/>
              <a:pPr/>
              <a:t>9</a:t>
            </a:fld>
            <a:endParaRPr lang="da-DK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3641F-32BE-47D3-A0D7-38DA3F98ABB4}" type="slidenum">
              <a:rPr lang="da-DK" smtClean="0"/>
              <a:pPr/>
              <a:t>10</a:t>
            </a:fld>
            <a:endParaRPr lang="da-DK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DTU-DK-A1"/>
          <p:cNvPicPr>
            <a:picLocks noChangeAspect="1" noChangeArrowheads="1"/>
          </p:cNvPicPr>
          <p:nvPr/>
        </p:nvPicPr>
        <p:blipFill>
          <a:blip r:embed="rId2"/>
          <a:srcRect l="78432"/>
          <a:stretch>
            <a:fillRect/>
          </a:stretch>
        </p:blipFill>
        <p:spPr bwMode="auto">
          <a:xfrm>
            <a:off x="8597900" y="82550"/>
            <a:ext cx="479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DTU frise RGB"/>
          <p:cNvPicPr>
            <a:picLocks noChangeAspect="1" noChangeArrowheads="1"/>
          </p:cNvPicPr>
          <p:nvPr/>
        </p:nvPicPr>
        <p:blipFill>
          <a:blip r:embed="rId3"/>
          <a:srcRect r="25990"/>
          <a:stretch>
            <a:fillRect/>
          </a:stretch>
        </p:blipFill>
        <p:spPr bwMode="auto">
          <a:xfrm>
            <a:off x="4432300" y="4191000"/>
            <a:ext cx="4711700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2" descr="C:\Users\cls\Desktop\DTU_ppt\Til PAW\DTU_LOGOS\Done\DTU Informatik A UK.png"/>
          <p:cNvPicPr>
            <a:picLocks noChangeAspect="1" noChangeArrowheads="1"/>
          </p:cNvPicPr>
          <p:nvPr/>
        </p:nvPicPr>
        <p:blipFill>
          <a:blip r:embed="rId4"/>
          <a:srcRect l="10336" t="34251" b="14568"/>
          <a:stretch>
            <a:fillRect/>
          </a:stretch>
        </p:blipFill>
        <p:spPr bwMode="auto">
          <a:xfrm>
            <a:off x="619125" y="6029325"/>
            <a:ext cx="521335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8898" y="1295400"/>
            <a:ext cx="6478083" cy="869128"/>
          </a:xfrm>
        </p:spPr>
        <p:txBody>
          <a:bodyPr/>
          <a:lstStyle>
            <a:lvl1pPr algn="l">
              <a:defRPr sz="2800">
                <a:solidFill>
                  <a:srgbClr val="08519C"/>
                </a:solidFill>
                <a:latin typeface="Calibri"/>
                <a:cs typeface="Calibri"/>
              </a:defRPr>
            </a:lvl1pPr>
          </a:lstStyle>
          <a:p>
            <a:r>
              <a:rPr lang="en-GB" noProof="0" smtClean="0"/>
              <a:t>Click to edit Master title style</a:t>
            </a:r>
            <a:endParaRPr lang="en-US" noProof="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8898" y="2380182"/>
            <a:ext cx="6486071" cy="165841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08519C"/>
                </a:solidFill>
                <a:latin typeface="Calibri"/>
                <a:cs typeface="Calibri"/>
              </a:defRPr>
            </a:lvl1pPr>
          </a:lstStyle>
          <a:p>
            <a:r>
              <a:rPr lang="en-GB" noProof="0" smtClean="0"/>
              <a:t>Click to edit Master subtitle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9388" indent="-179388">
              <a:defRPr/>
            </a:lvl1pPr>
            <a:lvl2pPr>
              <a:defRPr sz="2000"/>
            </a:lvl2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0"/>
            <a:ext cx="8426450" cy="71913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 userDrawn="1"/>
        </p:nvSpPr>
        <p:spPr bwMode="auto">
          <a:xfrm>
            <a:off x="635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152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4" name="Line 9"/>
          <p:cNvSpPr>
            <a:spLocks noChangeShapeType="1"/>
          </p:cNvSpPr>
          <p:nvPr userDrawn="1"/>
        </p:nvSpPr>
        <p:spPr bwMode="auto">
          <a:xfrm>
            <a:off x="3048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5" name="Line 10"/>
          <p:cNvSpPr>
            <a:spLocks noChangeShapeType="1"/>
          </p:cNvSpPr>
          <p:nvPr userDrawn="1"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6096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7" name="Line 13"/>
          <p:cNvSpPr>
            <a:spLocks noChangeShapeType="1"/>
          </p:cNvSpPr>
          <p:nvPr userDrawn="1"/>
        </p:nvSpPr>
        <p:spPr bwMode="auto">
          <a:xfrm>
            <a:off x="7620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8" name="Line 14"/>
          <p:cNvSpPr>
            <a:spLocks noChangeShapeType="1"/>
          </p:cNvSpPr>
          <p:nvPr userDrawn="1"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9" name="Line 15"/>
          <p:cNvSpPr>
            <a:spLocks noChangeShapeType="1"/>
          </p:cNvSpPr>
          <p:nvPr userDrawn="1"/>
        </p:nvSpPr>
        <p:spPr bwMode="auto">
          <a:xfrm>
            <a:off x="107315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0" name="Line 16"/>
          <p:cNvSpPr>
            <a:spLocks noChangeShapeType="1"/>
          </p:cNvSpPr>
          <p:nvPr userDrawn="1"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1" name="Line 17"/>
          <p:cNvSpPr>
            <a:spLocks noChangeShapeType="1"/>
          </p:cNvSpPr>
          <p:nvPr userDrawn="1"/>
        </p:nvSpPr>
        <p:spPr bwMode="auto">
          <a:xfrm>
            <a:off x="13716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2" name="Line 18"/>
          <p:cNvSpPr>
            <a:spLocks noChangeShapeType="1"/>
          </p:cNvSpPr>
          <p:nvPr userDrawn="1"/>
        </p:nvSpPr>
        <p:spPr bwMode="auto">
          <a:xfrm>
            <a:off x="15240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3" name="Line 19"/>
          <p:cNvSpPr>
            <a:spLocks noChangeShapeType="1"/>
          </p:cNvSpPr>
          <p:nvPr userDrawn="1"/>
        </p:nvSpPr>
        <p:spPr bwMode="auto">
          <a:xfrm>
            <a:off x="1676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4" name="Line 20"/>
          <p:cNvSpPr>
            <a:spLocks noChangeShapeType="1"/>
          </p:cNvSpPr>
          <p:nvPr userDrawn="1"/>
        </p:nvSpPr>
        <p:spPr bwMode="auto">
          <a:xfrm>
            <a:off x="18288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5" name="Line 21"/>
          <p:cNvSpPr>
            <a:spLocks noChangeShapeType="1"/>
          </p:cNvSpPr>
          <p:nvPr userDrawn="1"/>
        </p:nvSpPr>
        <p:spPr bwMode="auto">
          <a:xfrm>
            <a:off x="1981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6" name="Line 22"/>
          <p:cNvSpPr>
            <a:spLocks noChangeShapeType="1"/>
          </p:cNvSpPr>
          <p:nvPr userDrawn="1"/>
        </p:nvSpPr>
        <p:spPr bwMode="auto">
          <a:xfrm>
            <a:off x="213995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7" name="Line 23"/>
          <p:cNvSpPr>
            <a:spLocks noChangeShapeType="1"/>
          </p:cNvSpPr>
          <p:nvPr userDrawn="1"/>
        </p:nvSpPr>
        <p:spPr bwMode="auto">
          <a:xfrm>
            <a:off x="22860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8" name="Line 24"/>
          <p:cNvSpPr>
            <a:spLocks noChangeShapeType="1"/>
          </p:cNvSpPr>
          <p:nvPr userDrawn="1"/>
        </p:nvSpPr>
        <p:spPr bwMode="auto">
          <a:xfrm>
            <a:off x="2438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9" name="Line 25"/>
          <p:cNvSpPr>
            <a:spLocks noChangeShapeType="1"/>
          </p:cNvSpPr>
          <p:nvPr userDrawn="1"/>
        </p:nvSpPr>
        <p:spPr bwMode="auto">
          <a:xfrm>
            <a:off x="25908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0" name="Line 26"/>
          <p:cNvSpPr>
            <a:spLocks noChangeShapeType="1"/>
          </p:cNvSpPr>
          <p:nvPr userDrawn="1"/>
        </p:nvSpPr>
        <p:spPr bwMode="auto">
          <a:xfrm>
            <a:off x="2743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1" name="Line 27"/>
          <p:cNvSpPr>
            <a:spLocks noChangeShapeType="1"/>
          </p:cNvSpPr>
          <p:nvPr userDrawn="1"/>
        </p:nvSpPr>
        <p:spPr bwMode="auto">
          <a:xfrm>
            <a:off x="28956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2" name="Line 28"/>
          <p:cNvSpPr>
            <a:spLocks noChangeShapeType="1"/>
          </p:cNvSpPr>
          <p:nvPr userDrawn="1"/>
        </p:nvSpPr>
        <p:spPr bwMode="auto">
          <a:xfrm>
            <a:off x="30480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3" name="Line 29"/>
          <p:cNvSpPr>
            <a:spLocks noChangeShapeType="1"/>
          </p:cNvSpPr>
          <p:nvPr userDrawn="1"/>
        </p:nvSpPr>
        <p:spPr bwMode="auto">
          <a:xfrm>
            <a:off x="320675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4" name="Line 30"/>
          <p:cNvSpPr>
            <a:spLocks noChangeShapeType="1"/>
          </p:cNvSpPr>
          <p:nvPr userDrawn="1"/>
        </p:nvSpPr>
        <p:spPr bwMode="auto">
          <a:xfrm>
            <a:off x="33528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5" name="Line 31"/>
          <p:cNvSpPr>
            <a:spLocks noChangeShapeType="1"/>
          </p:cNvSpPr>
          <p:nvPr userDrawn="1"/>
        </p:nvSpPr>
        <p:spPr bwMode="auto">
          <a:xfrm>
            <a:off x="3505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6" name="Line 32"/>
          <p:cNvSpPr>
            <a:spLocks noChangeShapeType="1"/>
          </p:cNvSpPr>
          <p:nvPr userDrawn="1"/>
        </p:nvSpPr>
        <p:spPr bwMode="auto">
          <a:xfrm>
            <a:off x="36576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7" name="Line 33"/>
          <p:cNvSpPr>
            <a:spLocks noChangeShapeType="1"/>
          </p:cNvSpPr>
          <p:nvPr userDrawn="1"/>
        </p:nvSpPr>
        <p:spPr bwMode="auto">
          <a:xfrm>
            <a:off x="38100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8" name="Line 34"/>
          <p:cNvSpPr>
            <a:spLocks noChangeShapeType="1"/>
          </p:cNvSpPr>
          <p:nvPr userDrawn="1"/>
        </p:nvSpPr>
        <p:spPr bwMode="auto">
          <a:xfrm>
            <a:off x="3962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9" name="Line 35"/>
          <p:cNvSpPr>
            <a:spLocks noChangeShapeType="1"/>
          </p:cNvSpPr>
          <p:nvPr userDrawn="1"/>
        </p:nvSpPr>
        <p:spPr bwMode="auto">
          <a:xfrm>
            <a:off x="41148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30" name="Line 36"/>
          <p:cNvSpPr>
            <a:spLocks noChangeShapeType="1"/>
          </p:cNvSpPr>
          <p:nvPr userDrawn="1"/>
        </p:nvSpPr>
        <p:spPr bwMode="auto">
          <a:xfrm>
            <a:off x="427355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31" name="Line 37"/>
          <p:cNvSpPr>
            <a:spLocks noChangeShapeType="1"/>
          </p:cNvSpPr>
          <p:nvPr userDrawn="1"/>
        </p:nvSpPr>
        <p:spPr bwMode="auto">
          <a:xfrm>
            <a:off x="44196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32" name="Line 38"/>
          <p:cNvSpPr>
            <a:spLocks noChangeShapeType="1"/>
          </p:cNvSpPr>
          <p:nvPr userDrawn="1"/>
        </p:nvSpPr>
        <p:spPr bwMode="auto">
          <a:xfrm>
            <a:off x="45720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33" name="Line 39"/>
          <p:cNvSpPr>
            <a:spLocks noChangeShapeType="1"/>
          </p:cNvSpPr>
          <p:nvPr userDrawn="1"/>
        </p:nvSpPr>
        <p:spPr bwMode="auto">
          <a:xfrm>
            <a:off x="4724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34" name="Line 40"/>
          <p:cNvSpPr>
            <a:spLocks noChangeShapeType="1"/>
          </p:cNvSpPr>
          <p:nvPr userDrawn="1"/>
        </p:nvSpPr>
        <p:spPr bwMode="auto">
          <a:xfrm>
            <a:off x="48768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35" name="Line 41"/>
          <p:cNvSpPr>
            <a:spLocks noChangeShapeType="1"/>
          </p:cNvSpPr>
          <p:nvPr userDrawn="1"/>
        </p:nvSpPr>
        <p:spPr bwMode="auto">
          <a:xfrm>
            <a:off x="5029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36" name="Line 42"/>
          <p:cNvSpPr>
            <a:spLocks noChangeShapeType="1"/>
          </p:cNvSpPr>
          <p:nvPr userDrawn="1"/>
        </p:nvSpPr>
        <p:spPr bwMode="auto">
          <a:xfrm>
            <a:off x="51816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37" name="Line 43"/>
          <p:cNvSpPr>
            <a:spLocks noChangeShapeType="1"/>
          </p:cNvSpPr>
          <p:nvPr userDrawn="1"/>
        </p:nvSpPr>
        <p:spPr bwMode="auto">
          <a:xfrm>
            <a:off x="534035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38" name="Line 44"/>
          <p:cNvSpPr>
            <a:spLocks noChangeShapeType="1"/>
          </p:cNvSpPr>
          <p:nvPr userDrawn="1"/>
        </p:nvSpPr>
        <p:spPr bwMode="auto">
          <a:xfrm>
            <a:off x="5486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39" name="Line 45"/>
          <p:cNvSpPr>
            <a:spLocks noChangeShapeType="1"/>
          </p:cNvSpPr>
          <p:nvPr userDrawn="1"/>
        </p:nvSpPr>
        <p:spPr bwMode="auto">
          <a:xfrm>
            <a:off x="56388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40" name="Line 46"/>
          <p:cNvSpPr>
            <a:spLocks noChangeShapeType="1"/>
          </p:cNvSpPr>
          <p:nvPr userDrawn="1"/>
        </p:nvSpPr>
        <p:spPr bwMode="auto">
          <a:xfrm>
            <a:off x="5791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41" name="Line 47"/>
          <p:cNvSpPr>
            <a:spLocks noChangeShapeType="1"/>
          </p:cNvSpPr>
          <p:nvPr userDrawn="1"/>
        </p:nvSpPr>
        <p:spPr bwMode="auto">
          <a:xfrm>
            <a:off x="59436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42" name="Line 48"/>
          <p:cNvSpPr>
            <a:spLocks noChangeShapeType="1"/>
          </p:cNvSpPr>
          <p:nvPr userDrawn="1"/>
        </p:nvSpPr>
        <p:spPr bwMode="auto">
          <a:xfrm>
            <a:off x="60960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43" name="Line 49"/>
          <p:cNvSpPr>
            <a:spLocks noChangeShapeType="1"/>
          </p:cNvSpPr>
          <p:nvPr userDrawn="1"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44" name="Line 50"/>
          <p:cNvSpPr>
            <a:spLocks noChangeShapeType="1"/>
          </p:cNvSpPr>
          <p:nvPr userDrawn="1"/>
        </p:nvSpPr>
        <p:spPr bwMode="auto">
          <a:xfrm>
            <a:off x="640715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45" name="Line 51"/>
          <p:cNvSpPr>
            <a:spLocks noChangeShapeType="1"/>
          </p:cNvSpPr>
          <p:nvPr userDrawn="1"/>
        </p:nvSpPr>
        <p:spPr bwMode="auto">
          <a:xfrm>
            <a:off x="6553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46" name="Line 52"/>
          <p:cNvSpPr>
            <a:spLocks noChangeShapeType="1"/>
          </p:cNvSpPr>
          <p:nvPr userDrawn="1"/>
        </p:nvSpPr>
        <p:spPr bwMode="auto">
          <a:xfrm>
            <a:off x="67056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47" name="Line 53"/>
          <p:cNvSpPr>
            <a:spLocks noChangeShapeType="1"/>
          </p:cNvSpPr>
          <p:nvPr userDrawn="1"/>
        </p:nvSpPr>
        <p:spPr bwMode="auto">
          <a:xfrm>
            <a:off x="68580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48" name="Line 54"/>
          <p:cNvSpPr>
            <a:spLocks noChangeShapeType="1"/>
          </p:cNvSpPr>
          <p:nvPr userDrawn="1"/>
        </p:nvSpPr>
        <p:spPr bwMode="auto">
          <a:xfrm>
            <a:off x="7010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49" name="Line 55"/>
          <p:cNvSpPr>
            <a:spLocks noChangeShapeType="1"/>
          </p:cNvSpPr>
          <p:nvPr userDrawn="1"/>
        </p:nvSpPr>
        <p:spPr bwMode="auto">
          <a:xfrm>
            <a:off x="71628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50" name="Line 56"/>
          <p:cNvSpPr>
            <a:spLocks noChangeShapeType="1"/>
          </p:cNvSpPr>
          <p:nvPr userDrawn="1"/>
        </p:nvSpPr>
        <p:spPr bwMode="auto">
          <a:xfrm>
            <a:off x="7315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51" name="Line 57"/>
          <p:cNvSpPr>
            <a:spLocks noChangeShapeType="1"/>
          </p:cNvSpPr>
          <p:nvPr userDrawn="1"/>
        </p:nvSpPr>
        <p:spPr bwMode="auto">
          <a:xfrm>
            <a:off x="747395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52" name="Line 58"/>
          <p:cNvSpPr>
            <a:spLocks noChangeShapeType="1"/>
          </p:cNvSpPr>
          <p:nvPr userDrawn="1"/>
        </p:nvSpPr>
        <p:spPr bwMode="auto">
          <a:xfrm>
            <a:off x="76200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53" name="Line 59"/>
          <p:cNvSpPr>
            <a:spLocks noChangeShapeType="1"/>
          </p:cNvSpPr>
          <p:nvPr userDrawn="1"/>
        </p:nvSpPr>
        <p:spPr bwMode="auto">
          <a:xfrm>
            <a:off x="7772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54" name="Line 60"/>
          <p:cNvSpPr>
            <a:spLocks noChangeShapeType="1"/>
          </p:cNvSpPr>
          <p:nvPr userDrawn="1"/>
        </p:nvSpPr>
        <p:spPr bwMode="auto">
          <a:xfrm>
            <a:off x="79248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55" name="Line 61"/>
          <p:cNvSpPr>
            <a:spLocks noChangeShapeType="1"/>
          </p:cNvSpPr>
          <p:nvPr userDrawn="1"/>
        </p:nvSpPr>
        <p:spPr bwMode="auto">
          <a:xfrm>
            <a:off x="8077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56" name="Line 62"/>
          <p:cNvSpPr>
            <a:spLocks noChangeShapeType="1"/>
          </p:cNvSpPr>
          <p:nvPr userDrawn="1"/>
        </p:nvSpPr>
        <p:spPr bwMode="auto">
          <a:xfrm>
            <a:off x="82296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57" name="Line 63"/>
          <p:cNvSpPr>
            <a:spLocks noChangeShapeType="1"/>
          </p:cNvSpPr>
          <p:nvPr userDrawn="1"/>
        </p:nvSpPr>
        <p:spPr bwMode="auto">
          <a:xfrm>
            <a:off x="83820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58" name="Line 64"/>
          <p:cNvSpPr>
            <a:spLocks noChangeShapeType="1"/>
          </p:cNvSpPr>
          <p:nvPr userDrawn="1"/>
        </p:nvSpPr>
        <p:spPr bwMode="auto">
          <a:xfrm>
            <a:off x="8534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59" name="Line 65"/>
          <p:cNvSpPr>
            <a:spLocks noChangeShapeType="1"/>
          </p:cNvSpPr>
          <p:nvPr userDrawn="1"/>
        </p:nvSpPr>
        <p:spPr bwMode="auto">
          <a:xfrm>
            <a:off x="86868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60" name="Line 66"/>
          <p:cNvSpPr>
            <a:spLocks noChangeShapeType="1"/>
          </p:cNvSpPr>
          <p:nvPr userDrawn="1"/>
        </p:nvSpPr>
        <p:spPr bwMode="auto">
          <a:xfrm>
            <a:off x="8839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61" name="Line 67"/>
          <p:cNvSpPr>
            <a:spLocks noChangeShapeType="1"/>
          </p:cNvSpPr>
          <p:nvPr userDrawn="1"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62" name="Line 68"/>
          <p:cNvSpPr>
            <a:spLocks noChangeShapeType="1"/>
          </p:cNvSpPr>
          <p:nvPr userDrawn="1"/>
        </p:nvSpPr>
        <p:spPr bwMode="auto">
          <a:xfrm>
            <a:off x="913765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grpSp>
        <p:nvGrpSpPr>
          <p:cNvPr id="63" name="Group 83"/>
          <p:cNvGrpSpPr>
            <a:grpSpLocks/>
          </p:cNvGrpSpPr>
          <p:nvPr userDrawn="1"/>
        </p:nvGrpSpPr>
        <p:grpSpPr bwMode="auto">
          <a:xfrm>
            <a:off x="0" y="6096000"/>
            <a:ext cx="9144000" cy="609600"/>
            <a:chOff x="0" y="3840"/>
            <a:chExt cx="5760" cy="384"/>
          </a:xfrm>
        </p:grpSpPr>
        <p:sp>
          <p:nvSpPr>
            <p:cNvPr id="64" name="Line 69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65" name="Line 70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66" name="Line 71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67" name="Line 72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68" name="Line 73"/>
            <p:cNvSpPr>
              <a:spLocks noChangeShapeType="1"/>
            </p:cNvSpPr>
            <p:nvPr userDrawn="1"/>
          </p:nvSpPr>
          <p:spPr bwMode="auto">
            <a:xfrm>
              <a:off x="0" y="4032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69" name="Line 74"/>
            <p:cNvSpPr>
              <a:spLocks noChangeShapeType="1"/>
            </p:cNvSpPr>
            <p:nvPr userDrawn="1"/>
          </p:nvSpPr>
          <p:spPr bwMode="auto">
            <a:xfrm>
              <a:off x="0" y="3936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70" name="Line 75"/>
            <p:cNvSpPr>
              <a:spLocks noChangeShapeType="1"/>
            </p:cNvSpPr>
            <p:nvPr userDrawn="1"/>
          </p:nvSpPr>
          <p:spPr bwMode="auto">
            <a:xfrm>
              <a:off x="0" y="3840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grpSp>
        <p:nvGrpSpPr>
          <p:cNvPr id="71" name="Group 84"/>
          <p:cNvGrpSpPr>
            <a:grpSpLocks/>
          </p:cNvGrpSpPr>
          <p:nvPr userDrawn="1"/>
        </p:nvGrpSpPr>
        <p:grpSpPr bwMode="auto">
          <a:xfrm>
            <a:off x="0" y="5334000"/>
            <a:ext cx="9144000" cy="609600"/>
            <a:chOff x="0" y="3840"/>
            <a:chExt cx="5760" cy="384"/>
          </a:xfrm>
        </p:grpSpPr>
        <p:sp>
          <p:nvSpPr>
            <p:cNvPr id="72" name="Line 85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73" name="Line 86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74" name="Line 87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75" name="Line 88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76" name="Line 89"/>
            <p:cNvSpPr>
              <a:spLocks noChangeShapeType="1"/>
            </p:cNvSpPr>
            <p:nvPr userDrawn="1"/>
          </p:nvSpPr>
          <p:spPr bwMode="auto">
            <a:xfrm>
              <a:off x="0" y="4032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77" name="Line 90"/>
            <p:cNvSpPr>
              <a:spLocks noChangeShapeType="1"/>
            </p:cNvSpPr>
            <p:nvPr userDrawn="1"/>
          </p:nvSpPr>
          <p:spPr bwMode="auto">
            <a:xfrm>
              <a:off x="0" y="3936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78" name="Line 91"/>
            <p:cNvSpPr>
              <a:spLocks noChangeShapeType="1"/>
            </p:cNvSpPr>
            <p:nvPr userDrawn="1"/>
          </p:nvSpPr>
          <p:spPr bwMode="auto">
            <a:xfrm>
              <a:off x="0" y="3840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grpSp>
        <p:nvGrpSpPr>
          <p:cNvPr id="79" name="Group 92"/>
          <p:cNvGrpSpPr>
            <a:grpSpLocks/>
          </p:cNvGrpSpPr>
          <p:nvPr userDrawn="1"/>
        </p:nvGrpSpPr>
        <p:grpSpPr bwMode="auto">
          <a:xfrm>
            <a:off x="0" y="4572000"/>
            <a:ext cx="9144000" cy="609600"/>
            <a:chOff x="0" y="3840"/>
            <a:chExt cx="5760" cy="384"/>
          </a:xfrm>
        </p:grpSpPr>
        <p:sp>
          <p:nvSpPr>
            <p:cNvPr id="80" name="Line 93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81" name="Line 94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82" name="Line 95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83" name="Line 96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84" name="Line 97"/>
            <p:cNvSpPr>
              <a:spLocks noChangeShapeType="1"/>
            </p:cNvSpPr>
            <p:nvPr userDrawn="1"/>
          </p:nvSpPr>
          <p:spPr bwMode="auto">
            <a:xfrm>
              <a:off x="0" y="4032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85" name="Line 98"/>
            <p:cNvSpPr>
              <a:spLocks noChangeShapeType="1"/>
            </p:cNvSpPr>
            <p:nvPr userDrawn="1"/>
          </p:nvSpPr>
          <p:spPr bwMode="auto">
            <a:xfrm>
              <a:off x="0" y="3936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86" name="Line 99"/>
            <p:cNvSpPr>
              <a:spLocks noChangeShapeType="1"/>
            </p:cNvSpPr>
            <p:nvPr userDrawn="1"/>
          </p:nvSpPr>
          <p:spPr bwMode="auto">
            <a:xfrm>
              <a:off x="0" y="3840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grpSp>
        <p:nvGrpSpPr>
          <p:cNvPr id="87" name="Group 100"/>
          <p:cNvGrpSpPr>
            <a:grpSpLocks/>
          </p:cNvGrpSpPr>
          <p:nvPr userDrawn="1"/>
        </p:nvGrpSpPr>
        <p:grpSpPr bwMode="auto">
          <a:xfrm>
            <a:off x="0" y="3810000"/>
            <a:ext cx="9144000" cy="609600"/>
            <a:chOff x="0" y="3840"/>
            <a:chExt cx="5760" cy="384"/>
          </a:xfrm>
        </p:grpSpPr>
        <p:sp>
          <p:nvSpPr>
            <p:cNvPr id="88" name="Line 101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89" name="Line 102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90" name="Line 103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91" name="Line 104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92" name="Line 105"/>
            <p:cNvSpPr>
              <a:spLocks noChangeShapeType="1"/>
            </p:cNvSpPr>
            <p:nvPr userDrawn="1"/>
          </p:nvSpPr>
          <p:spPr bwMode="auto">
            <a:xfrm>
              <a:off x="0" y="4032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93" name="Line 106"/>
            <p:cNvSpPr>
              <a:spLocks noChangeShapeType="1"/>
            </p:cNvSpPr>
            <p:nvPr userDrawn="1"/>
          </p:nvSpPr>
          <p:spPr bwMode="auto">
            <a:xfrm>
              <a:off x="0" y="3936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94" name="Line 107"/>
            <p:cNvSpPr>
              <a:spLocks noChangeShapeType="1"/>
            </p:cNvSpPr>
            <p:nvPr userDrawn="1"/>
          </p:nvSpPr>
          <p:spPr bwMode="auto">
            <a:xfrm>
              <a:off x="0" y="3840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grpSp>
        <p:nvGrpSpPr>
          <p:cNvPr id="95" name="Group 108"/>
          <p:cNvGrpSpPr>
            <a:grpSpLocks/>
          </p:cNvGrpSpPr>
          <p:nvPr userDrawn="1"/>
        </p:nvGrpSpPr>
        <p:grpSpPr bwMode="auto">
          <a:xfrm>
            <a:off x="0" y="3048000"/>
            <a:ext cx="9144000" cy="609600"/>
            <a:chOff x="0" y="3840"/>
            <a:chExt cx="5760" cy="384"/>
          </a:xfrm>
        </p:grpSpPr>
        <p:sp>
          <p:nvSpPr>
            <p:cNvPr id="96" name="Line 109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97" name="Line 110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98" name="Line 111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99" name="Line 112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100" name="Line 113"/>
            <p:cNvSpPr>
              <a:spLocks noChangeShapeType="1"/>
            </p:cNvSpPr>
            <p:nvPr userDrawn="1"/>
          </p:nvSpPr>
          <p:spPr bwMode="auto">
            <a:xfrm>
              <a:off x="0" y="4032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101" name="Line 114"/>
            <p:cNvSpPr>
              <a:spLocks noChangeShapeType="1"/>
            </p:cNvSpPr>
            <p:nvPr userDrawn="1"/>
          </p:nvSpPr>
          <p:spPr bwMode="auto">
            <a:xfrm>
              <a:off x="0" y="3936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102" name="Line 115"/>
            <p:cNvSpPr>
              <a:spLocks noChangeShapeType="1"/>
            </p:cNvSpPr>
            <p:nvPr userDrawn="1"/>
          </p:nvSpPr>
          <p:spPr bwMode="auto">
            <a:xfrm>
              <a:off x="0" y="3840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grpSp>
        <p:nvGrpSpPr>
          <p:cNvPr id="103" name="Group 116"/>
          <p:cNvGrpSpPr>
            <a:grpSpLocks/>
          </p:cNvGrpSpPr>
          <p:nvPr userDrawn="1"/>
        </p:nvGrpSpPr>
        <p:grpSpPr bwMode="auto">
          <a:xfrm>
            <a:off x="0" y="2286000"/>
            <a:ext cx="9144000" cy="609600"/>
            <a:chOff x="0" y="3840"/>
            <a:chExt cx="5760" cy="384"/>
          </a:xfrm>
        </p:grpSpPr>
        <p:sp>
          <p:nvSpPr>
            <p:cNvPr id="104" name="Line 117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105" name="Line 118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106" name="Line 119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107" name="Line 120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108" name="Line 121"/>
            <p:cNvSpPr>
              <a:spLocks noChangeShapeType="1"/>
            </p:cNvSpPr>
            <p:nvPr userDrawn="1"/>
          </p:nvSpPr>
          <p:spPr bwMode="auto">
            <a:xfrm>
              <a:off x="0" y="4032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109" name="Line 122"/>
            <p:cNvSpPr>
              <a:spLocks noChangeShapeType="1"/>
            </p:cNvSpPr>
            <p:nvPr userDrawn="1"/>
          </p:nvSpPr>
          <p:spPr bwMode="auto">
            <a:xfrm>
              <a:off x="0" y="3936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110" name="Line 123"/>
            <p:cNvSpPr>
              <a:spLocks noChangeShapeType="1"/>
            </p:cNvSpPr>
            <p:nvPr userDrawn="1"/>
          </p:nvSpPr>
          <p:spPr bwMode="auto">
            <a:xfrm>
              <a:off x="0" y="3840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grpSp>
        <p:nvGrpSpPr>
          <p:cNvPr id="111" name="Group 124"/>
          <p:cNvGrpSpPr>
            <a:grpSpLocks/>
          </p:cNvGrpSpPr>
          <p:nvPr userDrawn="1"/>
        </p:nvGrpSpPr>
        <p:grpSpPr bwMode="auto">
          <a:xfrm>
            <a:off x="0" y="1524000"/>
            <a:ext cx="9144000" cy="609600"/>
            <a:chOff x="0" y="3840"/>
            <a:chExt cx="5760" cy="384"/>
          </a:xfrm>
        </p:grpSpPr>
        <p:sp>
          <p:nvSpPr>
            <p:cNvPr id="112" name="Line 125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113" name="Line 126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114" name="Line 127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115" name="Line 128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116" name="Line 129"/>
            <p:cNvSpPr>
              <a:spLocks noChangeShapeType="1"/>
            </p:cNvSpPr>
            <p:nvPr userDrawn="1"/>
          </p:nvSpPr>
          <p:spPr bwMode="auto">
            <a:xfrm>
              <a:off x="0" y="4032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117" name="Line 130"/>
            <p:cNvSpPr>
              <a:spLocks noChangeShapeType="1"/>
            </p:cNvSpPr>
            <p:nvPr userDrawn="1"/>
          </p:nvSpPr>
          <p:spPr bwMode="auto">
            <a:xfrm>
              <a:off x="0" y="3936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118" name="Line 131"/>
            <p:cNvSpPr>
              <a:spLocks noChangeShapeType="1"/>
            </p:cNvSpPr>
            <p:nvPr userDrawn="1"/>
          </p:nvSpPr>
          <p:spPr bwMode="auto">
            <a:xfrm>
              <a:off x="0" y="3840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grpSp>
        <p:nvGrpSpPr>
          <p:cNvPr id="119" name="Group 132"/>
          <p:cNvGrpSpPr>
            <a:grpSpLocks/>
          </p:cNvGrpSpPr>
          <p:nvPr userDrawn="1"/>
        </p:nvGrpSpPr>
        <p:grpSpPr bwMode="auto">
          <a:xfrm>
            <a:off x="0" y="762000"/>
            <a:ext cx="9144000" cy="609600"/>
            <a:chOff x="0" y="3840"/>
            <a:chExt cx="5760" cy="384"/>
          </a:xfrm>
        </p:grpSpPr>
        <p:sp>
          <p:nvSpPr>
            <p:cNvPr id="120" name="Line 133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121" name="Line 134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122" name="Line 135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123" name="Line 136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124" name="Line 137"/>
            <p:cNvSpPr>
              <a:spLocks noChangeShapeType="1"/>
            </p:cNvSpPr>
            <p:nvPr userDrawn="1"/>
          </p:nvSpPr>
          <p:spPr bwMode="auto">
            <a:xfrm>
              <a:off x="0" y="4032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125" name="Line 138"/>
            <p:cNvSpPr>
              <a:spLocks noChangeShapeType="1"/>
            </p:cNvSpPr>
            <p:nvPr userDrawn="1"/>
          </p:nvSpPr>
          <p:spPr bwMode="auto">
            <a:xfrm>
              <a:off x="0" y="3936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126" name="Line 139"/>
            <p:cNvSpPr>
              <a:spLocks noChangeShapeType="1"/>
            </p:cNvSpPr>
            <p:nvPr userDrawn="1"/>
          </p:nvSpPr>
          <p:spPr bwMode="auto">
            <a:xfrm>
              <a:off x="0" y="3840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grpSp>
        <p:nvGrpSpPr>
          <p:cNvPr id="127" name="Group 140"/>
          <p:cNvGrpSpPr>
            <a:grpSpLocks/>
          </p:cNvGrpSpPr>
          <p:nvPr userDrawn="1"/>
        </p:nvGrpSpPr>
        <p:grpSpPr bwMode="auto">
          <a:xfrm>
            <a:off x="0" y="0"/>
            <a:ext cx="9144000" cy="609600"/>
            <a:chOff x="0" y="3840"/>
            <a:chExt cx="5760" cy="384"/>
          </a:xfrm>
        </p:grpSpPr>
        <p:sp>
          <p:nvSpPr>
            <p:cNvPr id="128" name="Line 141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129" name="Line 142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130" name="Line 143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131" name="Line 144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132" name="Line 145"/>
            <p:cNvSpPr>
              <a:spLocks noChangeShapeType="1"/>
            </p:cNvSpPr>
            <p:nvPr userDrawn="1"/>
          </p:nvSpPr>
          <p:spPr bwMode="auto">
            <a:xfrm>
              <a:off x="0" y="4032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133" name="Line 146"/>
            <p:cNvSpPr>
              <a:spLocks noChangeShapeType="1"/>
            </p:cNvSpPr>
            <p:nvPr userDrawn="1"/>
          </p:nvSpPr>
          <p:spPr bwMode="auto">
            <a:xfrm>
              <a:off x="0" y="3936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134" name="Line 147"/>
            <p:cNvSpPr>
              <a:spLocks noChangeShapeType="1"/>
            </p:cNvSpPr>
            <p:nvPr userDrawn="1"/>
          </p:nvSpPr>
          <p:spPr bwMode="auto">
            <a:xfrm>
              <a:off x="0" y="3840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0"/>
            <a:ext cx="84264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935038"/>
            <a:ext cx="8424863" cy="554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8474075" y="6556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0" hangingPunct="0">
              <a:defRPr/>
            </a:pPr>
            <a:fld id="{2DA1C40B-2E41-463C-9FCC-65CF57CDF280}" type="slidenum">
              <a:rPr lang="en-US" sz="900">
                <a:latin typeface="Calibri" pitchFamily="34" charset="0"/>
                <a:ea typeface="ＭＳ Ｐゴシック" pitchFamily="34" charset="-128"/>
              </a:rPr>
              <a:pPr algn="r" eaLnBrk="0" hangingPunct="0">
                <a:defRPr/>
              </a:pPr>
              <a:t>‹#›</a:t>
            </a:fld>
            <a:endParaRPr lang="en-US" sz="900" dirty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2" r:id="rId2"/>
    <p:sldLayoutId id="2147483753" r:id="rId3"/>
    <p:sldLayoutId id="2147483755" r:id="rId4"/>
  </p:sldLayoutIdLst>
  <p:txStyles>
    <p:titleStyle>
      <a:lvl1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8519C"/>
          </a:solidFill>
          <a:latin typeface="Calibri"/>
          <a:ea typeface="ＭＳ Ｐゴシック" charset="-128"/>
          <a:cs typeface="Calibri"/>
        </a:defRPr>
      </a:lvl1pPr>
      <a:lvl2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8519C"/>
          </a:solidFill>
          <a:latin typeface="Calibri" charset="0"/>
          <a:ea typeface="ＭＳ Ｐゴシック" charset="-128"/>
          <a:cs typeface="Calibri" pitchFamily="34" charset="0"/>
        </a:defRPr>
      </a:lvl2pPr>
      <a:lvl3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8519C"/>
          </a:solidFill>
          <a:latin typeface="Calibri" charset="0"/>
          <a:ea typeface="ＭＳ Ｐゴシック" charset="-128"/>
          <a:cs typeface="Calibri" pitchFamily="34" charset="0"/>
        </a:defRPr>
      </a:lvl3pPr>
      <a:lvl4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8519C"/>
          </a:solidFill>
          <a:latin typeface="Calibri" charset="0"/>
          <a:ea typeface="ＭＳ Ｐゴシック" charset="-128"/>
          <a:cs typeface="Calibri" pitchFamily="34" charset="0"/>
        </a:defRPr>
      </a:lvl4pPr>
      <a:lvl5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8519C"/>
          </a:solidFill>
          <a:latin typeface="Calibri" charset="0"/>
          <a:ea typeface="ＭＳ Ｐゴシック" charset="-128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9pPr>
    </p:titleStyle>
    <p:bodyStyle>
      <a:lvl1pPr marL="179388" indent="-179388" algn="l" rtl="0" eaLnBrk="0" fontAlgn="base" hangingPunct="0">
        <a:spcBef>
          <a:spcPts val="500"/>
        </a:spcBef>
        <a:spcAft>
          <a:spcPct val="0"/>
        </a:spcAft>
        <a:buClr>
          <a:srgbClr val="BDD7E7"/>
        </a:buClr>
        <a:buFont typeface="Wingdings" pitchFamily="2" charset="2"/>
        <a:buChar char="§"/>
        <a:defRPr sz="2400">
          <a:solidFill>
            <a:srgbClr val="08519C"/>
          </a:solidFill>
          <a:latin typeface="Calibri"/>
          <a:ea typeface="ＭＳ Ｐゴシック" charset="-128"/>
          <a:cs typeface="Calibri"/>
        </a:defRPr>
      </a:lvl1pPr>
      <a:lvl2pPr marL="539750" indent="-215900" algn="l" rtl="0" eaLnBrk="0" fontAlgn="base" hangingPunct="0">
        <a:spcBef>
          <a:spcPts val="400"/>
        </a:spcBef>
        <a:spcAft>
          <a:spcPct val="0"/>
        </a:spcAft>
        <a:buClr>
          <a:srgbClr val="BDD7E7"/>
        </a:buClr>
        <a:buFont typeface="Wingdings" pitchFamily="2" charset="2"/>
        <a:buChar char="§"/>
        <a:defRPr sz="2000">
          <a:solidFill>
            <a:srgbClr val="08519C"/>
          </a:solidFill>
          <a:latin typeface="Calibri"/>
          <a:ea typeface="ＭＳ Ｐゴシック" charset="-128"/>
          <a:cs typeface="Calibri"/>
        </a:defRPr>
      </a:lvl2pPr>
      <a:lvl3pPr marL="898525" indent="-215900" algn="l" rtl="0" eaLnBrk="0" fontAlgn="base" hangingPunct="0">
        <a:spcBef>
          <a:spcPts val="300"/>
        </a:spcBef>
        <a:spcAft>
          <a:spcPct val="0"/>
        </a:spcAft>
        <a:buClr>
          <a:srgbClr val="BDD7E7"/>
        </a:buClr>
        <a:buFont typeface="Wingdings" pitchFamily="2" charset="2"/>
        <a:buChar char="§"/>
        <a:defRPr sz="2000">
          <a:solidFill>
            <a:srgbClr val="08519C"/>
          </a:solidFill>
          <a:latin typeface="Calibri"/>
          <a:ea typeface="ＭＳ Ｐゴシック" charset="-128"/>
          <a:cs typeface="Calibri"/>
        </a:defRPr>
      </a:lvl3pPr>
      <a:lvl4pPr marL="1258888" indent="-215900" algn="l" rtl="0" eaLnBrk="0" fontAlgn="base" hangingPunct="0">
        <a:spcBef>
          <a:spcPts val="200"/>
        </a:spcBef>
        <a:spcAft>
          <a:spcPct val="0"/>
        </a:spcAft>
        <a:buClr>
          <a:srgbClr val="BDD7E7"/>
        </a:buClr>
        <a:buFont typeface="Wingdings" pitchFamily="2" charset="2"/>
        <a:buChar char="§"/>
        <a:defRPr>
          <a:solidFill>
            <a:srgbClr val="08519C"/>
          </a:solidFill>
          <a:latin typeface="Calibri"/>
          <a:ea typeface="ＭＳ Ｐゴシック" charset="-128"/>
          <a:cs typeface="Calibri"/>
        </a:defRPr>
      </a:lvl4pPr>
      <a:lvl5pPr marL="1619250" indent="-215900" algn="l" rtl="0" eaLnBrk="0" fontAlgn="base" hangingPunct="0">
        <a:spcBef>
          <a:spcPts val="200"/>
        </a:spcBef>
        <a:spcAft>
          <a:spcPct val="0"/>
        </a:spcAft>
        <a:buClr>
          <a:srgbClr val="BDD7E7"/>
        </a:buClr>
        <a:buFont typeface="Wingdings" pitchFamily="2" charset="2"/>
        <a:buChar char="§"/>
        <a:defRPr sz="1600">
          <a:solidFill>
            <a:srgbClr val="08519C"/>
          </a:solidFill>
          <a:latin typeface="Calibri"/>
          <a:ea typeface="ＭＳ Ｐゴシック" charset="-128"/>
          <a:cs typeface="Calibri"/>
        </a:defRPr>
      </a:lvl5pPr>
      <a:lvl6pPr marL="25749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321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893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465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15.wmf"/><Relationship Id="rId6" Type="http://schemas.openxmlformats.org/officeDocument/2006/relationships/image" Target="../media/image16.wmf"/><Relationship Id="rId7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8.emf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8.emf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1.emf"/><Relationship Id="rId5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8.emf"/><Relationship Id="rId5" Type="http://schemas.openxmlformats.org/officeDocument/2006/relationships/image" Target="../media/image22.png"/><Relationship Id="rId6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8.emf"/><Relationship Id="rId5" Type="http://schemas.openxmlformats.org/officeDocument/2006/relationships/image" Target="../media/image23.png"/><Relationship Id="rId6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4.png"/><Relationship Id="rId6" Type="http://schemas.openxmlformats.org/officeDocument/2006/relationships/image" Target="../media/image10.png"/><Relationship Id="rId1" Type="http://schemas.microsoft.com/office/2007/relationships/media" Target="file://localhost/Users/paul/Dropbox/sdlab/users/pop/biochips%20talks%20taiwan/whmi_cases11/oil%20-%20load-mix%20-%2010X%20(1)-1.wmv" TargetMode="External"/><Relationship Id="rId2" Type="http://schemas.openxmlformats.org/officeDocument/2006/relationships/video" Target="file://localhost/Users/paul/Dropbox/sdlab/users/pop/biochips%20talks%20taiwan/whmi_cases11/oil%20-%20load-mix%20-%2010X%20(1)-1.wm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4.png"/><Relationship Id="rId6" Type="http://schemas.openxmlformats.org/officeDocument/2006/relationships/image" Target="../media/image11.png"/><Relationship Id="rId1" Type="http://schemas.microsoft.com/office/2007/relationships/media" Target="file://localhost/Users/paul/Dropbox/sdlab/users/pop/biochips%20talks%20taiwan/whmi_cases11/air%20-%20load-mix-store%20-%2050X.avi" TargetMode="External"/><Relationship Id="rId2" Type="http://schemas.openxmlformats.org/officeDocument/2006/relationships/video" Target="file://localhost/Users/paul/Dropbox/sdlab/users/pop/biochips%20talks%20taiwan/whmi_cases11/air%20-%20load-mix-store%20-%2050X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ctrTitle"/>
          </p:nvPr>
        </p:nvSpPr>
        <p:spPr>
          <a:xfrm>
            <a:off x="1079178" y="1412776"/>
            <a:ext cx="6949206" cy="868363"/>
          </a:xfrm>
        </p:spPr>
        <p:txBody>
          <a:bodyPr/>
          <a:lstStyle/>
          <a:p>
            <a:pPr algn="ctr" eaLnBrk="1" hangingPunct="1"/>
            <a:r>
              <a:rPr lang="en-US" sz="3000" dirty="0" smtClean="0">
                <a:latin typeface="Calibri" pitchFamily="34" charset="0"/>
                <a:cs typeface="Calibri" pitchFamily="34" charset="0"/>
              </a:rPr>
              <a:t>System-Level Modeling and Synthesis of Flow-Based Microfluidic Biochips</a:t>
            </a:r>
          </a:p>
        </p:txBody>
      </p:sp>
      <p:sp>
        <p:nvSpPr>
          <p:cNvPr id="5123" name="Subtitle 6"/>
          <p:cNvSpPr>
            <a:spLocks noGrp="1"/>
          </p:cNvSpPr>
          <p:nvPr>
            <p:ph type="subTitle" idx="1"/>
          </p:nvPr>
        </p:nvSpPr>
        <p:spPr>
          <a:xfrm>
            <a:off x="2483768" y="2636912"/>
            <a:ext cx="4068886" cy="1944695"/>
          </a:xfrm>
        </p:spPr>
        <p:txBody>
          <a:bodyPr/>
          <a:lstStyle/>
          <a:p>
            <a:pPr eaLnBrk="1" hangingPunct="1"/>
            <a:endParaRPr lang="en-US" sz="2100" dirty="0" smtClean="0">
              <a:latin typeface="Calibri" pitchFamily="34" charset="0"/>
              <a:cs typeface="Calibri" pitchFamily="34" charset="0"/>
            </a:endParaRPr>
          </a:p>
          <a:p>
            <a:pPr algn="ctr" eaLnBrk="1" hangingPunct="1"/>
            <a:r>
              <a:rPr lang="en-US" sz="1800" b="1" dirty="0" smtClean="0">
                <a:latin typeface="+mn-lt"/>
                <a:cs typeface="Times New Roman" pitchFamily="18" charset="0"/>
              </a:rPr>
              <a:t>Wajid Minhass, Paul Pop, Jan Madsen</a:t>
            </a:r>
          </a:p>
          <a:p>
            <a:pPr algn="ctr" eaLnBrk="1" hangingPunct="1"/>
            <a:r>
              <a:rPr lang="en-US" sz="1800" dirty="0" smtClean="0">
                <a:latin typeface="+mn-lt"/>
                <a:cs typeface="Times New Roman" pitchFamily="18" charset="0"/>
              </a:rPr>
              <a:t>Technical University of Denmark</a:t>
            </a:r>
          </a:p>
          <a:p>
            <a:pPr eaLnBrk="1" hangingPunct="1"/>
            <a:endParaRPr lang="en-US" sz="22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3567" y="405606"/>
            <a:ext cx="7734946" cy="71913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Biochip Architecture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67544" y="6453336"/>
            <a:ext cx="93610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12/10/2011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381800" y="6453336"/>
            <a:ext cx="715064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System-Level Modeling and Synthesis of Flow-Based Microfluidic Biochips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797494" y="1412776"/>
            <a:ext cx="773494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1" defTabSz="914400">
              <a:lnSpc>
                <a:spcPct val="80000"/>
              </a:lnSpc>
            </a:pPr>
            <a:endParaRPr kumimoji="0" lang="en-US" sz="2000" b="1" i="0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pic>
        <p:nvPicPr>
          <p:cNvPr id="9" name="Content Placeholder 3" descr="schematic.eps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040" r="-49040"/>
          <a:stretch>
            <a:fillRect/>
          </a:stretch>
        </p:blipFill>
        <p:spPr>
          <a:xfrm>
            <a:off x="-1044624" y="1412776"/>
            <a:ext cx="6991440" cy="3845023"/>
          </a:xfrm>
        </p:spPr>
      </p:pic>
      <p:pic>
        <p:nvPicPr>
          <p:cNvPr id="10" name="Content Placeholder 3" descr="functionalLevel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990" r="-43990"/>
          <a:stretch>
            <a:fillRect/>
          </a:stretch>
        </p:blipFill>
        <p:spPr>
          <a:xfrm>
            <a:off x="3347864" y="1916832"/>
            <a:ext cx="6264696" cy="3888432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1259632" y="5475783"/>
            <a:ext cx="2232248" cy="35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Schematic View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5580112" y="5481020"/>
            <a:ext cx="2232248" cy="35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Functional View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3567" y="405606"/>
            <a:ext cx="7734946" cy="71913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Challenges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67544" y="6453336"/>
            <a:ext cx="93610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12/10/2011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381800" y="6453336"/>
            <a:ext cx="715064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System-Level Modeling and Synthesis of Flow-Based Microfluidic Biochips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797494" y="1412776"/>
            <a:ext cx="773494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1" defTabSz="914400">
              <a:lnSpc>
                <a:spcPct val="80000"/>
              </a:lnSpc>
            </a:pPr>
            <a:endParaRPr kumimoji="0" lang="en-US" sz="2000" b="1" i="0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683568" y="1340768"/>
            <a:ext cx="773494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860425" lvl="1" indent="-403225" defTabSz="914400">
              <a:lnSpc>
                <a:spcPct val="80000"/>
              </a:lnSpc>
              <a:buFont typeface="Arial" charset="0"/>
              <a:buChar char="•"/>
            </a:pPr>
            <a:r>
              <a:rPr lang="en-US" sz="2000" b="1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Manufacturing technology, soft lithography, advancing faster than Moore’s law</a:t>
            </a:r>
          </a:p>
          <a:p>
            <a:pPr marL="860425" lvl="1" indent="-403225" defTabSz="914400">
              <a:lnSpc>
                <a:spcPct val="80000"/>
              </a:lnSpc>
              <a:buFont typeface="Arial" charset="0"/>
              <a:buChar char="•"/>
            </a:pPr>
            <a:r>
              <a:rPr lang="en-US" sz="2000" b="1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Increasing design complexity</a:t>
            </a:r>
          </a:p>
          <a:p>
            <a:pPr marL="860425" lvl="1" indent="-403225" defTabSz="914400">
              <a:lnSpc>
                <a:spcPct val="80000"/>
              </a:lnSpc>
              <a:buFont typeface="Arial" charset="0"/>
              <a:buChar char="•"/>
            </a:pPr>
            <a:r>
              <a:rPr lang="en-US" sz="2000" b="1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Current methodologies</a:t>
            </a:r>
          </a:p>
          <a:p>
            <a:pPr marL="1317625" lvl="2" indent="-403225" defTabSz="914400">
              <a:lnSpc>
                <a:spcPct val="80000"/>
              </a:lnSpc>
              <a:buFont typeface="Arial" charset="0"/>
              <a:buChar char="•"/>
            </a:pPr>
            <a:r>
              <a:rPr lang="en-US" sz="2000" b="1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Full-custom</a:t>
            </a:r>
          </a:p>
          <a:p>
            <a:pPr marL="1317625" lvl="2" indent="-403225" defTabSz="914400">
              <a:lnSpc>
                <a:spcPct val="80000"/>
              </a:lnSpc>
              <a:buFont typeface="Arial" charset="0"/>
              <a:buChar char="•"/>
            </a:pPr>
            <a:r>
              <a:rPr lang="en-US" sz="2000" b="1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Bottom-up</a:t>
            </a:r>
          </a:p>
          <a:p>
            <a:pPr marL="1317625" lvl="2" indent="-403225" defTabSz="914400">
              <a:lnSpc>
                <a:spcPct val="80000"/>
              </a:lnSpc>
              <a:buFont typeface="Arial" charset="0"/>
              <a:buChar char="•"/>
            </a:pPr>
            <a:endParaRPr lang="en-US" sz="2000" b="1" kern="0" dirty="0" smtClean="0">
              <a:solidFill>
                <a:srgbClr val="08519C"/>
              </a:solidFill>
              <a:latin typeface="Calibri" pitchFamily="34" charset="0"/>
              <a:cs typeface="Calibri" pitchFamily="34" charset="0"/>
            </a:endParaRPr>
          </a:p>
          <a:p>
            <a:pPr marL="860425" lvl="1" indent="-403225" defTabSz="914400">
              <a:lnSpc>
                <a:spcPct val="80000"/>
              </a:lnSpc>
              <a:buFont typeface="Arial" charset="0"/>
              <a:buChar char="•"/>
            </a:pPr>
            <a:r>
              <a:rPr kumimoji="0" lang="en-US" sz="2000" b="1" i="0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Radically</a:t>
            </a:r>
            <a:r>
              <a:rPr kumimoji="0" lang="en-US" sz="2000" b="1" i="0" strike="noStrike" kern="0" cap="none" spc="0" normalizeH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 different, top-down, synthesis and design methodologies required</a:t>
            </a:r>
            <a:endParaRPr kumimoji="0" lang="en-US" sz="2000" b="1" i="0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3567" y="405606"/>
            <a:ext cx="7734946" cy="71913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System Model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67544" y="6453336"/>
            <a:ext cx="93610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12/10/2011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381800" y="6453336"/>
            <a:ext cx="715064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System-Level Modeling and Synthesis of Flow-Based Microfluidic Biochips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797494" y="1412776"/>
            <a:ext cx="773494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1" defTabSz="914400">
              <a:lnSpc>
                <a:spcPct val="80000"/>
              </a:lnSpc>
            </a:pPr>
            <a:endParaRPr kumimoji="0" lang="en-US" sz="2000" b="1" i="0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683568" y="1196752"/>
            <a:ext cx="773494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860425" lvl="1" indent="-403225" defTabSz="914400">
              <a:lnSpc>
                <a:spcPct val="80000"/>
              </a:lnSpc>
              <a:buFont typeface="Arial" charset="0"/>
              <a:buChar char="•"/>
            </a:pPr>
            <a:r>
              <a:rPr lang="en-US" sz="2000" b="1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The model considers discretized fluid volumes</a:t>
            </a:r>
          </a:p>
          <a:p>
            <a:pPr marL="860425" lvl="1" indent="-403225" defTabSz="914400">
              <a:lnSpc>
                <a:spcPct val="80000"/>
              </a:lnSpc>
              <a:buFont typeface="Arial" charset="0"/>
              <a:buChar char="•"/>
            </a:pPr>
            <a:endParaRPr lang="en-US" sz="2000" b="1" kern="0" dirty="0" smtClean="0">
              <a:solidFill>
                <a:srgbClr val="08519C"/>
              </a:solidFill>
              <a:latin typeface="Calibri" pitchFamily="34" charset="0"/>
              <a:cs typeface="Calibri" pitchFamily="34" charset="0"/>
            </a:endParaRPr>
          </a:p>
          <a:p>
            <a:pPr marL="860425" lvl="1" indent="-403225" defTabSz="914400">
              <a:lnSpc>
                <a:spcPct val="80000"/>
              </a:lnSpc>
              <a:buFont typeface="Arial" charset="0"/>
              <a:buChar char="•"/>
            </a:pPr>
            <a:r>
              <a:rPr lang="en-US" sz="2000" b="1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Fluid sample volumes can be precisely controlled (unit sized samples)</a:t>
            </a:r>
          </a:p>
          <a:p>
            <a:pPr marL="860425" lvl="1" indent="-403225" defTabSz="914400">
              <a:lnSpc>
                <a:spcPct val="80000"/>
              </a:lnSpc>
              <a:buFont typeface="Arial" charset="0"/>
              <a:buChar char="•"/>
            </a:pPr>
            <a:endParaRPr lang="en-US" sz="2000" b="1" kern="0" dirty="0" smtClean="0">
              <a:solidFill>
                <a:srgbClr val="08519C"/>
              </a:solidFill>
              <a:latin typeface="Calibri" pitchFamily="34" charset="0"/>
              <a:cs typeface="Calibri" pitchFamily="34" charset="0"/>
            </a:endParaRPr>
          </a:p>
          <a:p>
            <a:pPr marL="860425" lvl="1" indent="-403225" defTabSz="914400">
              <a:lnSpc>
                <a:spcPct val="80000"/>
              </a:lnSpc>
              <a:buFont typeface="Arial" charset="0"/>
              <a:buChar char="•"/>
            </a:pPr>
            <a:r>
              <a:rPr lang="en-US" sz="2000" b="1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Each sample occupies a certain length on the flow channel using </a:t>
            </a:r>
            <a:r>
              <a:rPr lang="en-US" sz="2000" b="1" i="1" u="sng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metering</a:t>
            </a:r>
          </a:p>
          <a:p>
            <a:pPr marL="860425" lvl="1" indent="-403225" defTabSz="914400">
              <a:lnSpc>
                <a:spcPct val="80000"/>
              </a:lnSpc>
              <a:buFont typeface="Arial" charset="0"/>
              <a:buChar char="•"/>
            </a:pPr>
            <a:endParaRPr lang="en-US" sz="2000" b="1" kern="0" dirty="0" smtClean="0">
              <a:solidFill>
                <a:srgbClr val="08519C"/>
              </a:solidFill>
              <a:latin typeface="Calibri" pitchFamily="34" charset="0"/>
              <a:cs typeface="Calibri" pitchFamily="34" charset="0"/>
            </a:endParaRPr>
          </a:p>
          <a:p>
            <a:pPr marL="860425" lvl="1" indent="-403225" defTabSz="914400">
              <a:lnSpc>
                <a:spcPct val="80000"/>
              </a:lnSpc>
              <a:buFont typeface="Arial" charset="0"/>
              <a:buChar char="•"/>
            </a:pPr>
            <a:endParaRPr kumimoji="0" lang="en-US" sz="2000" b="1" i="0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3567" y="405606"/>
            <a:ext cx="7734946" cy="71913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Metering – Unit Sized Samples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67544" y="6453336"/>
            <a:ext cx="93610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12/10/2011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381800" y="6453336"/>
            <a:ext cx="715064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System-Level Modeling and Synthesis of Flow-Based Microfluidic Biochips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683568" y="1412776"/>
            <a:ext cx="7734946" cy="35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 algn="ctr" defTabSz="914400">
              <a:lnSpc>
                <a:spcPct val="80000"/>
              </a:lnSpc>
            </a:pPr>
            <a:endParaRPr kumimoji="0" lang="en-US" sz="2000" b="1" i="0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683568" y="1484784"/>
            <a:ext cx="7446914" cy="64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342900" lvl="0" indent="-342900" defTabSz="914400">
              <a:lnSpc>
                <a:spcPct val="80000"/>
              </a:lnSpc>
              <a:buFont typeface="Wingdings" pitchFamily="2" charset="2"/>
              <a:buChar char="§"/>
            </a:pPr>
            <a:endParaRPr lang="en-US" b="1" i="1" u="sng" kern="0" dirty="0" smtClean="0">
              <a:solidFill>
                <a:srgbClr val="08519C"/>
              </a:solidFill>
              <a:latin typeface="Calibri" pitchFamily="34" charset="0"/>
              <a:cs typeface="Calibri" pitchFamily="34" charset="0"/>
            </a:endParaRPr>
          </a:p>
          <a:p>
            <a:pPr marL="342900" lvl="0" indent="-342900" defTabSz="914400">
              <a:lnSpc>
                <a:spcPct val="80000"/>
              </a:lnSpc>
            </a:pPr>
            <a:r>
              <a:rPr lang="en-US" b="1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	Metering is done by transporting the sample between two valves that are a fixed length apart</a:t>
            </a:r>
          </a:p>
          <a:p>
            <a:pPr lvl="0" algn="ctr" defTabSz="914400">
              <a:lnSpc>
                <a:spcPct val="80000"/>
              </a:lnSpc>
            </a:pPr>
            <a:endParaRPr kumimoji="0" lang="en-US" b="1" i="0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145706" y="2383060"/>
            <a:ext cx="6878637" cy="3278188"/>
            <a:chOff x="1189038" y="2193925"/>
            <a:chExt cx="6878637" cy="3278188"/>
          </a:xfrm>
        </p:grpSpPr>
        <p:sp>
          <p:nvSpPr>
            <p:cNvPr id="18" name="Oval 1"/>
            <p:cNvSpPr>
              <a:spLocks/>
            </p:cNvSpPr>
            <p:nvPr/>
          </p:nvSpPr>
          <p:spPr bwMode="auto">
            <a:xfrm>
              <a:off x="2238375" y="2227263"/>
              <a:ext cx="1100138" cy="1106487"/>
            </a:xfrm>
            <a:prstGeom prst="ellipse">
              <a:avLst/>
            </a:prstGeom>
            <a:noFill/>
            <a:ln w="9000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" name="Line 2"/>
            <p:cNvSpPr>
              <a:spLocks noChangeShapeType="1"/>
            </p:cNvSpPr>
            <p:nvPr/>
          </p:nvSpPr>
          <p:spPr bwMode="auto">
            <a:xfrm>
              <a:off x="1392238" y="2795588"/>
              <a:ext cx="855662" cy="1587"/>
            </a:xfrm>
            <a:prstGeom prst="line">
              <a:avLst/>
            </a:prstGeom>
            <a:noFill/>
            <a:ln w="270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20" name="Line 3"/>
            <p:cNvSpPr>
              <a:spLocks noChangeShapeType="1"/>
            </p:cNvSpPr>
            <p:nvPr/>
          </p:nvSpPr>
          <p:spPr bwMode="auto">
            <a:xfrm>
              <a:off x="3333750" y="2794000"/>
              <a:ext cx="971550" cy="1588"/>
            </a:xfrm>
            <a:prstGeom prst="line">
              <a:avLst/>
            </a:prstGeom>
            <a:noFill/>
            <a:ln w="270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21" name="Line 4"/>
            <p:cNvSpPr>
              <a:spLocks noChangeShapeType="1"/>
            </p:cNvSpPr>
            <p:nvPr/>
          </p:nvSpPr>
          <p:spPr bwMode="auto">
            <a:xfrm flipH="1">
              <a:off x="3800475" y="2794000"/>
              <a:ext cx="7938" cy="349250"/>
            </a:xfrm>
            <a:prstGeom prst="line">
              <a:avLst/>
            </a:prstGeom>
            <a:noFill/>
            <a:ln w="9000">
              <a:solidFill>
                <a:srgbClr val="252525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1189038" y="2516188"/>
              <a:ext cx="427037" cy="2174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9450" rIns="0" bIns="0" anchor="ctr"/>
            <a:lstStyle/>
            <a:p>
              <a:pPr algn="ctr">
                <a:lnSpc>
                  <a:spcPct val="95000"/>
                </a:lnSpc>
              </a:pPr>
              <a:r>
                <a:rPr lang="en-US" sz="1500">
                  <a:solidFill>
                    <a:srgbClr val="000000"/>
                  </a:solidFill>
                  <a:latin typeface="Times New Roman" pitchFamily="16" charset="0"/>
                  <a:ea typeface="SimSun" charset="0"/>
                  <a:cs typeface="SimSun" charset="0"/>
                </a:rPr>
                <a:t>Input</a:t>
              </a:r>
            </a:p>
          </p:txBody>
        </p:sp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3927475" y="2530475"/>
              <a:ext cx="531813" cy="2174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9450" rIns="0" bIns="0" anchor="ctr"/>
            <a:lstStyle/>
            <a:p>
              <a:pPr algn="ctr">
                <a:lnSpc>
                  <a:spcPct val="95000"/>
                </a:lnSpc>
              </a:pPr>
              <a:r>
                <a:rPr lang="en-US" sz="1500">
                  <a:solidFill>
                    <a:srgbClr val="000000"/>
                  </a:solidFill>
                  <a:latin typeface="Times New Roman" pitchFamily="16" charset="0"/>
                  <a:ea typeface="SimSun" charset="0"/>
                  <a:cs typeface="SimSun" charset="0"/>
                </a:rPr>
                <a:t>Waste</a:t>
              </a:r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3368675" y="3068638"/>
              <a:ext cx="1038225" cy="4333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9450" rIns="0" bIns="0" anchor="ctr"/>
            <a:lstStyle/>
            <a:p>
              <a:pPr algn="ctr"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sz="1500">
                  <a:solidFill>
                    <a:srgbClr val="000000"/>
                  </a:solidFill>
                  <a:latin typeface="Times New Roman" pitchFamily="16" charset="0"/>
                  <a:ea typeface="SimSun" charset="0"/>
                  <a:cs typeface="SimSun" charset="0"/>
                </a:rPr>
                <a:t>To other components</a:t>
              </a:r>
            </a:p>
          </p:txBody>
        </p:sp>
        <p:sp>
          <p:nvSpPr>
            <p:cNvPr id="25" name="AutoShape 8"/>
            <p:cNvSpPr>
              <a:spLocks noChangeArrowheads="1"/>
            </p:cNvSpPr>
            <p:nvPr/>
          </p:nvSpPr>
          <p:spPr bwMode="auto">
            <a:xfrm>
              <a:off x="2151063" y="2687638"/>
              <a:ext cx="192087" cy="68262"/>
            </a:xfrm>
            <a:prstGeom prst="roundRect">
              <a:avLst>
                <a:gd name="adj" fmla="val 2380"/>
              </a:avLst>
            </a:prstGeom>
            <a:noFill/>
            <a:ln w="9000">
              <a:solidFill>
                <a:srgbClr val="FF420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27" name="AutoShape 9"/>
            <p:cNvSpPr>
              <a:spLocks noChangeArrowheads="1"/>
            </p:cNvSpPr>
            <p:nvPr/>
          </p:nvSpPr>
          <p:spPr bwMode="auto">
            <a:xfrm>
              <a:off x="2151063" y="2832100"/>
              <a:ext cx="192087" cy="68263"/>
            </a:xfrm>
            <a:prstGeom prst="roundRect">
              <a:avLst>
                <a:gd name="adj" fmla="val 2380"/>
              </a:avLst>
            </a:prstGeom>
            <a:solidFill>
              <a:srgbClr val="FF6633"/>
            </a:solidFill>
            <a:ln w="9000">
              <a:solidFill>
                <a:srgbClr val="FF66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28" name="AutoShape 10"/>
            <p:cNvSpPr>
              <a:spLocks noChangeArrowheads="1"/>
            </p:cNvSpPr>
            <p:nvPr/>
          </p:nvSpPr>
          <p:spPr bwMode="auto">
            <a:xfrm>
              <a:off x="3246438" y="2673326"/>
              <a:ext cx="192087" cy="68263"/>
            </a:xfrm>
            <a:prstGeom prst="roundRect">
              <a:avLst>
                <a:gd name="adj" fmla="val 2380"/>
              </a:avLst>
            </a:prstGeom>
            <a:noFill/>
            <a:ln w="9000">
              <a:solidFill>
                <a:srgbClr val="FF66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29" name="AutoShape 11"/>
            <p:cNvSpPr>
              <a:spLocks noChangeArrowheads="1"/>
            </p:cNvSpPr>
            <p:nvPr/>
          </p:nvSpPr>
          <p:spPr bwMode="auto">
            <a:xfrm>
              <a:off x="3246438" y="2825750"/>
              <a:ext cx="192087" cy="68263"/>
            </a:xfrm>
            <a:prstGeom prst="roundRect">
              <a:avLst>
                <a:gd name="adj" fmla="val 2380"/>
              </a:avLst>
            </a:prstGeom>
            <a:solidFill>
              <a:srgbClr val="FF6633"/>
            </a:solidFill>
            <a:ln w="9000">
              <a:solidFill>
                <a:srgbClr val="FF66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30" name="Oval 12"/>
            <p:cNvSpPr>
              <a:spLocks noChangeArrowheads="1"/>
            </p:cNvSpPr>
            <p:nvPr/>
          </p:nvSpPr>
          <p:spPr bwMode="auto">
            <a:xfrm>
              <a:off x="1314450" y="2754313"/>
              <a:ext cx="79375" cy="74612"/>
            </a:xfrm>
            <a:prstGeom prst="ellips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31" name="AutoShape 13"/>
            <p:cNvSpPr>
              <a:spLocks noChangeArrowheads="1"/>
            </p:cNvSpPr>
            <p:nvPr/>
          </p:nvSpPr>
          <p:spPr bwMode="auto">
            <a:xfrm rot="10800000">
              <a:off x="2046288" y="2720975"/>
              <a:ext cx="68262" cy="152400"/>
            </a:xfrm>
            <a:prstGeom prst="roundRect">
              <a:avLst>
                <a:gd name="adj" fmla="val 2380"/>
              </a:avLst>
            </a:prstGeom>
            <a:noFill/>
            <a:ln w="9000">
              <a:solidFill>
                <a:srgbClr val="FF66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32" name="AutoShape 14"/>
            <p:cNvSpPr>
              <a:spLocks noChangeArrowheads="1"/>
            </p:cNvSpPr>
            <p:nvPr/>
          </p:nvSpPr>
          <p:spPr bwMode="auto">
            <a:xfrm rot="10800000">
              <a:off x="3465513" y="2720975"/>
              <a:ext cx="68262" cy="152400"/>
            </a:xfrm>
            <a:prstGeom prst="roundRect">
              <a:avLst>
                <a:gd name="adj" fmla="val 2380"/>
              </a:avLst>
            </a:prstGeom>
            <a:noFill/>
            <a:ln w="9000">
              <a:solidFill>
                <a:srgbClr val="FF66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33" name="Line 15"/>
            <p:cNvSpPr>
              <a:spLocks noChangeShapeType="1"/>
            </p:cNvSpPr>
            <p:nvPr/>
          </p:nvSpPr>
          <p:spPr bwMode="auto">
            <a:xfrm>
              <a:off x="1392238" y="2795588"/>
              <a:ext cx="261937" cy="1587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34" name="AutoShape 16"/>
            <p:cNvSpPr>
              <a:spLocks noChangeArrowheads="1"/>
            </p:cNvSpPr>
            <p:nvPr/>
          </p:nvSpPr>
          <p:spPr bwMode="auto">
            <a:xfrm rot="10800000">
              <a:off x="3938588" y="2720975"/>
              <a:ext cx="68262" cy="152400"/>
            </a:xfrm>
            <a:prstGeom prst="roundRect">
              <a:avLst>
                <a:gd name="adj" fmla="val 2380"/>
              </a:avLst>
            </a:prstGeom>
            <a:noFill/>
            <a:ln w="9000">
              <a:solidFill>
                <a:srgbClr val="FF66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35" name="AutoShape 17"/>
            <p:cNvSpPr>
              <a:spLocks noChangeArrowheads="1"/>
            </p:cNvSpPr>
            <p:nvPr/>
          </p:nvSpPr>
          <p:spPr bwMode="auto">
            <a:xfrm>
              <a:off x="3717925" y="2832100"/>
              <a:ext cx="192088" cy="68263"/>
            </a:xfrm>
            <a:prstGeom prst="roundRect">
              <a:avLst>
                <a:gd name="adj" fmla="val 2380"/>
              </a:avLst>
            </a:prstGeom>
            <a:solidFill>
              <a:srgbClr val="FF6633"/>
            </a:solidFill>
            <a:ln w="9000">
              <a:solidFill>
                <a:srgbClr val="FF66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36" name="Oval 18"/>
            <p:cNvSpPr>
              <a:spLocks/>
            </p:cNvSpPr>
            <p:nvPr/>
          </p:nvSpPr>
          <p:spPr bwMode="auto">
            <a:xfrm>
              <a:off x="5837238" y="2227263"/>
              <a:ext cx="1100137" cy="1106487"/>
            </a:xfrm>
            <a:prstGeom prst="ellipse">
              <a:avLst/>
            </a:prstGeom>
            <a:noFill/>
            <a:ln w="9000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37" name="Line 19"/>
            <p:cNvSpPr>
              <a:spLocks noChangeShapeType="1"/>
            </p:cNvSpPr>
            <p:nvPr/>
          </p:nvSpPr>
          <p:spPr bwMode="auto">
            <a:xfrm>
              <a:off x="4991100" y="2795588"/>
              <a:ext cx="858838" cy="1587"/>
            </a:xfrm>
            <a:prstGeom prst="line">
              <a:avLst/>
            </a:prstGeom>
            <a:noFill/>
            <a:ln w="270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38" name="Line 20"/>
            <p:cNvSpPr>
              <a:spLocks noChangeShapeType="1"/>
            </p:cNvSpPr>
            <p:nvPr/>
          </p:nvSpPr>
          <p:spPr bwMode="auto">
            <a:xfrm>
              <a:off x="6932613" y="2794000"/>
              <a:ext cx="971550" cy="1588"/>
            </a:xfrm>
            <a:prstGeom prst="line">
              <a:avLst/>
            </a:prstGeom>
            <a:noFill/>
            <a:ln w="270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39" name="Line 21"/>
            <p:cNvSpPr>
              <a:spLocks noChangeShapeType="1"/>
            </p:cNvSpPr>
            <p:nvPr/>
          </p:nvSpPr>
          <p:spPr bwMode="auto">
            <a:xfrm flipH="1">
              <a:off x="7397750" y="2794000"/>
              <a:ext cx="7938" cy="349250"/>
            </a:xfrm>
            <a:prstGeom prst="line">
              <a:avLst/>
            </a:prstGeom>
            <a:noFill/>
            <a:ln w="9000">
              <a:solidFill>
                <a:srgbClr val="252525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40" name="Text Box 22"/>
            <p:cNvSpPr txBox="1">
              <a:spLocks noChangeArrowheads="1"/>
            </p:cNvSpPr>
            <p:nvPr/>
          </p:nvSpPr>
          <p:spPr bwMode="auto">
            <a:xfrm>
              <a:off x="4787900" y="2516188"/>
              <a:ext cx="427038" cy="2174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9450" rIns="0" bIns="0" anchor="ctr"/>
            <a:lstStyle/>
            <a:p>
              <a:pPr algn="ctr">
                <a:lnSpc>
                  <a:spcPct val="95000"/>
                </a:lnSpc>
              </a:pPr>
              <a:r>
                <a:rPr lang="en-US" sz="1500">
                  <a:solidFill>
                    <a:srgbClr val="000000"/>
                  </a:solidFill>
                  <a:latin typeface="Times New Roman" pitchFamily="16" charset="0"/>
                  <a:ea typeface="SimSun" charset="0"/>
                  <a:cs typeface="SimSun" charset="0"/>
                </a:rPr>
                <a:t>Input</a:t>
              </a:r>
            </a:p>
          </p:txBody>
        </p:sp>
        <p:sp>
          <p:nvSpPr>
            <p:cNvPr id="41" name="Text Box 23"/>
            <p:cNvSpPr txBox="1">
              <a:spLocks noChangeArrowheads="1"/>
            </p:cNvSpPr>
            <p:nvPr/>
          </p:nvSpPr>
          <p:spPr bwMode="auto">
            <a:xfrm>
              <a:off x="7531100" y="2546350"/>
              <a:ext cx="536575" cy="2174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9450" rIns="0" bIns="0" anchor="ctr"/>
            <a:lstStyle/>
            <a:p>
              <a:pPr algn="ctr">
                <a:lnSpc>
                  <a:spcPct val="95000"/>
                </a:lnSpc>
              </a:pPr>
              <a:r>
                <a:rPr lang="en-US" sz="1500">
                  <a:solidFill>
                    <a:srgbClr val="000000"/>
                  </a:solidFill>
                  <a:latin typeface="Times New Roman" pitchFamily="16" charset="0"/>
                  <a:ea typeface="SimSun" charset="0"/>
                  <a:cs typeface="SimSun" charset="0"/>
                </a:rPr>
                <a:t>Waste</a:t>
              </a:r>
            </a:p>
          </p:txBody>
        </p:sp>
        <p:sp>
          <p:nvSpPr>
            <p:cNvPr id="42" name="Text Box 24"/>
            <p:cNvSpPr txBox="1">
              <a:spLocks noChangeArrowheads="1"/>
            </p:cNvSpPr>
            <p:nvPr/>
          </p:nvSpPr>
          <p:spPr bwMode="auto">
            <a:xfrm>
              <a:off x="7002463" y="3070225"/>
              <a:ext cx="1008062" cy="4333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9450" rIns="0" bIns="0" anchor="ctr"/>
            <a:lstStyle/>
            <a:p>
              <a:pPr algn="ctr"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sz="1500">
                  <a:solidFill>
                    <a:srgbClr val="000000"/>
                  </a:solidFill>
                  <a:latin typeface="Times New Roman" pitchFamily="16" charset="0"/>
                  <a:ea typeface="SimSun" charset="0"/>
                  <a:cs typeface="SimSun" charset="0"/>
                </a:rPr>
                <a:t>To other components</a:t>
              </a:r>
            </a:p>
          </p:txBody>
        </p:sp>
        <p:sp>
          <p:nvSpPr>
            <p:cNvPr id="43" name="AutoShape 25"/>
            <p:cNvSpPr>
              <a:spLocks noChangeArrowheads="1"/>
            </p:cNvSpPr>
            <p:nvPr/>
          </p:nvSpPr>
          <p:spPr bwMode="auto">
            <a:xfrm>
              <a:off x="5748338" y="2690813"/>
              <a:ext cx="192087" cy="68262"/>
            </a:xfrm>
            <a:prstGeom prst="roundRect">
              <a:avLst>
                <a:gd name="adj" fmla="val 2380"/>
              </a:avLst>
            </a:prstGeom>
            <a:noFill/>
            <a:ln w="9000">
              <a:solidFill>
                <a:srgbClr val="FF66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44" name="AutoShape 26"/>
            <p:cNvSpPr>
              <a:spLocks noChangeArrowheads="1"/>
            </p:cNvSpPr>
            <p:nvPr/>
          </p:nvSpPr>
          <p:spPr bwMode="auto">
            <a:xfrm>
              <a:off x="5748338" y="2835275"/>
              <a:ext cx="192087" cy="68263"/>
            </a:xfrm>
            <a:prstGeom prst="roundRect">
              <a:avLst>
                <a:gd name="adj" fmla="val 2380"/>
              </a:avLst>
            </a:prstGeom>
            <a:solidFill>
              <a:srgbClr val="FF6633"/>
            </a:solidFill>
            <a:ln w="9000">
              <a:solidFill>
                <a:srgbClr val="FF66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45" name="AutoShape 27"/>
            <p:cNvSpPr>
              <a:spLocks noChangeArrowheads="1"/>
            </p:cNvSpPr>
            <p:nvPr/>
          </p:nvSpPr>
          <p:spPr bwMode="auto">
            <a:xfrm>
              <a:off x="6843713" y="2827338"/>
              <a:ext cx="192087" cy="68262"/>
            </a:xfrm>
            <a:prstGeom prst="roundRect">
              <a:avLst>
                <a:gd name="adj" fmla="val 2380"/>
              </a:avLst>
            </a:prstGeom>
            <a:solidFill>
              <a:srgbClr val="FF6633"/>
            </a:solidFill>
            <a:ln w="9000">
              <a:solidFill>
                <a:srgbClr val="FF66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46" name="Oval 28"/>
            <p:cNvSpPr>
              <a:spLocks noChangeArrowheads="1"/>
            </p:cNvSpPr>
            <p:nvPr/>
          </p:nvSpPr>
          <p:spPr bwMode="auto">
            <a:xfrm>
              <a:off x="4911725" y="2754313"/>
              <a:ext cx="79375" cy="76200"/>
            </a:xfrm>
            <a:prstGeom prst="ellips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47" name="AutoShape 29"/>
            <p:cNvSpPr>
              <a:spLocks noChangeArrowheads="1"/>
            </p:cNvSpPr>
            <p:nvPr/>
          </p:nvSpPr>
          <p:spPr bwMode="auto">
            <a:xfrm rot="10800000">
              <a:off x="5645150" y="2720975"/>
              <a:ext cx="66675" cy="152400"/>
            </a:xfrm>
            <a:prstGeom prst="roundRect">
              <a:avLst>
                <a:gd name="adj" fmla="val 2380"/>
              </a:avLst>
            </a:prstGeom>
            <a:noFill/>
            <a:ln w="9000">
              <a:solidFill>
                <a:srgbClr val="FF66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48" name="AutoShape 30"/>
            <p:cNvSpPr>
              <a:spLocks noChangeArrowheads="1"/>
            </p:cNvSpPr>
            <p:nvPr/>
          </p:nvSpPr>
          <p:spPr bwMode="auto">
            <a:xfrm rot="10800000">
              <a:off x="7062788" y="2720975"/>
              <a:ext cx="68262" cy="152400"/>
            </a:xfrm>
            <a:prstGeom prst="roundRect">
              <a:avLst>
                <a:gd name="adj" fmla="val 2380"/>
              </a:avLst>
            </a:prstGeom>
            <a:noFill/>
            <a:ln w="9000">
              <a:solidFill>
                <a:srgbClr val="FF66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49" name="Line 31"/>
            <p:cNvSpPr>
              <a:spLocks noChangeShapeType="1"/>
            </p:cNvSpPr>
            <p:nvPr/>
          </p:nvSpPr>
          <p:spPr bwMode="auto">
            <a:xfrm>
              <a:off x="4991100" y="2795588"/>
              <a:ext cx="261938" cy="1587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50" name="AutoShape 32"/>
            <p:cNvSpPr>
              <a:spLocks noChangeArrowheads="1"/>
            </p:cNvSpPr>
            <p:nvPr/>
          </p:nvSpPr>
          <p:spPr bwMode="auto">
            <a:xfrm rot="10800000">
              <a:off x="7535863" y="2720975"/>
              <a:ext cx="68262" cy="152400"/>
            </a:xfrm>
            <a:prstGeom prst="roundRect">
              <a:avLst>
                <a:gd name="adj" fmla="val 2380"/>
              </a:avLst>
            </a:prstGeom>
            <a:noFill/>
            <a:ln w="9000">
              <a:solidFill>
                <a:srgbClr val="FF66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51" name="AutoShape 33"/>
            <p:cNvSpPr>
              <a:spLocks noChangeArrowheads="1"/>
            </p:cNvSpPr>
            <p:nvPr/>
          </p:nvSpPr>
          <p:spPr bwMode="auto">
            <a:xfrm>
              <a:off x="7316788" y="2830513"/>
              <a:ext cx="192087" cy="68262"/>
            </a:xfrm>
            <a:prstGeom prst="roundRect">
              <a:avLst>
                <a:gd name="adj" fmla="val 2380"/>
              </a:avLst>
            </a:prstGeom>
            <a:solidFill>
              <a:srgbClr val="FF6633"/>
            </a:solidFill>
            <a:ln w="9000">
              <a:solidFill>
                <a:srgbClr val="FF66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52" name="Oval 34"/>
            <p:cNvSpPr>
              <a:spLocks/>
            </p:cNvSpPr>
            <p:nvPr/>
          </p:nvSpPr>
          <p:spPr bwMode="auto">
            <a:xfrm>
              <a:off x="2238375" y="3986213"/>
              <a:ext cx="1100138" cy="1106487"/>
            </a:xfrm>
            <a:prstGeom prst="ellipse">
              <a:avLst/>
            </a:prstGeom>
            <a:noFill/>
            <a:ln w="9000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53" name="Line 35"/>
            <p:cNvSpPr>
              <a:spLocks noChangeShapeType="1"/>
            </p:cNvSpPr>
            <p:nvPr/>
          </p:nvSpPr>
          <p:spPr bwMode="auto">
            <a:xfrm>
              <a:off x="1393825" y="4556125"/>
              <a:ext cx="846138" cy="1588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54" name="Line 36"/>
            <p:cNvSpPr>
              <a:spLocks noChangeShapeType="1"/>
            </p:cNvSpPr>
            <p:nvPr/>
          </p:nvSpPr>
          <p:spPr bwMode="auto">
            <a:xfrm>
              <a:off x="3333750" y="4554538"/>
              <a:ext cx="971550" cy="1587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55" name="Line 37"/>
            <p:cNvSpPr>
              <a:spLocks noChangeShapeType="1"/>
            </p:cNvSpPr>
            <p:nvPr/>
          </p:nvSpPr>
          <p:spPr bwMode="auto">
            <a:xfrm flipH="1">
              <a:off x="3800475" y="4552950"/>
              <a:ext cx="7938" cy="349250"/>
            </a:xfrm>
            <a:prstGeom prst="line">
              <a:avLst/>
            </a:prstGeom>
            <a:noFill/>
            <a:ln w="9000">
              <a:solidFill>
                <a:srgbClr val="252525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56" name="Text Box 38"/>
            <p:cNvSpPr txBox="1">
              <a:spLocks noChangeArrowheads="1"/>
            </p:cNvSpPr>
            <p:nvPr/>
          </p:nvSpPr>
          <p:spPr bwMode="auto">
            <a:xfrm>
              <a:off x="1190625" y="4276725"/>
              <a:ext cx="427038" cy="2174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9450" rIns="0" bIns="0" anchor="ctr"/>
            <a:lstStyle/>
            <a:p>
              <a:pPr algn="ctr">
                <a:lnSpc>
                  <a:spcPct val="95000"/>
                </a:lnSpc>
              </a:pPr>
              <a:r>
                <a:rPr lang="en-US" sz="1500">
                  <a:solidFill>
                    <a:srgbClr val="000000"/>
                  </a:solidFill>
                  <a:latin typeface="Times New Roman" pitchFamily="16" charset="0"/>
                  <a:ea typeface="SimSun" charset="0"/>
                  <a:cs typeface="SimSun" charset="0"/>
                </a:rPr>
                <a:t>Input</a:t>
              </a:r>
            </a:p>
          </p:txBody>
        </p:sp>
        <p:sp>
          <p:nvSpPr>
            <p:cNvPr id="57" name="Text Box 39"/>
            <p:cNvSpPr txBox="1">
              <a:spLocks noChangeArrowheads="1"/>
            </p:cNvSpPr>
            <p:nvPr/>
          </p:nvSpPr>
          <p:spPr bwMode="auto">
            <a:xfrm>
              <a:off x="3940175" y="4291013"/>
              <a:ext cx="531813" cy="2174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9450" rIns="0" bIns="0" anchor="ctr"/>
            <a:lstStyle/>
            <a:p>
              <a:pPr algn="ctr">
                <a:lnSpc>
                  <a:spcPct val="95000"/>
                </a:lnSpc>
              </a:pPr>
              <a:r>
                <a:rPr lang="en-US" sz="1500">
                  <a:solidFill>
                    <a:srgbClr val="000000"/>
                  </a:solidFill>
                  <a:latin typeface="Times New Roman" pitchFamily="16" charset="0"/>
                  <a:ea typeface="SimSun" charset="0"/>
                  <a:cs typeface="SimSun" charset="0"/>
                </a:rPr>
                <a:t>Waste</a:t>
              </a:r>
            </a:p>
          </p:txBody>
        </p:sp>
        <p:sp>
          <p:nvSpPr>
            <p:cNvPr id="58" name="Text Box 40"/>
            <p:cNvSpPr txBox="1">
              <a:spLocks noChangeArrowheads="1"/>
            </p:cNvSpPr>
            <p:nvPr/>
          </p:nvSpPr>
          <p:spPr bwMode="auto">
            <a:xfrm>
              <a:off x="3368675" y="4829175"/>
              <a:ext cx="1038225" cy="4333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9450" rIns="0" bIns="0" anchor="ctr"/>
            <a:lstStyle/>
            <a:p>
              <a:pPr algn="ctr"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sz="1500">
                  <a:solidFill>
                    <a:srgbClr val="000000"/>
                  </a:solidFill>
                  <a:latin typeface="Times New Roman" pitchFamily="16" charset="0"/>
                  <a:ea typeface="SimSun" charset="0"/>
                  <a:cs typeface="SimSun" charset="0"/>
                </a:rPr>
                <a:t>To other components</a:t>
              </a:r>
            </a:p>
          </p:txBody>
        </p:sp>
        <p:sp>
          <p:nvSpPr>
            <p:cNvPr id="59" name="AutoShape 41"/>
            <p:cNvSpPr>
              <a:spLocks noChangeArrowheads="1"/>
            </p:cNvSpPr>
            <p:nvPr/>
          </p:nvSpPr>
          <p:spPr bwMode="auto">
            <a:xfrm>
              <a:off x="2151063" y="4592638"/>
              <a:ext cx="192087" cy="68262"/>
            </a:xfrm>
            <a:prstGeom prst="roundRect">
              <a:avLst>
                <a:gd name="adj" fmla="val 2380"/>
              </a:avLst>
            </a:prstGeom>
            <a:noFill/>
            <a:ln w="9000">
              <a:solidFill>
                <a:srgbClr val="FF66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60" name="AutoShape 42"/>
            <p:cNvSpPr>
              <a:spLocks noChangeArrowheads="1"/>
            </p:cNvSpPr>
            <p:nvPr/>
          </p:nvSpPr>
          <p:spPr bwMode="auto">
            <a:xfrm>
              <a:off x="3246438" y="4584700"/>
              <a:ext cx="192087" cy="68263"/>
            </a:xfrm>
            <a:prstGeom prst="roundRect">
              <a:avLst>
                <a:gd name="adj" fmla="val 2380"/>
              </a:avLst>
            </a:prstGeom>
            <a:noFill/>
            <a:ln w="9000">
              <a:solidFill>
                <a:srgbClr val="FF66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61" name="Oval 43"/>
            <p:cNvSpPr>
              <a:spLocks noChangeArrowheads="1"/>
            </p:cNvSpPr>
            <p:nvPr/>
          </p:nvSpPr>
          <p:spPr bwMode="auto">
            <a:xfrm>
              <a:off x="1314450" y="4513263"/>
              <a:ext cx="79375" cy="76200"/>
            </a:xfrm>
            <a:prstGeom prst="ellips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62" name="AutoShape 44"/>
            <p:cNvSpPr>
              <a:spLocks noChangeArrowheads="1"/>
            </p:cNvSpPr>
            <p:nvPr/>
          </p:nvSpPr>
          <p:spPr bwMode="auto">
            <a:xfrm rot="10800000">
              <a:off x="2046288" y="4481513"/>
              <a:ext cx="66675" cy="152400"/>
            </a:xfrm>
            <a:prstGeom prst="roundRect">
              <a:avLst>
                <a:gd name="adj" fmla="val 2380"/>
              </a:avLst>
            </a:prstGeom>
            <a:noFill/>
            <a:ln w="9000">
              <a:solidFill>
                <a:srgbClr val="FF66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63" name="AutoShape 45"/>
            <p:cNvSpPr>
              <a:spLocks noChangeArrowheads="1"/>
            </p:cNvSpPr>
            <p:nvPr/>
          </p:nvSpPr>
          <p:spPr bwMode="auto">
            <a:xfrm rot="10800000">
              <a:off x="3465513" y="4481513"/>
              <a:ext cx="68262" cy="152400"/>
            </a:xfrm>
            <a:prstGeom prst="roundRect">
              <a:avLst>
                <a:gd name="adj" fmla="val 2380"/>
              </a:avLst>
            </a:prstGeom>
            <a:noFill/>
            <a:ln w="9000">
              <a:solidFill>
                <a:srgbClr val="FF66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64" name="Line 46"/>
            <p:cNvSpPr>
              <a:spLocks noChangeShapeType="1"/>
            </p:cNvSpPr>
            <p:nvPr/>
          </p:nvSpPr>
          <p:spPr bwMode="auto">
            <a:xfrm>
              <a:off x="1393825" y="4554538"/>
              <a:ext cx="261938" cy="1587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65" name="AutoShape 47"/>
            <p:cNvSpPr>
              <a:spLocks noChangeArrowheads="1"/>
            </p:cNvSpPr>
            <p:nvPr/>
          </p:nvSpPr>
          <p:spPr bwMode="auto">
            <a:xfrm rot="10800000">
              <a:off x="3938588" y="4481513"/>
              <a:ext cx="68262" cy="152400"/>
            </a:xfrm>
            <a:prstGeom prst="roundRect">
              <a:avLst>
                <a:gd name="adj" fmla="val 2380"/>
              </a:avLst>
            </a:prstGeom>
            <a:noFill/>
            <a:ln w="9000">
              <a:solidFill>
                <a:srgbClr val="FF66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66" name="AutoShape 48"/>
            <p:cNvSpPr>
              <a:spLocks noChangeArrowheads="1"/>
            </p:cNvSpPr>
            <p:nvPr/>
          </p:nvSpPr>
          <p:spPr bwMode="auto">
            <a:xfrm>
              <a:off x="3719513" y="4592638"/>
              <a:ext cx="192087" cy="68262"/>
            </a:xfrm>
            <a:prstGeom prst="roundRect">
              <a:avLst>
                <a:gd name="adj" fmla="val 2380"/>
              </a:avLst>
            </a:prstGeom>
            <a:solidFill>
              <a:srgbClr val="FF6633"/>
            </a:solidFill>
            <a:ln w="9000">
              <a:solidFill>
                <a:srgbClr val="FF66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67" name="Oval 49"/>
            <p:cNvSpPr>
              <a:spLocks/>
            </p:cNvSpPr>
            <p:nvPr/>
          </p:nvSpPr>
          <p:spPr bwMode="auto">
            <a:xfrm>
              <a:off x="5837238" y="3986213"/>
              <a:ext cx="1100137" cy="1106487"/>
            </a:xfrm>
            <a:prstGeom prst="ellipse">
              <a:avLst/>
            </a:prstGeom>
            <a:noFill/>
            <a:ln w="9000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68" name="Line 50"/>
            <p:cNvSpPr>
              <a:spLocks noChangeShapeType="1"/>
            </p:cNvSpPr>
            <p:nvPr/>
          </p:nvSpPr>
          <p:spPr bwMode="auto">
            <a:xfrm>
              <a:off x="4991100" y="4556125"/>
              <a:ext cx="846138" cy="1588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69" name="Line 51"/>
            <p:cNvSpPr>
              <a:spLocks noChangeShapeType="1"/>
            </p:cNvSpPr>
            <p:nvPr/>
          </p:nvSpPr>
          <p:spPr bwMode="auto">
            <a:xfrm>
              <a:off x="6932613" y="4554538"/>
              <a:ext cx="971550" cy="1587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70" name="Line 52"/>
            <p:cNvSpPr>
              <a:spLocks noChangeShapeType="1"/>
            </p:cNvSpPr>
            <p:nvPr/>
          </p:nvSpPr>
          <p:spPr bwMode="auto">
            <a:xfrm flipH="1">
              <a:off x="7397750" y="4552950"/>
              <a:ext cx="7938" cy="349250"/>
            </a:xfrm>
            <a:prstGeom prst="line">
              <a:avLst/>
            </a:prstGeom>
            <a:noFill/>
            <a:ln w="9000">
              <a:solidFill>
                <a:srgbClr val="252525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71" name="Text Box 53"/>
            <p:cNvSpPr txBox="1">
              <a:spLocks noChangeArrowheads="1"/>
            </p:cNvSpPr>
            <p:nvPr/>
          </p:nvSpPr>
          <p:spPr bwMode="auto">
            <a:xfrm>
              <a:off x="4787900" y="4276725"/>
              <a:ext cx="427038" cy="2174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9450" rIns="0" bIns="0" anchor="ctr"/>
            <a:lstStyle/>
            <a:p>
              <a:pPr algn="ctr">
                <a:lnSpc>
                  <a:spcPct val="95000"/>
                </a:lnSpc>
              </a:pPr>
              <a:r>
                <a:rPr lang="en-US" sz="1500">
                  <a:solidFill>
                    <a:srgbClr val="000000"/>
                  </a:solidFill>
                  <a:latin typeface="Times New Roman" pitchFamily="16" charset="0"/>
                  <a:ea typeface="SimSun" charset="0"/>
                  <a:cs typeface="SimSun" charset="0"/>
                </a:rPr>
                <a:t>Input</a:t>
              </a:r>
            </a:p>
          </p:txBody>
        </p:sp>
        <p:sp>
          <p:nvSpPr>
            <p:cNvPr id="72" name="Text Box 54"/>
            <p:cNvSpPr txBox="1">
              <a:spLocks noChangeArrowheads="1"/>
            </p:cNvSpPr>
            <p:nvPr/>
          </p:nvSpPr>
          <p:spPr bwMode="auto">
            <a:xfrm>
              <a:off x="7564438" y="4291013"/>
              <a:ext cx="501650" cy="2174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9450" rIns="0" bIns="0" anchor="ctr"/>
            <a:lstStyle/>
            <a:p>
              <a:pPr algn="ctr">
                <a:lnSpc>
                  <a:spcPct val="95000"/>
                </a:lnSpc>
              </a:pPr>
              <a:r>
                <a:rPr lang="en-US" sz="1500">
                  <a:solidFill>
                    <a:srgbClr val="000000"/>
                  </a:solidFill>
                  <a:latin typeface="Times New Roman" pitchFamily="16" charset="0"/>
                  <a:ea typeface="SimSun" charset="0"/>
                  <a:cs typeface="SimSun" charset="0"/>
                </a:rPr>
                <a:t>Waste</a:t>
              </a:r>
            </a:p>
          </p:txBody>
        </p:sp>
        <p:sp>
          <p:nvSpPr>
            <p:cNvPr id="73" name="Text Box 55"/>
            <p:cNvSpPr txBox="1">
              <a:spLocks noChangeArrowheads="1"/>
            </p:cNvSpPr>
            <p:nvPr/>
          </p:nvSpPr>
          <p:spPr bwMode="auto">
            <a:xfrm>
              <a:off x="7002463" y="4829175"/>
              <a:ext cx="982662" cy="4333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9450" rIns="0" bIns="0" anchor="ctr"/>
            <a:lstStyle/>
            <a:p>
              <a:pPr algn="ctr">
                <a:lnSpc>
                  <a:spcPct val="95000"/>
                </a:lnSpc>
                <a:tabLst>
                  <a:tab pos="723900" algn="l"/>
                </a:tabLst>
              </a:pPr>
              <a:r>
                <a:rPr lang="en-US" sz="1500">
                  <a:solidFill>
                    <a:srgbClr val="000000"/>
                  </a:solidFill>
                  <a:latin typeface="Times New Roman" pitchFamily="16" charset="0"/>
                  <a:ea typeface="SimSun" charset="0"/>
                  <a:cs typeface="SimSun" charset="0"/>
                </a:rPr>
                <a:t>To other components</a:t>
              </a:r>
            </a:p>
          </p:txBody>
        </p:sp>
        <p:sp>
          <p:nvSpPr>
            <p:cNvPr id="74" name="AutoShape 56"/>
            <p:cNvSpPr>
              <a:spLocks noChangeArrowheads="1"/>
            </p:cNvSpPr>
            <p:nvPr/>
          </p:nvSpPr>
          <p:spPr bwMode="auto">
            <a:xfrm>
              <a:off x="5749925" y="4583113"/>
              <a:ext cx="192088" cy="68262"/>
            </a:xfrm>
            <a:prstGeom prst="roundRect">
              <a:avLst>
                <a:gd name="adj" fmla="val 2380"/>
              </a:avLst>
            </a:prstGeom>
            <a:noFill/>
            <a:ln w="9000">
              <a:solidFill>
                <a:srgbClr val="FF66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75" name="AutoShape 57"/>
            <p:cNvSpPr>
              <a:spLocks noChangeArrowheads="1"/>
            </p:cNvSpPr>
            <p:nvPr/>
          </p:nvSpPr>
          <p:spPr bwMode="auto">
            <a:xfrm>
              <a:off x="6843713" y="4575175"/>
              <a:ext cx="192087" cy="68263"/>
            </a:xfrm>
            <a:prstGeom prst="roundRect">
              <a:avLst>
                <a:gd name="adj" fmla="val 2380"/>
              </a:avLst>
            </a:prstGeom>
            <a:noFill/>
            <a:ln w="9000">
              <a:solidFill>
                <a:srgbClr val="FF66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76" name="Oval 58"/>
            <p:cNvSpPr>
              <a:spLocks noChangeArrowheads="1"/>
            </p:cNvSpPr>
            <p:nvPr/>
          </p:nvSpPr>
          <p:spPr bwMode="auto">
            <a:xfrm>
              <a:off x="4913313" y="4514850"/>
              <a:ext cx="79375" cy="76200"/>
            </a:xfrm>
            <a:prstGeom prst="ellips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77" name="AutoShape 59"/>
            <p:cNvSpPr>
              <a:spLocks noChangeArrowheads="1"/>
            </p:cNvSpPr>
            <p:nvPr/>
          </p:nvSpPr>
          <p:spPr bwMode="auto">
            <a:xfrm rot="10800000">
              <a:off x="5645150" y="4484688"/>
              <a:ext cx="66675" cy="150812"/>
            </a:xfrm>
            <a:prstGeom prst="roundRect">
              <a:avLst>
                <a:gd name="adj" fmla="val 2380"/>
              </a:avLst>
            </a:prstGeom>
            <a:noFill/>
            <a:ln w="9000">
              <a:solidFill>
                <a:srgbClr val="FF66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78" name="AutoShape 60"/>
            <p:cNvSpPr>
              <a:spLocks noChangeArrowheads="1"/>
            </p:cNvSpPr>
            <p:nvPr/>
          </p:nvSpPr>
          <p:spPr bwMode="auto">
            <a:xfrm rot="10800000">
              <a:off x="7062788" y="4484688"/>
              <a:ext cx="68262" cy="150812"/>
            </a:xfrm>
            <a:prstGeom prst="roundRect">
              <a:avLst>
                <a:gd name="adj" fmla="val 2380"/>
              </a:avLst>
            </a:prstGeom>
            <a:noFill/>
            <a:ln w="9000">
              <a:solidFill>
                <a:srgbClr val="FF66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79" name="Line 61"/>
            <p:cNvSpPr>
              <a:spLocks noChangeShapeType="1"/>
            </p:cNvSpPr>
            <p:nvPr/>
          </p:nvSpPr>
          <p:spPr bwMode="auto">
            <a:xfrm>
              <a:off x="4991100" y="4554538"/>
              <a:ext cx="261938" cy="1587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80" name="AutoShape 62"/>
            <p:cNvSpPr>
              <a:spLocks noChangeArrowheads="1"/>
            </p:cNvSpPr>
            <p:nvPr/>
          </p:nvSpPr>
          <p:spPr bwMode="auto">
            <a:xfrm rot="10800000">
              <a:off x="7535863" y="4484688"/>
              <a:ext cx="68262" cy="150812"/>
            </a:xfrm>
            <a:prstGeom prst="roundRect">
              <a:avLst>
                <a:gd name="adj" fmla="val 2380"/>
              </a:avLst>
            </a:prstGeom>
            <a:noFill/>
            <a:ln w="9000">
              <a:solidFill>
                <a:srgbClr val="FF66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81" name="AutoShape 63"/>
            <p:cNvSpPr>
              <a:spLocks noChangeArrowheads="1"/>
            </p:cNvSpPr>
            <p:nvPr/>
          </p:nvSpPr>
          <p:spPr bwMode="auto">
            <a:xfrm>
              <a:off x="7316788" y="4575175"/>
              <a:ext cx="192087" cy="68263"/>
            </a:xfrm>
            <a:prstGeom prst="roundRect">
              <a:avLst>
                <a:gd name="adj" fmla="val 2380"/>
              </a:avLst>
            </a:prstGeom>
            <a:noFill/>
            <a:ln w="9000">
              <a:solidFill>
                <a:srgbClr val="FF66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grpSp>
          <p:nvGrpSpPr>
            <p:cNvPr id="82" name="Group 64"/>
            <p:cNvGrpSpPr>
              <a:grpSpLocks/>
            </p:cNvGrpSpPr>
            <p:nvPr/>
          </p:nvGrpSpPr>
          <p:grpSpPr bwMode="auto">
            <a:xfrm>
              <a:off x="1208089" y="3449644"/>
              <a:ext cx="895351" cy="550863"/>
              <a:chOff x="761" y="2173"/>
              <a:chExt cx="564" cy="347"/>
            </a:xfrm>
          </p:grpSpPr>
          <p:sp>
            <p:nvSpPr>
              <p:cNvPr id="115" name="Text Box 65"/>
              <p:cNvSpPr txBox="1">
                <a:spLocks noChangeArrowheads="1"/>
              </p:cNvSpPr>
              <p:nvPr/>
            </p:nvSpPr>
            <p:spPr bwMode="auto">
              <a:xfrm>
                <a:off x="937" y="2173"/>
                <a:ext cx="351" cy="21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0" tIns="9450" rIns="0" bIns="0" anchor="ctr"/>
              <a:lstStyle/>
              <a:p>
                <a:pPr algn="ctr">
                  <a:lnSpc>
                    <a:spcPct val="95000"/>
                  </a:lnSpc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6" charset="0"/>
                    <a:ea typeface="SimSun" charset="0"/>
                    <a:cs typeface="SimSun" charset="0"/>
                  </a:rPr>
                  <a:t>open</a:t>
                </a:r>
              </a:p>
            </p:txBody>
          </p:sp>
          <p:sp>
            <p:nvSpPr>
              <p:cNvPr id="116" name="Text Box 66"/>
              <p:cNvSpPr txBox="1">
                <a:spLocks noChangeArrowheads="1"/>
              </p:cNvSpPr>
              <p:nvPr/>
            </p:nvSpPr>
            <p:spPr bwMode="auto">
              <a:xfrm>
                <a:off x="974" y="2302"/>
                <a:ext cx="351" cy="21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0" tIns="9450" rIns="0" bIns="0" anchor="ctr"/>
              <a:lstStyle/>
              <a:p>
                <a:pPr algn="ctr">
                  <a:lnSpc>
                    <a:spcPct val="95000"/>
                  </a:lnSpc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6" charset="0"/>
                    <a:ea typeface="SimSun" charset="0"/>
                    <a:cs typeface="SimSun" charset="0"/>
                  </a:rPr>
                  <a:t>closed</a:t>
                </a:r>
              </a:p>
            </p:txBody>
          </p:sp>
          <p:sp>
            <p:nvSpPr>
              <p:cNvPr id="117" name="AutoShape 67"/>
              <p:cNvSpPr>
                <a:spLocks noChangeArrowheads="1"/>
              </p:cNvSpPr>
              <p:nvPr/>
            </p:nvSpPr>
            <p:spPr bwMode="auto">
              <a:xfrm>
                <a:off x="761" y="2385"/>
                <a:ext cx="187" cy="68"/>
              </a:xfrm>
              <a:prstGeom prst="roundRect">
                <a:avLst>
                  <a:gd name="adj" fmla="val 1468"/>
                </a:avLst>
              </a:prstGeom>
              <a:solidFill>
                <a:srgbClr val="FF6633"/>
              </a:solidFill>
              <a:ln w="9000">
                <a:solidFill>
                  <a:srgbClr val="FF66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18" name="AutoShape 68"/>
              <p:cNvSpPr>
                <a:spLocks noChangeArrowheads="1"/>
              </p:cNvSpPr>
              <p:nvPr/>
            </p:nvSpPr>
            <p:spPr bwMode="auto">
              <a:xfrm>
                <a:off x="761" y="2258"/>
                <a:ext cx="187" cy="68"/>
              </a:xfrm>
              <a:prstGeom prst="roundRect">
                <a:avLst>
                  <a:gd name="adj" fmla="val 1468"/>
                </a:avLst>
              </a:prstGeom>
              <a:solidFill>
                <a:srgbClr val="FFFFFF"/>
              </a:solidFill>
              <a:ln w="9000">
                <a:solidFill>
                  <a:srgbClr val="FF66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sp>
          <p:nvSpPr>
            <p:cNvPr id="83" name="Text Box 69"/>
            <p:cNvSpPr txBox="1">
              <a:spLocks noChangeArrowheads="1"/>
            </p:cNvSpPr>
            <p:nvPr/>
          </p:nvSpPr>
          <p:spPr bwMode="auto">
            <a:xfrm>
              <a:off x="2579688" y="3519488"/>
              <a:ext cx="379412" cy="2174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9450" rIns="0" bIns="0" anchor="ctr"/>
            <a:lstStyle/>
            <a:p>
              <a:pPr algn="ctr">
                <a:lnSpc>
                  <a:spcPct val="95000"/>
                </a:lnSpc>
              </a:pPr>
              <a:r>
                <a:rPr lang="en-US" sz="1500">
                  <a:solidFill>
                    <a:srgbClr val="000000"/>
                  </a:solidFill>
                  <a:latin typeface="Times New Roman" pitchFamily="16" charset="0"/>
                  <a:ea typeface="SimSun" charset="0"/>
                  <a:cs typeface="SimSun" charset="0"/>
                </a:rPr>
                <a:t>(a)</a:t>
              </a:r>
            </a:p>
          </p:txBody>
        </p:sp>
        <p:sp>
          <p:nvSpPr>
            <p:cNvPr id="84" name="Text Box 70"/>
            <p:cNvSpPr txBox="1">
              <a:spLocks noChangeArrowheads="1"/>
            </p:cNvSpPr>
            <p:nvPr/>
          </p:nvSpPr>
          <p:spPr bwMode="auto">
            <a:xfrm>
              <a:off x="2579688" y="5254625"/>
              <a:ext cx="379412" cy="2174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9450" rIns="0" bIns="0" anchor="ctr"/>
            <a:lstStyle/>
            <a:p>
              <a:pPr algn="ctr">
                <a:lnSpc>
                  <a:spcPct val="95000"/>
                </a:lnSpc>
              </a:pPr>
              <a:r>
                <a:rPr lang="en-US" sz="1500">
                  <a:solidFill>
                    <a:srgbClr val="000000"/>
                  </a:solidFill>
                  <a:latin typeface="Times New Roman" pitchFamily="16" charset="0"/>
                  <a:ea typeface="SimSun" charset="0"/>
                  <a:cs typeface="SimSun" charset="0"/>
                </a:rPr>
                <a:t>(c)</a:t>
              </a:r>
            </a:p>
          </p:txBody>
        </p:sp>
        <p:sp>
          <p:nvSpPr>
            <p:cNvPr id="85" name="Text Box 71"/>
            <p:cNvSpPr txBox="1">
              <a:spLocks noChangeArrowheads="1"/>
            </p:cNvSpPr>
            <p:nvPr/>
          </p:nvSpPr>
          <p:spPr bwMode="auto">
            <a:xfrm>
              <a:off x="6203950" y="3519488"/>
              <a:ext cx="379413" cy="2174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9450" rIns="0" bIns="0" anchor="ctr"/>
            <a:lstStyle/>
            <a:p>
              <a:pPr algn="ctr">
                <a:lnSpc>
                  <a:spcPct val="95000"/>
                </a:lnSpc>
              </a:pPr>
              <a:r>
                <a:rPr lang="en-US" sz="1500">
                  <a:solidFill>
                    <a:srgbClr val="000000"/>
                  </a:solidFill>
                  <a:latin typeface="Times New Roman" pitchFamily="16" charset="0"/>
                  <a:ea typeface="SimSun" charset="0"/>
                  <a:cs typeface="SimSun" charset="0"/>
                </a:rPr>
                <a:t>(b)</a:t>
              </a:r>
            </a:p>
          </p:txBody>
        </p:sp>
        <p:sp>
          <p:nvSpPr>
            <p:cNvPr id="86" name="Text Box 72"/>
            <p:cNvSpPr txBox="1">
              <a:spLocks noChangeArrowheads="1"/>
            </p:cNvSpPr>
            <p:nvPr/>
          </p:nvSpPr>
          <p:spPr bwMode="auto">
            <a:xfrm>
              <a:off x="6203950" y="5180013"/>
              <a:ext cx="379413" cy="2174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9450" rIns="0" bIns="0" anchor="ctr"/>
            <a:lstStyle/>
            <a:p>
              <a:pPr algn="ctr">
                <a:lnSpc>
                  <a:spcPct val="95000"/>
                </a:lnSpc>
              </a:pPr>
              <a:r>
                <a:rPr lang="en-US" sz="1500">
                  <a:solidFill>
                    <a:srgbClr val="000000"/>
                  </a:solidFill>
                  <a:latin typeface="Times New Roman" pitchFamily="16" charset="0"/>
                  <a:ea typeface="SimSun" charset="0"/>
                  <a:cs typeface="SimSun" charset="0"/>
                </a:rPr>
                <a:t>(d)</a:t>
              </a:r>
            </a:p>
          </p:txBody>
        </p:sp>
        <p:sp>
          <p:nvSpPr>
            <p:cNvPr id="87" name="Line 73"/>
            <p:cNvSpPr>
              <a:spLocks noChangeShapeType="1"/>
            </p:cNvSpPr>
            <p:nvPr/>
          </p:nvSpPr>
          <p:spPr bwMode="auto">
            <a:xfrm>
              <a:off x="3717925" y="4554538"/>
              <a:ext cx="587375" cy="1587"/>
            </a:xfrm>
            <a:prstGeom prst="line">
              <a:avLst/>
            </a:prstGeom>
            <a:noFill/>
            <a:ln w="270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88" name="Line 74"/>
            <p:cNvSpPr>
              <a:spLocks noChangeShapeType="1"/>
            </p:cNvSpPr>
            <p:nvPr/>
          </p:nvSpPr>
          <p:spPr bwMode="auto">
            <a:xfrm>
              <a:off x="1763713" y="4556125"/>
              <a:ext cx="474662" cy="1588"/>
            </a:xfrm>
            <a:prstGeom prst="line">
              <a:avLst/>
            </a:prstGeom>
            <a:noFill/>
            <a:ln w="270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89" name="Freeform 75"/>
            <p:cNvSpPr>
              <a:spLocks noChangeArrowheads="1"/>
            </p:cNvSpPr>
            <p:nvPr/>
          </p:nvSpPr>
          <p:spPr bwMode="auto">
            <a:xfrm>
              <a:off x="2238375" y="4556125"/>
              <a:ext cx="82550" cy="25717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29" y="712"/>
                </a:cxn>
              </a:cxnLst>
              <a:rect l="0" t="0" r="r" b="b"/>
              <a:pathLst>
                <a:path w="230" h="713">
                  <a:moveTo>
                    <a:pt x="1" y="0"/>
                  </a:moveTo>
                  <a:cubicBezTo>
                    <a:pt x="0" y="614"/>
                    <a:pt x="229" y="712"/>
                    <a:pt x="229" y="712"/>
                  </a:cubicBezTo>
                </a:path>
              </a:pathLst>
            </a:custGeom>
            <a:noFill/>
            <a:ln w="270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90" name="Freeform 76"/>
            <p:cNvSpPr>
              <a:spLocks noChangeArrowheads="1"/>
            </p:cNvSpPr>
            <p:nvPr/>
          </p:nvSpPr>
          <p:spPr bwMode="auto">
            <a:xfrm>
              <a:off x="2236788" y="2244725"/>
              <a:ext cx="411162" cy="550863"/>
            </a:xfrm>
            <a:custGeom>
              <a:avLst/>
              <a:gdLst/>
              <a:ahLst/>
              <a:cxnLst>
                <a:cxn ang="0">
                  <a:pos x="0" y="1528"/>
                </a:cxn>
                <a:cxn ang="0">
                  <a:pos x="1141" y="0"/>
                </a:cxn>
              </a:cxnLst>
              <a:rect l="0" t="0" r="r" b="b"/>
              <a:pathLst>
                <a:path w="1142" h="1529">
                  <a:moveTo>
                    <a:pt x="0" y="1528"/>
                  </a:moveTo>
                  <a:cubicBezTo>
                    <a:pt x="0" y="250"/>
                    <a:pt x="1141" y="0"/>
                    <a:pt x="1141" y="0"/>
                  </a:cubicBezTo>
                </a:path>
              </a:pathLst>
            </a:custGeom>
            <a:noFill/>
            <a:ln w="270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91" name="Freeform 77"/>
            <p:cNvSpPr>
              <a:spLocks noChangeArrowheads="1"/>
            </p:cNvSpPr>
            <p:nvPr/>
          </p:nvSpPr>
          <p:spPr bwMode="auto">
            <a:xfrm>
              <a:off x="2647950" y="2193925"/>
              <a:ext cx="368300" cy="77788"/>
            </a:xfrm>
            <a:custGeom>
              <a:avLst/>
              <a:gdLst/>
              <a:ahLst/>
              <a:cxnLst>
                <a:cxn ang="0">
                  <a:pos x="0" y="141"/>
                </a:cxn>
                <a:cxn ang="0">
                  <a:pos x="1023" y="214"/>
                </a:cxn>
              </a:cxnLst>
              <a:rect l="0" t="0" r="r" b="b"/>
              <a:pathLst>
                <a:path w="1024" h="215">
                  <a:moveTo>
                    <a:pt x="0" y="141"/>
                  </a:moveTo>
                  <a:cubicBezTo>
                    <a:pt x="409" y="0"/>
                    <a:pt x="1023" y="214"/>
                    <a:pt x="1023" y="214"/>
                  </a:cubicBezTo>
                </a:path>
              </a:pathLst>
            </a:custGeom>
            <a:noFill/>
            <a:ln w="270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92" name="Freeform 78"/>
            <p:cNvSpPr>
              <a:spLocks noChangeArrowheads="1"/>
            </p:cNvSpPr>
            <p:nvPr/>
          </p:nvSpPr>
          <p:spPr bwMode="auto">
            <a:xfrm>
              <a:off x="2946400" y="2249488"/>
              <a:ext cx="392113" cy="546100"/>
            </a:xfrm>
            <a:custGeom>
              <a:avLst/>
              <a:gdLst/>
              <a:ahLst/>
              <a:cxnLst>
                <a:cxn ang="0">
                  <a:pos x="1086" y="1517"/>
                </a:cxn>
                <a:cxn ang="0">
                  <a:pos x="0" y="0"/>
                </a:cxn>
              </a:cxnLst>
              <a:rect l="0" t="0" r="r" b="b"/>
              <a:pathLst>
                <a:path w="1087" h="1518">
                  <a:moveTo>
                    <a:pt x="1086" y="1517"/>
                  </a:moveTo>
                  <a:cubicBezTo>
                    <a:pt x="1086" y="215"/>
                    <a:pt x="0" y="0"/>
                    <a:pt x="0" y="0"/>
                  </a:cubicBezTo>
                </a:path>
              </a:pathLst>
            </a:custGeom>
            <a:noFill/>
            <a:ln w="270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93" name="Freeform 79"/>
            <p:cNvSpPr>
              <a:spLocks noChangeArrowheads="1"/>
            </p:cNvSpPr>
            <p:nvPr/>
          </p:nvSpPr>
          <p:spPr bwMode="auto">
            <a:xfrm>
              <a:off x="5837238" y="2244725"/>
              <a:ext cx="411162" cy="550863"/>
            </a:xfrm>
            <a:custGeom>
              <a:avLst/>
              <a:gdLst/>
              <a:ahLst/>
              <a:cxnLst>
                <a:cxn ang="0">
                  <a:pos x="0" y="1528"/>
                </a:cxn>
                <a:cxn ang="0">
                  <a:pos x="1141" y="0"/>
                </a:cxn>
              </a:cxnLst>
              <a:rect l="0" t="0" r="r" b="b"/>
              <a:pathLst>
                <a:path w="1142" h="1529">
                  <a:moveTo>
                    <a:pt x="0" y="1528"/>
                  </a:moveTo>
                  <a:cubicBezTo>
                    <a:pt x="0" y="250"/>
                    <a:pt x="1141" y="0"/>
                    <a:pt x="1141" y="0"/>
                  </a:cubicBezTo>
                </a:path>
              </a:pathLst>
            </a:custGeom>
            <a:noFill/>
            <a:ln w="270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94" name="Freeform 80"/>
            <p:cNvSpPr>
              <a:spLocks noChangeArrowheads="1"/>
            </p:cNvSpPr>
            <p:nvPr/>
          </p:nvSpPr>
          <p:spPr bwMode="auto">
            <a:xfrm>
              <a:off x="6248400" y="2193925"/>
              <a:ext cx="368300" cy="77788"/>
            </a:xfrm>
            <a:custGeom>
              <a:avLst/>
              <a:gdLst/>
              <a:ahLst/>
              <a:cxnLst>
                <a:cxn ang="0">
                  <a:pos x="0" y="141"/>
                </a:cxn>
                <a:cxn ang="0">
                  <a:pos x="1023" y="214"/>
                </a:cxn>
              </a:cxnLst>
              <a:rect l="0" t="0" r="r" b="b"/>
              <a:pathLst>
                <a:path w="1024" h="215">
                  <a:moveTo>
                    <a:pt x="0" y="141"/>
                  </a:moveTo>
                  <a:cubicBezTo>
                    <a:pt x="409" y="0"/>
                    <a:pt x="1023" y="214"/>
                    <a:pt x="1023" y="214"/>
                  </a:cubicBezTo>
                </a:path>
              </a:pathLst>
            </a:custGeom>
            <a:noFill/>
            <a:ln w="270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95" name="Freeform 81"/>
            <p:cNvSpPr>
              <a:spLocks noChangeArrowheads="1"/>
            </p:cNvSpPr>
            <p:nvPr/>
          </p:nvSpPr>
          <p:spPr bwMode="auto">
            <a:xfrm>
              <a:off x="6546850" y="2251075"/>
              <a:ext cx="392113" cy="546100"/>
            </a:xfrm>
            <a:custGeom>
              <a:avLst/>
              <a:gdLst/>
              <a:ahLst/>
              <a:cxnLst>
                <a:cxn ang="0">
                  <a:pos x="1086" y="1517"/>
                </a:cxn>
                <a:cxn ang="0">
                  <a:pos x="0" y="0"/>
                </a:cxn>
              </a:cxnLst>
              <a:rect l="0" t="0" r="r" b="b"/>
              <a:pathLst>
                <a:path w="1087" h="1518">
                  <a:moveTo>
                    <a:pt x="1086" y="1517"/>
                  </a:moveTo>
                  <a:cubicBezTo>
                    <a:pt x="1086" y="215"/>
                    <a:pt x="0" y="0"/>
                    <a:pt x="0" y="0"/>
                  </a:cubicBezTo>
                </a:path>
              </a:pathLst>
            </a:custGeom>
            <a:noFill/>
            <a:ln w="270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96" name="AutoShape 82"/>
            <p:cNvSpPr>
              <a:spLocks noChangeArrowheads="1"/>
            </p:cNvSpPr>
            <p:nvPr/>
          </p:nvSpPr>
          <p:spPr bwMode="auto">
            <a:xfrm>
              <a:off x="6843713" y="2693988"/>
              <a:ext cx="192087" cy="68262"/>
            </a:xfrm>
            <a:prstGeom prst="roundRect">
              <a:avLst>
                <a:gd name="adj" fmla="val 2380"/>
              </a:avLst>
            </a:prstGeom>
            <a:solidFill>
              <a:srgbClr val="FF6633"/>
            </a:solidFill>
            <a:ln w="9000">
              <a:solidFill>
                <a:srgbClr val="FF66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97" name="Freeform 83"/>
            <p:cNvSpPr>
              <a:spLocks noChangeArrowheads="1"/>
            </p:cNvSpPr>
            <p:nvPr/>
          </p:nvSpPr>
          <p:spPr bwMode="auto">
            <a:xfrm>
              <a:off x="2236788" y="4010025"/>
              <a:ext cx="411162" cy="550863"/>
            </a:xfrm>
            <a:custGeom>
              <a:avLst/>
              <a:gdLst/>
              <a:ahLst/>
              <a:cxnLst>
                <a:cxn ang="0">
                  <a:pos x="0" y="1528"/>
                </a:cxn>
                <a:cxn ang="0">
                  <a:pos x="1141" y="0"/>
                </a:cxn>
              </a:cxnLst>
              <a:rect l="0" t="0" r="r" b="b"/>
              <a:pathLst>
                <a:path w="1142" h="1529">
                  <a:moveTo>
                    <a:pt x="0" y="1528"/>
                  </a:moveTo>
                  <a:cubicBezTo>
                    <a:pt x="0" y="250"/>
                    <a:pt x="1141" y="0"/>
                    <a:pt x="1141" y="0"/>
                  </a:cubicBezTo>
                </a:path>
              </a:pathLst>
            </a:custGeom>
            <a:noFill/>
            <a:ln w="270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98" name="Freeform 84"/>
            <p:cNvSpPr>
              <a:spLocks noChangeArrowheads="1"/>
            </p:cNvSpPr>
            <p:nvPr/>
          </p:nvSpPr>
          <p:spPr bwMode="auto">
            <a:xfrm>
              <a:off x="2647950" y="3959225"/>
              <a:ext cx="368300" cy="77788"/>
            </a:xfrm>
            <a:custGeom>
              <a:avLst/>
              <a:gdLst/>
              <a:ahLst/>
              <a:cxnLst>
                <a:cxn ang="0">
                  <a:pos x="0" y="141"/>
                </a:cxn>
                <a:cxn ang="0">
                  <a:pos x="1023" y="214"/>
                </a:cxn>
              </a:cxnLst>
              <a:rect l="0" t="0" r="r" b="b"/>
              <a:pathLst>
                <a:path w="1024" h="215">
                  <a:moveTo>
                    <a:pt x="0" y="141"/>
                  </a:moveTo>
                  <a:cubicBezTo>
                    <a:pt x="409" y="0"/>
                    <a:pt x="1023" y="214"/>
                    <a:pt x="1023" y="214"/>
                  </a:cubicBezTo>
                </a:path>
              </a:pathLst>
            </a:custGeom>
            <a:noFill/>
            <a:ln w="270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99" name="Freeform 85"/>
            <p:cNvSpPr>
              <a:spLocks noChangeArrowheads="1"/>
            </p:cNvSpPr>
            <p:nvPr/>
          </p:nvSpPr>
          <p:spPr bwMode="auto">
            <a:xfrm>
              <a:off x="2946400" y="4014788"/>
              <a:ext cx="392113" cy="546100"/>
            </a:xfrm>
            <a:custGeom>
              <a:avLst/>
              <a:gdLst/>
              <a:ahLst/>
              <a:cxnLst>
                <a:cxn ang="0">
                  <a:pos x="1086" y="1517"/>
                </a:cxn>
                <a:cxn ang="0">
                  <a:pos x="0" y="0"/>
                </a:cxn>
              </a:cxnLst>
              <a:rect l="0" t="0" r="r" b="b"/>
              <a:pathLst>
                <a:path w="1087" h="1518">
                  <a:moveTo>
                    <a:pt x="1086" y="1517"/>
                  </a:moveTo>
                  <a:cubicBezTo>
                    <a:pt x="1086" y="215"/>
                    <a:pt x="0" y="0"/>
                    <a:pt x="0" y="0"/>
                  </a:cubicBezTo>
                </a:path>
              </a:pathLst>
            </a:custGeom>
            <a:noFill/>
            <a:ln w="270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00" name="AutoShape 86"/>
            <p:cNvSpPr>
              <a:spLocks noChangeArrowheads="1"/>
            </p:cNvSpPr>
            <p:nvPr/>
          </p:nvSpPr>
          <p:spPr bwMode="auto">
            <a:xfrm>
              <a:off x="2151063" y="4460875"/>
              <a:ext cx="192087" cy="68263"/>
            </a:xfrm>
            <a:prstGeom prst="roundRect">
              <a:avLst>
                <a:gd name="adj" fmla="val 2380"/>
              </a:avLst>
            </a:prstGeom>
            <a:solidFill>
              <a:srgbClr val="FF6633"/>
            </a:solidFill>
            <a:ln w="9000">
              <a:solidFill>
                <a:srgbClr val="FF66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01" name="AutoShape 87"/>
            <p:cNvSpPr>
              <a:spLocks noChangeArrowheads="1"/>
            </p:cNvSpPr>
            <p:nvPr/>
          </p:nvSpPr>
          <p:spPr bwMode="auto">
            <a:xfrm>
              <a:off x="3246438" y="4470400"/>
              <a:ext cx="192087" cy="68263"/>
            </a:xfrm>
            <a:prstGeom prst="roundRect">
              <a:avLst>
                <a:gd name="adj" fmla="val 2380"/>
              </a:avLst>
            </a:prstGeom>
            <a:solidFill>
              <a:srgbClr val="FF6633"/>
            </a:solidFill>
            <a:ln w="9000">
              <a:solidFill>
                <a:srgbClr val="FF66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02" name="Freeform 88"/>
            <p:cNvSpPr>
              <a:spLocks noChangeArrowheads="1"/>
            </p:cNvSpPr>
            <p:nvPr/>
          </p:nvSpPr>
          <p:spPr bwMode="auto">
            <a:xfrm>
              <a:off x="5837238" y="4010025"/>
              <a:ext cx="411162" cy="550863"/>
            </a:xfrm>
            <a:custGeom>
              <a:avLst/>
              <a:gdLst/>
              <a:ahLst/>
              <a:cxnLst>
                <a:cxn ang="0">
                  <a:pos x="0" y="1528"/>
                </a:cxn>
                <a:cxn ang="0">
                  <a:pos x="1141" y="0"/>
                </a:cxn>
              </a:cxnLst>
              <a:rect l="0" t="0" r="r" b="b"/>
              <a:pathLst>
                <a:path w="1142" h="1529">
                  <a:moveTo>
                    <a:pt x="0" y="1528"/>
                  </a:moveTo>
                  <a:cubicBezTo>
                    <a:pt x="0" y="250"/>
                    <a:pt x="1141" y="0"/>
                    <a:pt x="1141" y="0"/>
                  </a:cubicBezTo>
                </a:path>
              </a:pathLst>
            </a:custGeom>
            <a:noFill/>
            <a:ln w="270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03" name="Freeform 89"/>
            <p:cNvSpPr>
              <a:spLocks noChangeArrowheads="1"/>
            </p:cNvSpPr>
            <p:nvPr/>
          </p:nvSpPr>
          <p:spPr bwMode="auto">
            <a:xfrm>
              <a:off x="6248400" y="3959225"/>
              <a:ext cx="368300" cy="77788"/>
            </a:xfrm>
            <a:custGeom>
              <a:avLst/>
              <a:gdLst/>
              <a:ahLst/>
              <a:cxnLst>
                <a:cxn ang="0">
                  <a:pos x="0" y="141"/>
                </a:cxn>
                <a:cxn ang="0">
                  <a:pos x="1023" y="214"/>
                </a:cxn>
              </a:cxnLst>
              <a:rect l="0" t="0" r="r" b="b"/>
              <a:pathLst>
                <a:path w="1024" h="215">
                  <a:moveTo>
                    <a:pt x="0" y="141"/>
                  </a:moveTo>
                  <a:cubicBezTo>
                    <a:pt x="409" y="0"/>
                    <a:pt x="1023" y="214"/>
                    <a:pt x="1023" y="214"/>
                  </a:cubicBezTo>
                </a:path>
              </a:pathLst>
            </a:custGeom>
            <a:noFill/>
            <a:ln w="270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04" name="Freeform 90"/>
            <p:cNvSpPr>
              <a:spLocks noChangeArrowheads="1"/>
            </p:cNvSpPr>
            <p:nvPr/>
          </p:nvSpPr>
          <p:spPr bwMode="auto">
            <a:xfrm>
              <a:off x="6546850" y="4014788"/>
              <a:ext cx="392113" cy="546100"/>
            </a:xfrm>
            <a:custGeom>
              <a:avLst/>
              <a:gdLst/>
              <a:ahLst/>
              <a:cxnLst>
                <a:cxn ang="0">
                  <a:pos x="1086" y="1517"/>
                </a:cxn>
                <a:cxn ang="0">
                  <a:pos x="0" y="0"/>
                </a:cxn>
              </a:cxnLst>
              <a:rect l="0" t="0" r="r" b="b"/>
              <a:pathLst>
                <a:path w="1087" h="1518">
                  <a:moveTo>
                    <a:pt x="1086" y="1517"/>
                  </a:moveTo>
                  <a:cubicBezTo>
                    <a:pt x="1086" y="215"/>
                    <a:pt x="0" y="0"/>
                    <a:pt x="0" y="0"/>
                  </a:cubicBezTo>
                </a:path>
              </a:pathLst>
            </a:custGeom>
            <a:noFill/>
            <a:ln w="270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05" name="AutoShape 91"/>
            <p:cNvSpPr>
              <a:spLocks noChangeArrowheads="1"/>
            </p:cNvSpPr>
            <p:nvPr/>
          </p:nvSpPr>
          <p:spPr bwMode="auto">
            <a:xfrm>
              <a:off x="5749925" y="4471988"/>
              <a:ext cx="192088" cy="68262"/>
            </a:xfrm>
            <a:prstGeom prst="roundRect">
              <a:avLst>
                <a:gd name="adj" fmla="val 2380"/>
              </a:avLst>
            </a:prstGeom>
            <a:solidFill>
              <a:srgbClr val="FF6633"/>
            </a:solidFill>
            <a:ln w="9000">
              <a:solidFill>
                <a:srgbClr val="FF66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06" name="AutoShape 92"/>
            <p:cNvSpPr>
              <a:spLocks noChangeArrowheads="1"/>
            </p:cNvSpPr>
            <p:nvPr/>
          </p:nvSpPr>
          <p:spPr bwMode="auto">
            <a:xfrm>
              <a:off x="6843713" y="4470400"/>
              <a:ext cx="192087" cy="68263"/>
            </a:xfrm>
            <a:prstGeom prst="roundRect">
              <a:avLst>
                <a:gd name="adj" fmla="val 2380"/>
              </a:avLst>
            </a:prstGeom>
            <a:solidFill>
              <a:srgbClr val="FF6633"/>
            </a:solidFill>
            <a:ln w="9000">
              <a:solidFill>
                <a:srgbClr val="FF66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07" name="Line 93"/>
            <p:cNvSpPr>
              <a:spLocks noChangeShapeType="1"/>
            </p:cNvSpPr>
            <p:nvPr/>
          </p:nvSpPr>
          <p:spPr bwMode="auto">
            <a:xfrm flipV="1">
              <a:off x="1457325" y="2976563"/>
              <a:ext cx="354013" cy="14287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08" name="Line 94"/>
            <p:cNvSpPr>
              <a:spLocks noChangeShapeType="1"/>
            </p:cNvSpPr>
            <p:nvPr/>
          </p:nvSpPr>
          <p:spPr bwMode="auto">
            <a:xfrm flipV="1">
              <a:off x="1457325" y="4741863"/>
              <a:ext cx="354013" cy="14287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09" name="Line 95"/>
            <p:cNvSpPr>
              <a:spLocks noChangeShapeType="1"/>
            </p:cNvSpPr>
            <p:nvPr/>
          </p:nvSpPr>
          <p:spPr bwMode="auto">
            <a:xfrm flipV="1">
              <a:off x="3509963" y="2581275"/>
              <a:ext cx="354012" cy="14288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10" name="Line 96"/>
            <p:cNvSpPr>
              <a:spLocks noChangeShapeType="1"/>
            </p:cNvSpPr>
            <p:nvPr/>
          </p:nvSpPr>
          <p:spPr bwMode="auto">
            <a:xfrm flipV="1">
              <a:off x="3509963" y="4344988"/>
              <a:ext cx="354012" cy="14287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11" name="Line 97"/>
            <p:cNvSpPr>
              <a:spLocks noChangeShapeType="1"/>
            </p:cNvSpPr>
            <p:nvPr/>
          </p:nvSpPr>
          <p:spPr bwMode="auto">
            <a:xfrm flipV="1">
              <a:off x="5129213" y="2976563"/>
              <a:ext cx="354012" cy="14287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12" name="Freeform 98"/>
            <p:cNvSpPr>
              <a:spLocks/>
            </p:cNvSpPr>
            <p:nvPr/>
          </p:nvSpPr>
          <p:spPr bwMode="auto">
            <a:xfrm>
              <a:off x="2484438" y="2401888"/>
              <a:ext cx="314325" cy="219075"/>
            </a:xfrm>
            <a:custGeom>
              <a:avLst/>
              <a:gdLst/>
              <a:ahLst/>
              <a:cxnLst>
                <a:cxn ang="0">
                  <a:pos x="0" y="609"/>
                </a:cxn>
                <a:cxn ang="0">
                  <a:pos x="874" y="0"/>
                </a:cxn>
              </a:cxnLst>
              <a:rect l="0" t="0" r="r" b="b"/>
              <a:pathLst>
                <a:path w="875" h="610">
                  <a:moveTo>
                    <a:pt x="0" y="609"/>
                  </a:moveTo>
                  <a:cubicBezTo>
                    <a:pt x="163" y="119"/>
                    <a:pt x="874" y="0"/>
                    <a:pt x="874" y="0"/>
                  </a:cubicBezTo>
                </a:path>
              </a:pathLst>
            </a:custGeom>
            <a:noFill/>
            <a:ln w="360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13" name="Freeform 99"/>
            <p:cNvSpPr>
              <a:spLocks/>
            </p:cNvSpPr>
            <p:nvPr/>
          </p:nvSpPr>
          <p:spPr bwMode="auto">
            <a:xfrm>
              <a:off x="6084888" y="2401888"/>
              <a:ext cx="314325" cy="219075"/>
            </a:xfrm>
            <a:custGeom>
              <a:avLst/>
              <a:gdLst/>
              <a:ahLst/>
              <a:cxnLst>
                <a:cxn ang="0">
                  <a:pos x="0" y="609"/>
                </a:cxn>
                <a:cxn ang="0">
                  <a:pos x="874" y="0"/>
                </a:cxn>
              </a:cxnLst>
              <a:rect l="0" t="0" r="r" b="b"/>
              <a:pathLst>
                <a:path w="875" h="610">
                  <a:moveTo>
                    <a:pt x="0" y="609"/>
                  </a:moveTo>
                  <a:cubicBezTo>
                    <a:pt x="163" y="119"/>
                    <a:pt x="874" y="0"/>
                    <a:pt x="874" y="0"/>
                  </a:cubicBezTo>
                </a:path>
              </a:pathLst>
            </a:custGeom>
            <a:noFill/>
            <a:ln w="360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14" name="Freeform 100"/>
            <p:cNvSpPr>
              <a:spLocks/>
            </p:cNvSpPr>
            <p:nvPr/>
          </p:nvSpPr>
          <p:spPr bwMode="auto">
            <a:xfrm>
              <a:off x="2487613" y="4729163"/>
              <a:ext cx="336550" cy="215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36" y="600"/>
                </a:cxn>
              </a:cxnLst>
              <a:rect l="0" t="0" r="r" b="b"/>
              <a:pathLst>
                <a:path w="937" h="601">
                  <a:moveTo>
                    <a:pt x="0" y="0"/>
                  </a:moveTo>
                  <a:cubicBezTo>
                    <a:pt x="170" y="432"/>
                    <a:pt x="936" y="600"/>
                    <a:pt x="936" y="600"/>
                  </a:cubicBezTo>
                </a:path>
              </a:pathLst>
            </a:custGeom>
            <a:noFill/>
            <a:ln w="360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3567" y="405606"/>
            <a:ext cx="7734946" cy="71913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Component Model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67544" y="6453336"/>
            <a:ext cx="93610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12/10/2011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381800" y="6453336"/>
            <a:ext cx="715064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System-Level Modeling and Synthesis of Flow-Based Microfluidic Biochips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437454" y="1412776"/>
            <a:ext cx="7734946" cy="35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 algn="ctr" defTabSz="914400">
              <a:lnSpc>
                <a:spcPct val="80000"/>
              </a:lnSpc>
            </a:pPr>
            <a:r>
              <a:rPr lang="en-US" sz="2000" b="1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Microfluidic Mixer</a:t>
            </a:r>
            <a:endParaRPr kumimoji="0" lang="en-US" sz="2000" b="1" i="0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pic>
        <p:nvPicPr>
          <p:cNvPr id="11" name="Content Placeholder 3" descr="mixerSchematic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990" b="-11990"/>
          <a:stretch>
            <a:fillRect/>
          </a:stretch>
        </p:blipFill>
        <p:spPr bwMode="auto">
          <a:xfrm>
            <a:off x="2987824" y="2675486"/>
            <a:ext cx="4774375" cy="262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4253878" y="5013176"/>
            <a:ext cx="2190330" cy="35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 algn="ctr" defTabSz="914400">
              <a:lnSpc>
                <a:spcPct val="80000"/>
              </a:lnSpc>
            </a:pPr>
            <a:r>
              <a:rPr lang="en-US" kern="0" dirty="0" smtClean="0">
                <a:latin typeface="Times New Roman" pitchFamily="18" charset="0"/>
                <a:cs typeface="Times New Roman" pitchFamily="18" charset="0"/>
              </a:rPr>
              <a:t>(1) Ip1</a:t>
            </a:r>
            <a:endParaRPr kumimoji="0" lang="en-US" i="0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115616" y="4221088"/>
            <a:ext cx="2483768" cy="64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 defTabSz="914400">
              <a:lnSpc>
                <a:spcPct val="80000"/>
              </a:lnSpc>
            </a:pPr>
            <a:r>
              <a:rPr lang="en-US" sz="2000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Five phases:</a:t>
            </a:r>
          </a:p>
          <a:p>
            <a:pPr marL="457200" lvl="0" indent="-457200" defTabSz="914400">
              <a:lnSpc>
                <a:spcPct val="80000"/>
              </a:lnSpc>
              <a:buAutoNum type="arabicPeriod"/>
            </a:pPr>
            <a:r>
              <a:rPr kumimoji="0" lang="en-US" sz="2000" i="0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Ip1</a:t>
            </a:r>
          </a:p>
          <a:p>
            <a:pPr marL="457200" lvl="0" indent="-457200" defTabSz="914400">
              <a:lnSpc>
                <a:spcPct val="80000"/>
              </a:lnSpc>
              <a:buAutoNum type="arabicPeriod"/>
            </a:pPr>
            <a:r>
              <a:rPr lang="en-US" sz="2000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Ip2</a:t>
            </a:r>
          </a:p>
          <a:p>
            <a:pPr marL="457200" lvl="0" indent="-457200" defTabSz="914400">
              <a:lnSpc>
                <a:spcPct val="80000"/>
              </a:lnSpc>
              <a:buAutoNum type="arabicPeriod"/>
            </a:pPr>
            <a:r>
              <a:rPr kumimoji="0" lang="en-US" sz="2000" i="0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Mix (0.5 s)</a:t>
            </a:r>
          </a:p>
          <a:p>
            <a:pPr marL="457200" lvl="0" indent="-457200" defTabSz="914400">
              <a:lnSpc>
                <a:spcPct val="80000"/>
              </a:lnSpc>
              <a:buAutoNum type="arabicPeriod"/>
            </a:pPr>
            <a:r>
              <a:rPr lang="en-US" sz="2000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Op1</a:t>
            </a:r>
          </a:p>
          <a:p>
            <a:pPr marL="457200" lvl="0" indent="-457200" defTabSz="914400">
              <a:lnSpc>
                <a:spcPct val="80000"/>
              </a:lnSpc>
              <a:buAutoNum type="arabicPeriod"/>
            </a:pPr>
            <a:r>
              <a:rPr kumimoji="0" lang="en-US" sz="2000" i="0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Op2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547664" y="2060848"/>
            <a:ext cx="2016224" cy="35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 algn="ctr" defTabSz="914400">
              <a:lnSpc>
                <a:spcPct val="80000"/>
              </a:lnSpc>
            </a:pPr>
            <a:r>
              <a:rPr lang="en-US" b="1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Flow Layer Model:</a:t>
            </a:r>
            <a:endParaRPr kumimoji="0" lang="en-US" b="1" i="0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558951" y="2060848"/>
            <a:ext cx="4037385" cy="35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 defTabSz="914400">
              <a:lnSpc>
                <a:spcPct val="80000"/>
              </a:lnSpc>
            </a:pPr>
            <a:r>
              <a:rPr lang="en-US" b="1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Operational Phases + Execution Time</a:t>
            </a:r>
            <a:endParaRPr kumimoji="0" lang="en-US" b="1" i="0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3567" y="405606"/>
            <a:ext cx="7734946" cy="71913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Component Model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67544" y="6453336"/>
            <a:ext cx="93610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12/10/2011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381800" y="6453336"/>
            <a:ext cx="715064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System-Level Modeling and Synthesis of Flow-Based Microfluidic Biochips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797494" y="1412776"/>
            <a:ext cx="773494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1" defTabSz="914400">
              <a:lnSpc>
                <a:spcPct val="80000"/>
              </a:lnSpc>
            </a:pPr>
            <a:endParaRPr kumimoji="0" lang="en-US" sz="2000" b="1" i="0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pic>
        <p:nvPicPr>
          <p:cNvPr id="15" name="Picture 14" descr="Screen shot 2011-08-02 at 11.28.22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192" y="4304156"/>
            <a:ext cx="5436096" cy="2005164"/>
          </a:xfrm>
          <a:prstGeom prst="rect">
            <a:avLst/>
          </a:prstGeom>
        </p:spPr>
      </p:pic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4299515" y="3962735"/>
            <a:ext cx="647372" cy="4329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9450" rIns="0" bIns="0" anchor="ctr"/>
          <a:lstStyle/>
          <a:p>
            <a:pPr algn="ctr">
              <a:lnSpc>
                <a:spcPct val="95000"/>
              </a:lnSpc>
            </a:pPr>
            <a:r>
              <a:rPr lang="en-US" sz="1500">
                <a:solidFill>
                  <a:srgbClr val="000000"/>
                </a:solidFill>
                <a:latin typeface="Times New Roman" pitchFamily="16" charset="0"/>
                <a:ea typeface="SimSun" charset="0"/>
                <a:cs typeface="SimSun" charset="0"/>
              </a:rPr>
              <a:t>closed</a:t>
            </a:r>
          </a:p>
        </p:txBody>
      </p:sp>
      <p:sp>
        <p:nvSpPr>
          <p:cNvPr id="146" name="Text Box 143"/>
          <p:cNvSpPr txBox="1">
            <a:spLocks noChangeArrowheads="1"/>
          </p:cNvSpPr>
          <p:nvPr/>
        </p:nvSpPr>
        <p:spPr bwMode="auto">
          <a:xfrm>
            <a:off x="2570632" y="3887958"/>
            <a:ext cx="745077" cy="2866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9450" rIns="0" bIns="0" anchor="ctr"/>
          <a:lstStyle/>
          <a:p>
            <a:pPr algn="ctr">
              <a:lnSpc>
                <a:spcPct val="95000"/>
              </a:lnSpc>
            </a:pPr>
            <a:r>
              <a:rPr lang="en-US" sz="1500">
                <a:solidFill>
                  <a:srgbClr val="000000"/>
                </a:solidFill>
                <a:latin typeface="Times New Roman" pitchFamily="16" charset="0"/>
                <a:ea typeface="SimSun" charset="0"/>
                <a:cs typeface="SimSun" charset="0"/>
              </a:rPr>
              <a:t>(4) Op1</a:t>
            </a:r>
          </a:p>
        </p:txBody>
      </p:sp>
      <p:sp>
        <p:nvSpPr>
          <p:cNvPr id="147" name="Text Box 144"/>
          <p:cNvSpPr txBox="1">
            <a:spLocks noChangeArrowheads="1"/>
          </p:cNvSpPr>
          <p:nvPr/>
        </p:nvSpPr>
        <p:spPr bwMode="auto">
          <a:xfrm>
            <a:off x="5495212" y="3887958"/>
            <a:ext cx="705682" cy="2866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9450" rIns="0" bIns="0" anchor="ctr"/>
          <a:lstStyle/>
          <a:p>
            <a:pPr algn="ctr">
              <a:lnSpc>
                <a:spcPct val="95000"/>
              </a:lnSpc>
            </a:pPr>
            <a:r>
              <a:rPr lang="en-US" sz="1500">
                <a:solidFill>
                  <a:srgbClr val="000000"/>
                </a:solidFill>
                <a:latin typeface="Times New Roman" pitchFamily="16" charset="0"/>
                <a:ea typeface="SimSun" charset="0"/>
                <a:cs typeface="SimSun" charset="0"/>
              </a:rPr>
              <a:t>(5) Op2</a:t>
            </a:r>
          </a:p>
        </p:txBody>
      </p:sp>
      <p:grpSp>
        <p:nvGrpSpPr>
          <p:cNvPr id="166" name="Group 165"/>
          <p:cNvGrpSpPr/>
          <p:nvPr/>
        </p:nvGrpSpPr>
        <p:grpSpPr>
          <a:xfrm>
            <a:off x="1691680" y="1412776"/>
            <a:ext cx="5493014" cy="2720509"/>
            <a:chOff x="1825972" y="1435061"/>
            <a:chExt cx="5626348" cy="2797149"/>
          </a:xfrm>
        </p:grpSpPr>
        <p:sp>
          <p:nvSpPr>
            <p:cNvPr id="19" name="AutoShape 1"/>
            <p:cNvSpPr>
              <a:spLocks/>
            </p:cNvSpPr>
            <p:nvPr/>
          </p:nvSpPr>
          <p:spPr bwMode="auto">
            <a:xfrm>
              <a:off x="3315454" y="1911134"/>
              <a:ext cx="154387" cy="64674"/>
            </a:xfrm>
            <a:prstGeom prst="parallelogram">
              <a:avLst>
                <a:gd name="adj" fmla="val 18729"/>
              </a:avLst>
            </a:prstGeom>
            <a:solidFill>
              <a:srgbClr val="FFFFFF"/>
            </a:solidFill>
            <a:ln w="9525">
              <a:solidFill>
                <a:srgbClr val="FB6A4A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20" name="AutoShape 2"/>
            <p:cNvSpPr>
              <a:spLocks/>
            </p:cNvSpPr>
            <p:nvPr/>
          </p:nvSpPr>
          <p:spPr bwMode="auto">
            <a:xfrm flipH="1">
              <a:off x="2671591" y="1907541"/>
              <a:ext cx="156141" cy="64674"/>
            </a:xfrm>
            <a:prstGeom prst="parallelogram">
              <a:avLst>
                <a:gd name="adj" fmla="val 18942"/>
              </a:avLst>
            </a:prstGeom>
            <a:solidFill>
              <a:srgbClr val="FFFFFF"/>
            </a:solidFill>
            <a:ln w="9525">
              <a:solidFill>
                <a:srgbClr val="FB6A4A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21" name="AutoShape 3"/>
            <p:cNvSpPr>
              <a:spLocks/>
            </p:cNvSpPr>
            <p:nvPr/>
          </p:nvSpPr>
          <p:spPr bwMode="auto">
            <a:xfrm flipH="1">
              <a:off x="3308436" y="1745856"/>
              <a:ext cx="156142" cy="64674"/>
            </a:xfrm>
            <a:prstGeom prst="parallelogram">
              <a:avLst>
                <a:gd name="adj" fmla="val 18942"/>
              </a:avLst>
            </a:prstGeom>
            <a:solidFill>
              <a:srgbClr val="FB6A4A"/>
            </a:solidFill>
            <a:ln w="9525">
              <a:solidFill>
                <a:srgbClr val="FB6A4A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22" name="AutoShape 4"/>
            <p:cNvSpPr>
              <a:spLocks/>
            </p:cNvSpPr>
            <p:nvPr/>
          </p:nvSpPr>
          <p:spPr bwMode="auto">
            <a:xfrm>
              <a:off x="2680362" y="1745856"/>
              <a:ext cx="154387" cy="64674"/>
            </a:xfrm>
            <a:prstGeom prst="parallelogram">
              <a:avLst>
                <a:gd name="adj" fmla="val 18729"/>
              </a:avLst>
            </a:prstGeom>
            <a:solidFill>
              <a:srgbClr val="FB6A4A"/>
            </a:solidFill>
            <a:ln w="9525">
              <a:solidFill>
                <a:srgbClr val="FB6A4A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23" name="AutoShape 5"/>
            <p:cNvSpPr>
              <a:spLocks noChangeArrowheads="1"/>
            </p:cNvSpPr>
            <p:nvPr/>
          </p:nvSpPr>
          <p:spPr bwMode="auto">
            <a:xfrm>
              <a:off x="3045277" y="1438654"/>
              <a:ext cx="59649" cy="105994"/>
            </a:xfrm>
            <a:prstGeom prst="roundRect">
              <a:avLst>
                <a:gd name="adj" fmla="val 2940"/>
              </a:avLst>
            </a:prstGeom>
            <a:solidFill>
              <a:srgbClr val="FFFFFF"/>
            </a:solidFill>
            <a:ln w="9525">
              <a:solidFill>
                <a:srgbClr val="FB6A4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24" name="AutoShape 6"/>
            <p:cNvSpPr>
              <a:spLocks noChangeArrowheads="1"/>
            </p:cNvSpPr>
            <p:nvPr/>
          </p:nvSpPr>
          <p:spPr bwMode="auto">
            <a:xfrm rot="1680000">
              <a:off x="3204927" y="1479974"/>
              <a:ext cx="59649" cy="104197"/>
            </a:xfrm>
            <a:prstGeom prst="roundRect">
              <a:avLst>
                <a:gd name="adj" fmla="val 2940"/>
              </a:avLst>
            </a:prstGeom>
            <a:solidFill>
              <a:srgbClr val="FFFFFF"/>
            </a:solidFill>
            <a:ln w="9525">
              <a:solidFill>
                <a:srgbClr val="FB6A4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25" name="AutoShape 7"/>
            <p:cNvSpPr>
              <a:spLocks noChangeArrowheads="1"/>
            </p:cNvSpPr>
            <p:nvPr/>
          </p:nvSpPr>
          <p:spPr bwMode="auto">
            <a:xfrm rot="19860000">
              <a:off x="2883872" y="1481770"/>
              <a:ext cx="59649" cy="104197"/>
            </a:xfrm>
            <a:prstGeom prst="roundRect">
              <a:avLst>
                <a:gd name="adj" fmla="val 2940"/>
              </a:avLst>
            </a:prstGeom>
            <a:solidFill>
              <a:srgbClr val="FFFFFF"/>
            </a:solidFill>
            <a:ln w="9525">
              <a:solidFill>
                <a:srgbClr val="FB6A4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27" name="Oval 8"/>
            <p:cNvSpPr>
              <a:spLocks/>
            </p:cNvSpPr>
            <p:nvPr/>
          </p:nvSpPr>
          <p:spPr bwMode="auto">
            <a:xfrm>
              <a:off x="2785626" y="1544648"/>
              <a:ext cx="577197" cy="612606"/>
            </a:xfrm>
            <a:prstGeom prst="ellipse">
              <a:avLst/>
            </a:prstGeom>
            <a:solidFill>
              <a:srgbClr val="FFFFFF"/>
            </a:solidFill>
            <a:ln w="9000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28" name="Oval 9"/>
            <p:cNvSpPr>
              <a:spLocks/>
            </p:cNvSpPr>
            <p:nvPr/>
          </p:nvSpPr>
          <p:spPr bwMode="auto">
            <a:xfrm>
              <a:off x="2676854" y="1438654"/>
              <a:ext cx="794742" cy="844354"/>
            </a:xfrm>
            <a:prstGeom prst="ellipse">
              <a:avLst/>
            </a:prstGeom>
            <a:noFill/>
            <a:ln w="9000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29" name="AutoShape 10"/>
            <p:cNvSpPr>
              <a:spLocks noChangeArrowheads="1"/>
            </p:cNvSpPr>
            <p:nvPr/>
          </p:nvSpPr>
          <p:spPr bwMode="auto">
            <a:xfrm>
              <a:off x="3466332" y="1808733"/>
              <a:ext cx="59649" cy="105994"/>
            </a:xfrm>
            <a:prstGeom prst="roundRect">
              <a:avLst>
                <a:gd name="adj" fmla="val 2940"/>
              </a:avLst>
            </a:prstGeom>
            <a:solidFill>
              <a:srgbClr val="FFFFFF"/>
            </a:solidFill>
            <a:ln w="9525">
              <a:solidFill>
                <a:srgbClr val="FB6A4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30" name="AutoShape 11"/>
            <p:cNvSpPr>
              <a:spLocks noChangeArrowheads="1"/>
            </p:cNvSpPr>
            <p:nvPr/>
          </p:nvSpPr>
          <p:spPr bwMode="auto">
            <a:xfrm>
              <a:off x="2622468" y="1806937"/>
              <a:ext cx="59649" cy="105993"/>
            </a:xfrm>
            <a:prstGeom prst="roundRect">
              <a:avLst>
                <a:gd name="adj" fmla="val 2940"/>
              </a:avLst>
            </a:prstGeom>
            <a:solidFill>
              <a:srgbClr val="FFFFFF"/>
            </a:solidFill>
            <a:ln w="9525">
              <a:solidFill>
                <a:srgbClr val="FB6A4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31" name="Line 12"/>
            <p:cNvSpPr>
              <a:spLocks noChangeShapeType="1"/>
            </p:cNvSpPr>
            <p:nvPr/>
          </p:nvSpPr>
          <p:spPr bwMode="auto">
            <a:xfrm>
              <a:off x="2029482" y="1806937"/>
              <a:ext cx="652635" cy="1796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32" name="Line 13"/>
            <p:cNvSpPr>
              <a:spLocks noChangeShapeType="1"/>
            </p:cNvSpPr>
            <p:nvPr/>
          </p:nvSpPr>
          <p:spPr bwMode="auto">
            <a:xfrm>
              <a:off x="2038253" y="1907541"/>
              <a:ext cx="643864" cy="1796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33" name="Line 14"/>
            <p:cNvSpPr>
              <a:spLocks noChangeShapeType="1"/>
            </p:cNvSpPr>
            <p:nvPr/>
          </p:nvSpPr>
          <p:spPr bwMode="auto">
            <a:xfrm>
              <a:off x="2208430" y="1993773"/>
              <a:ext cx="264913" cy="1796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grpSp>
          <p:nvGrpSpPr>
            <p:cNvPr id="34" name="Group 15"/>
            <p:cNvGrpSpPr>
              <a:grpSpLocks/>
            </p:cNvGrpSpPr>
            <p:nvPr/>
          </p:nvGrpSpPr>
          <p:grpSpPr bwMode="auto">
            <a:xfrm>
              <a:off x="1894394" y="1753042"/>
              <a:ext cx="171931" cy="197615"/>
              <a:chOff x="1510" y="1561"/>
              <a:chExt cx="98" cy="110"/>
            </a:xfrm>
          </p:grpSpPr>
          <p:sp>
            <p:nvSpPr>
              <p:cNvPr id="163" name="Line 16"/>
              <p:cNvSpPr>
                <a:spLocks noChangeShapeType="1"/>
              </p:cNvSpPr>
              <p:nvPr/>
            </p:nvSpPr>
            <p:spPr bwMode="auto">
              <a:xfrm flipH="1">
                <a:off x="1510" y="1561"/>
                <a:ext cx="98" cy="110"/>
              </a:xfrm>
              <a:prstGeom prst="line">
                <a:avLst/>
              </a:prstGeom>
              <a:noFill/>
              <a:ln w="180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" name="Line 17"/>
              <p:cNvSpPr>
                <a:spLocks noChangeShapeType="1"/>
              </p:cNvSpPr>
              <p:nvPr/>
            </p:nvSpPr>
            <p:spPr bwMode="auto">
              <a:xfrm>
                <a:off x="1511" y="1561"/>
                <a:ext cx="96" cy="110"/>
              </a:xfrm>
              <a:prstGeom prst="line">
                <a:avLst/>
              </a:prstGeom>
              <a:noFill/>
              <a:ln w="180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35" name="Group 18"/>
            <p:cNvGrpSpPr>
              <a:grpSpLocks/>
            </p:cNvGrpSpPr>
            <p:nvPr/>
          </p:nvGrpSpPr>
          <p:grpSpPr bwMode="auto">
            <a:xfrm>
              <a:off x="4290898" y="1762024"/>
              <a:ext cx="171931" cy="197615"/>
              <a:chOff x="2876" y="1566"/>
              <a:chExt cx="98" cy="110"/>
            </a:xfrm>
          </p:grpSpPr>
          <p:sp>
            <p:nvSpPr>
              <p:cNvPr id="161" name="Line 19"/>
              <p:cNvSpPr>
                <a:spLocks noChangeShapeType="1"/>
              </p:cNvSpPr>
              <p:nvPr/>
            </p:nvSpPr>
            <p:spPr bwMode="auto">
              <a:xfrm flipH="1">
                <a:off x="2876" y="1566"/>
                <a:ext cx="98" cy="110"/>
              </a:xfrm>
              <a:prstGeom prst="line">
                <a:avLst/>
              </a:prstGeom>
              <a:noFill/>
              <a:ln w="180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2" name="Line 20"/>
              <p:cNvSpPr>
                <a:spLocks noChangeShapeType="1"/>
              </p:cNvSpPr>
              <p:nvPr/>
            </p:nvSpPr>
            <p:spPr bwMode="auto">
              <a:xfrm>
                <a:off x="2878" y="1566"/>
                <a:ext cx="96" cy="110"/>
              </a:xfrm>
              <a:prstGeom prst="line">
                <a:avLst/>
              </a:prstGeom>
              <a:noFill/>
              <a:ln w="180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36" name="AutoShape 21"/>
            <p:cNvSpPr>
              <a:spLocks noChangeArrowheads="1"/>
            </p:cNvSpPr>
            <p:nvPr/>
          </p:nvSpPr>
          <p:spPr bwMode="auto">
            <a:xfrm>
              <a:off x="4062827" y="1808733"/>
              <a:ext cx="59649" cy="105994"/>
            </a:xfrm>
            <a:prstGeom prst="roundRect">
              <a:avLst>
                <a:gd name="adj" fmla="val 2940"/>
              </a:avLst>
            </a:prstGeom>
            <a:solidFill>
              <a:srgbClr val="FFFFFF"/>
            </a:solidFill>
            <a:ln w="9525">
              <a:solidFill>
                <a:srgbClr val="FB6A4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37" name="Line 22"/>
            <p:cNvSpPr>
              <a:spLocks noChangeShapeType="1"/>
            </p:cNvSpPr>
            <p:nvPr/>
          </p:nvSpPr>
          <p:spPr bwMode="auto">
            <a:xfrm>
              <a:off x="4059318" y="1914727"/>
              <a:ext cx="270177" cy="1796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38" name="AutoShape 23"/>
            <p:cNvSpPr>
              <a:spLocks noChangeArrowheads="1"/>
            </p:cNvSpPr>
            <p:nvPr/>
          </p:nvSpPr>
          <p:spPr bwMode="auto">
            <a:xfrm>
              <a:off x="3945283" y="1912930"/>
              <a:ext cx="112281" cy="79046"/>
            </a:xfrm>
            <a:prstGeom prst="roundRect">
              <a:avLst>
                <a:gd name="adj" fmla="val 2269"/>
              </a:avLst>
            </a:prstGeom>
            <a:solidFill>
              <a:srgbClr val="FB6A4A"/>
            </a:solidFill>
            <a:ln w="9525">
              <a:solidFill>
                <a:srgbClr val="FB6A4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39" name="Line 24"/>
            <p:cNvSpPr>
              <a:spLocks noChangeShapeType="1"/>
            </p:cNvSpPr>
            <p:nvPr/>
          </p:nvSpPr>
          <p:spPr bwMode="auto">
            <a:xfrm>
              <a:off x="4059318" y="1912930"/>
              <a:ext cx="1755" cy="226359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>
              <a:off x="3947036" y="1912930"/>
              <a:ext cx="1755" cy="237138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41" name="AutoShape 26"/>
            <p:cNvSpPr>
              <a:spLocks noChangeArrowheads="1"/>
            </p:cNvSpPr>
            <p:nvPr/>
          </p:nvSpPr>
          <p:spPr bwMode="auto">
            <a:xfrm>
              <a:off x="4248793" y="4153164"/>
              <a:ext cx="182457" cy="79046"/>
            </a:xfrm>
            <a:prstGeom prst="roundRect">
              <a:avLst>
                <a:gd name="adj" fmla="val 2269"/>
              </a:avLst>
            </a:prstGeom>
            <a:solidFill>
              <a:srgbClr val="FB6A4A"/>
            </a:solidFill>
            <a:ln w="9525">
              <a:solidFill>
                <a:srgbClr val="FB6A4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42" name="AutoShape 27"/>
            <p:cNvSpPr>
              <a:spLocks noChangeArrowheads="1"/>
            </p:cNvSpPr>
            <p:nvPr/>
          </p:nvSpPr>
          <p:spPr bwMode="auto">
            <a:xfrm>
              <a:off x="4248793" y="3946566"/>
              <a:ext cx="182457" cy="79046"/>
            </a:xfrm>
            <a:prstGeom prst="roundRect">
              <a:avLst>
                <a:gd name="adj" fmla="val 2269"/>
              </a:avLst>
            </a:prstGeom>
            <a:solidFill>
              <a:srgbClr val="FFFFFF"/>
            </a:solidFill>
            <a:ln w="9525">
              <a:solidFill>
                <a:srgbClr val="FB6A4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43" name="Text Box 28"/>
            <p:cNvSpPr txBox="1">
              <a:spLocks noChangeArrowheads="1"/>
            </p:cNvSpPr>
            <p:nvPr/>
          </p:nvSpPr>
          <p:spPr bwMode="auto">
            <a:xfrm>
              <a:off x="4390899" y="3806439"/>
              <a:ext cx="591231" cy="32157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9450" rIns="0" bIns="0" anchor="ctr"/>
            <a:lstStyle/>
            <a:p>
              <a:pPr algn="ctr">
                <a:lnSpc>
                  <a:spcPct val="95000"/>
                </a:lnSpc>
              </a:pPr>
              <a:r>
                <a:rPr lang="en-US" sz="1500">
                  <a:solidFill>
                    <a:srgbClr val="000000"/>
                  </a:solidFill>
                  <a:latin typeface="Times New Roman" pitchFamily="16" charset="0"/>
                  <a:ea typeface="SimSun" charset="0"/>
                  <a:cs typeface="SimSun" charset="0"/>
                </a:rPr>
                <a:t>open</a:t>
              </a:r>
            </a:p>
          </p:txBody>
        </p:sp>
        <p:sp>
          <p:nvSpPr>
            <p:cNvPr id="45" name="Text Box 30"/>
            <p:cNvSpPr txBox="1">
              <a:spLocks noChangeArrowheads="1"/>
            </p:cNvSpPr>
            <p:nvPr/>
          </p:nvSpPr>
          <p:spPr bwMode="auto">
            <a:xfrm>
              <a:off x="3983879" y="1465602"/>
              <a:ext cx="545617" cy="2928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9450" rIns="0" bIns="0" anchor="ctr"/>
            <a:lstStyle/>
            <a:p>
              <a:pPr algn="ctr">
                <a:lnSpc>
                  <a:spcPct val="95000"/>
                </a:lnSpc>
              </a:pPr>
              <a:r>
                <a:rPr lang="en-US" sz="1500">
                  <a:solidFill>
                    <a:srgbClr val="000000"/>
                  </a:solidFill>
                  <a:latin typeface="Times New Roman" pitchFamily="16" charset="0"/>
                  <a:ea typeface="SimSun" charset="0"/>
                  <a:cs typeface="SimSun" charset="0"/>
                </a:rPr>
                <a:t>Waste</a:t>
              </a:r>
            </a:p>
          </p:txBody>
        </p:sp>
        <p:sp>
          <p:nvSpPr>
            <p:cNvPr id="46" name="Text Box 31"/>
            <p:cNvSpPr txBox="1">
              <a:spLocks noChangeArrowheads="1"/>
            </p:cNvSpPr>
            <p:nvPr/>
          </p:nvSpPr>
          <p:spPr bwMode="auto">
            <a:xfrm>
              <a:off x="1825972" y="1435061"/>
              <a:ext cx="573687" cy="2928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9450" rIns="0" bIns="0" anchor="ctr"/>
            <a:lstStyle/>
            <a:p>
              <a:pPr algn="ctr">
                <a:lnSpc>
                  <a:spcPct val="95000"/>
                </a:lnSpc>
              </a:pPr>
              <a:r>
                <a:rPr lang="en-US" sz="1500">
                  <a:solidFill>
                    <a:srgbClr val="000000"/>
                  </a:solidFill>
                  <a:latin typeface="Times New Roman" pitchFamily="16" charset="0"/>
                  <a:ea typeface="SimSun" charset="0"/>
                  <a:cs typeface="SimSun" charset="0"/>
                </a:rPr>
                <a:t>Input</a:t>
              </a:r>
            </a:p>
          </p:txBody>
        </p:sp>
        <p:sp>
          <p:nvSpPr>
            <p:cNvPr id="47" name="Line 32"/>
            <p:cNvSpPr>
              <a:spLocks noChangeShapeType="1"/>
            </p:cNvSpPr>
            <p:nvPr/>
          </p:nvSpPr>
          <p:spPr bwMode="auto">
            <a:xfrm>
              <a:off x="3543525" y="2000959"/>
              <a:ext cx="264914" cy="1796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878610" y="1903948"/>
              <a:ext cx="285966" cy="1760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18" y="432"/>
                </a:cxn>
              </a:cxnLst>
              <a:rect l="0" t="0" r="r" b="b"/>
              <a:pathLst>
                <a:path w="719" h="433">
                  <a:moveTo>
                    <a:pt x="0" y="0"/>
                  </a:moveTo>
                  <a:cubicBezTo>
                    <a:pt x="170" y="432"/>
                    <a:pt x="718" y="432"/>
                    <a:pt x="718" y="432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49" name="AutoShape 34"/>
            <p:cNvSpPr>
              <a:spLocks noChangeArrowheads="1"/>
            </p:cNvSpPr>
            <p:nvPr/>
          </p:nvSpPr>
          <p:spPr bwMode="auto">
            <a:xfrm>
              <a:off x="3883878" y="1808733"/>
              <a:ext cx="59649" cy="105994"/>
            </a:xfrm>
            <a:prstGeom prst="roundRect">
              <a:avLst>
                <a:gd name="adj" fmla="val 2940"/>
              </a:avLst>
            </a:prstGeom>
            <a:solidFill>
              <a:srgbClr val="FFFFFF"/>
            </a:solidFill>
            <a:ln w="9525">
              <a:solidFill>
                <a:srgbClr val="FB6A4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50" name="Line 35"/>
            <p:cNvSpPr>
              <a:spLocks noChangeShapeType="1"/>
            </p:cNvSpPr>
            <p:nvPr/>
          </p:nvSpPr>
          <p:spPr bwMode="auto">
            <a:xfrm>
              <a:off x="3466332" y="1912930"/>
              <a:ext cx="478951" cy="1797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51" name="Line 36"/>
            <p:cNvSpPr>
              <a:spLocks noChangeShapeType="1"/>
            </p:cNvSpPr>
            <p:nvPr/>
          </p:nvSpPr>
          <p:spPr bwMode="auto">
            <a:xfrm>
              <a:off x="3466332" y="1808733"/>
              <a:ext cx="868427" cy="1797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52" name="Line 37"/>
            <p:cNvSpPr>
              <a:spLocks noChangeShapeType="1"/>
            </p:cNvSpPr>
            <p:nvPr/>
          </p:nvSpPr>
          <p:spPr bwMode="auto">
            <a:xfrm>
              <a:off x="3947036" y="2150068"/>
              <a:ext cx="1755" cy="201208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53" name="Line 38"/>
            <p:cNvSpPr>
              <a:spLocks noChangeShapeType="1"/>
            </p:cNvSpPr>
            <p:nvPr/>
          </p:nvSpPr>
          <p:spPr bwMode="auto">
            <a:xfrm>
              <a:off x="4062827" y="2139289"/>
              <a:ext cx="1755" cy="201208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54" name="AutoShape 39"/>
            <p:cNvSpPr>
              <a:spLocks/>
            </p:cNvSpPr>
            <p:nvPr/>
          </p:nvSpPr>
          <p:spPr bwMode="auto">
            <a:xfrm>
              <a:off x="6236524" y="1923709"/>
              <a:ext cx="154387" cy="64674"/>
            </a:xfrm>
            <a:prstGeom prst="parallelogram">
              <a:avLst>
                <a:gd name="adj" fmla="val 18729"/>
              </a:avLst>
            </a:prstGeom>
            <a:solidFill>
              <a:srgbClr val="FFFFFF"/>
            </a:solidFill>
            <a:ln w="9525">
              <a:solidFill>
                <a:srgbClr val="FB6A4A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55" name="AutoShape 40"/>
            <p:cNvSpPr>
              <a:spLocks/>
            </p:cNvSpPr>
            <p:nvPr/>
          </p:nvSpPr>
          <p:spPr bwMode="auto">
            <a:xfrm flipH="1">
              <a:off x="5594415" y="1921913"/>
              <a:ext cx="156141" cy="64674"/>
            </a:xfrm>
            <a:prstGeom prst="parallelogram">
              <a:avLst>
                <a:gd name="adj" fmla="val 18942"/>
              </a:avLst>
            </a:prstGeom>
            <a:solidFill>
              <a:srgbClr val="FFFFFF"/>
            </a:solidFill>
            <a:ln w="9525">
              <a:solidFill>
                <a:srgbClr val="FB6A4A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56" name="AutoShape 41"/>
            <p:cNvSpPr>
              <a:spLocks/>
            </p:cNvSpPr>
            <p:nvPr/>
          </p:nvSpPr>
          <p:spPr bwMode="auto">
            <a:xfrm flipH="1">
              <a:off x="6229506" y="1760228"/>
              <a:ext cx="156141" cy="64674"/>
            </a:xfrm>
            <a:prstGeom prst="parallelogram">
              <a:avLst>
                <a:gd name="adj" fmla="val 18942"/>
              </a:avLst>
            </a:prstGeom>
            <a:solidFill>
              <a:srgbClr val="FFFFFF"/>
            </a:solidFill>
            <a:ln w="9525">
              <a:solidFill>
                <a:srgbClr val="FB6A4A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57" name="AutoShape 42"/>
            <p:cNvSpPr>
              <a:spLocks/>
            </p:cNvSpPr>
            <p:nvPr/>
          </p:nvSpPr>
          <p:spPr bwMode="auto">
            <a:xfrm>
              <a:off x="5603186" y="1760228"/>
              <a:ext cx="154387" cy="64674"/>
            </a:xfrm>
            <a:prstGeom prst="parallelogram">
              <a:avLst>
                <a:gd name="adj" fmla="val 18729"/>
              </a:avLst>
            </a:prstGeom>
            <a:solidFill>
              <a:srgbClr val="FFFFFF"/>
            </a:solidFill>
            <a:ln w="9525">
              <a:solidFill>
                <a:srgbClr val="FB6A4A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pic>
          <p:nvPicPr>
            <p:cNvPr id="58" name="Picture 4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966347" y="1451230"/>
              <a:ext cx="59649" cy="105993"/>
            </a:xfrm>
            <a:prstGeom prst="rect">
              <a:avLst/>
            </a:prstGeom>
            <a:noFill/>
            <a:effectLst/>
          </p:spPr>
        </p:pic>
        <p:pic>
          <p:nvPicPr>
            <p:cNvPr id="59" name="Picture 4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108453" y="1485363"/>
              <a:ext cx="100001" cy="123959"/>
            </a:xfrm>
            <a:prstGeom prst="rect">
              <a:avLst/>
            </a:prstGeom>
            <a:noFill/>
            <a:effectLst/>
          </p:spPr>
        </p:pic>
        <p:pic>
          <p:nvPicPr>
            <p:cNvPr id="60" name="Picture 4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785644" y="1487160"/>
              <a:ext cx="100001" cy="123958"/>
            </a:xfrm>
            <a:prstGeom prst="rect">
              <a:avLst/>
            </a:prstGeom>
            <a:noFill/>
            <a:effectLst/>
          </p:spPr>
        </p:pic>
        <p:sp>
          <p:nvSpPr>
            <p:cNvPr id="61" name="Oval 46"/>
            <p:cNvSpPr>
              <a:spLocks/>
            </p:cNvSpPr>
            <p:nvPr/>
          </p:nvSpPr>
          <p:spPr bwMode="auto">
            <a:xfrm>
              <a:off x="5708450" y="1557223"/>
              <a:ext cx="577197" cy="612607"/>
            </a:xfrm>
            <a:prstGeom prst="ellipse">
              <a:avLst/>
            </a:prstGeom>
            <a:solidFill>
              <a:srgbClr val="FFFFFF"/>
            </a:solidFill>
            <a:ln w="9000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62" name="Oval 47"/>
            <p:cNvSpPr>
              <a:spLocks/>
            </p:cNvSpPr>
            <p:nvPr/>
          </p:nvSpPr>
          <p:spPr bwMode="auto">
            <a:xfrm>
              <a:off x="5599678" y="1453026"/>
              <a:ext cx="794742" cy="844354"/>
            </a:xfrm>
            <a:prstGeom prst="ellipse">
              <a:avLst/>
            </a:prstGeom>
            <a:noFill/>
            <a:ln w="9000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63" name="AutoShape 48"/>
            <p:cNvSpPr>
              <a:spLocks noChangeArrowheads="1"/>
            </p:cNvSpPr>
            <p:nvPr/>
          </p:nvSpPr>
          <p:spPr bwMode="auto">
            <a:xfrm>
              <a:off x="6389156" y="1823105"/>
              <a:ext cx="59649" cy="105994"/>
            </a:xfrm>
            <a:prstGeom prst="roundRect">
              <a:avLst>
                <a:gd name="adj" fmla="val 2940"/>
              </a:avLst>
            </a:prstGeom>
            <a:solidFill>
              <a:srgbClr val="FB6A4A"/>
            </a:solidFill>
            <a:ln w="9525">
              <a:solidFill>
                <a:srgbClr val="FB6A4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64" name="AutoShape 49"/>
            <p:cNvSpPr>
              <a:spLocks noChangeArrowheads="1"/>
            </p:cNvSpPr>
            <p:nvPr/>
          </p:nvSpPr>
          <p:spPr bwMode="auto">
            <a:xfrm>
              <a:off x="5545292" y="1819512"/>
              <a:ext cx="59649" cy="105994"/>
            </a:xfrm>
            <a:prstGeom prst="roundRect">
              <a:avLst>
                <a:gd name="adj" fmla="val 2940"/>
              </a:avLst>
            </a:prstGeom>
            <a:solidFill>
              <a:srgbClr val="FB6A4A"/>
            </a:solidFill>
            <a:ln w="9525">
              <a:solidFill>
                <a:srgbClr val="FB6A4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65" name="Line 50"/>
            <p:cNvSpPr>
              <a:spLocks noChangeShapeType="1"/>
            </p:cNvSpPr>
            <p:nvPr/>
          </p:nvSpPr>
          <p:spPr bwMode="auto">
            <a:xfrm>
              <a:off x="4952306" y="1821309"/>
              <a:ext cx="652635" cy="1796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66" name="Line 51"/>
            <p:cNvSpPr>
              <a:spLocks noChangeShapeType="1"/>
            </p:cNvSpPr>
            <p:nvPr/>
          </p:nvSpPr>
          <p:spPr bwMode="auto">
            <a:xfrm>
              <a:off x="4959324" y="1921913"/>
              <a:ext cx="643863" cy="1796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grpSp>
          <p:nvGrpSpPr>
            <p:cNvPr id="67" name="Group 52"/>
            <p:cNvGrpSpPr>
              <a:grpSpLocks/>
            </p:cNvGrpSpPr>
            <p:nvPr/>
          </p:nvGrpSpPr>
          <p:grpSpPr bwMode="auto">
            <a:xfrm>
              <a:off x="4815463" y="1767414"/>
              <a:ext cx="171931" cy="197615"/>
              <a:chOff x="3175" y="1569"/>
              <a:chExt cx="98" cy="110"/>
            </a:xfrm>
          </p:grpSpPr>
          <p:sp>
            <p:nvSpPr>
              <p:cNvPr id="159" name="Line 53"/>
              <p:cNvSpPr>
                <a:spLocks noChangeShapeType="1"/>
              </p:cNvSpPr>
              <p:nvPr/>
            </p:nvSpPr>
            <p:spPr bwMode="auto">
              <a:xfrm flipH="1">
                <a:off x="3175" y="1569"/>
                <a:ext cx="98" cy="110"/>
              </a:xfrm>
              <a:prstGeom prst="line">
                <a:avLst/>
              </a:prstGeom>
              <a:noFill/>
              <a:ln w="180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0" name="Line 54"/>
              <p:cNvSpPr>
                <a:spLocks noChangeShapeType="1"/>
              </p:cNvSpPr>
              <p:nvPr/>
            </p:nvSpPr>
            <p:spPr bwMode="auto">
              <a:xfrm>
                <a:off x="3177" y="1569"/>
                <a:ext cx="96" cy="110"/>
              </a:xfrm>
              <a:prstGeom prst="line">
                <a:avLst/>
              </a:prstGeom>
              <a:noFill/>
              <a:ln w="180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68" name="Group 55"/>
            <p:cNvGrpSpPr>
              <a:grpSpLocks/>
            </p:cNvGrpSpPr>
            <p:nvPr/>
          </p:nvGrpSpPr>
          <p:grpSpPr bwMode="auto">
            <a:xfrm>
              <a:off x="7213723" y="1776396"/>
              <a:ext cx="171931" cy="197615"/>
              <a:chOff x="4542" y="1574"/>
              <a:chExt cx="98" cy="110"/>
            </a:xfrm>
          </p:grpSpPr>
          <p:sp>
            <p:nvSpPr>
              <p:cNvPr id="157" name="Line 56"/>
              <p:cNvSpPr>
                <a:spLocks noChangeShapeType="1"/>
              </p:cNvSpPr>
              <p:nvPr/>
            </p:nvSpPr>
            <p:spPr bwMode="auto">
              <a:xfrm flipH="1">
                <a:off x="4542" y="1574"/>
                <a:ext cx="98" cy="110"/>
              </a:xfrm>
              <a:prstGeom prst="line">
                <a:avLst/>
              </a:prstGeom>
              <a:noFill/>
              <a:ln w="180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8" name="Line 57"/>
              <p:cNvSpPr>
                <a:spLocks noChangeShapeType="1"/>
              </p:cNvSpPr>
              <p:nvPr/>
            </p:nvSpPr>
            <p:spPr bwMode="auto">
              <a:xfrm>
                <a:off x="4543" y="1574"/>
                <a:ext cx="96" cy="110"/>
              </a:xfrm>
              <a:prstGeom prst="line">
                <a:avLst/>
              </a:prstGeom>
              <a:noFill/>
              <a:ln w="180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69" name="AutoShape 58"/>
            <p:cNvSpPr>
              <a:spLocks noChangeArrowheads="1"/>
            </p:cNvSpPr>
            <p:nvPr/>
          </p:nvSpPr>
          <p:spPr bwMode="auto">
            <a:xfrm>
              <a:off x="6985651" y="1823105"/>
              <a:ext cx="59649" cy="105994"/>
            </a:xfrm>
            <a:prstGeom prst="roundRect">
              <a:avLst>
                <a:gd name="adj" fmla="val 2940"/>
              </a:avLst>
            </a:prstGeom>
            <a:solidFill>
              <a:srgbClr val="FFFFFF"/>
            </a:solidFill>
            <a:ln w="9525">
              <a:solidFill>
                <a:srgbClr val="FB6A4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70" name="Line 59"/>
            <p:cNvSpPr>
              <a:spLocks noChangeShapeType="1"/>
            </p:cNvSpPr>
            <p:nvPr/>
          </p:nvSpPr>
          <p:spPr bwMode="auto">
            <a:xfrm>
              <a:off x="6980388" y="1927302"/>
              <a:ext cx="270177" cy="1797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71" name="AutoShape 60"/>
            <p:cNvSpPr>
              <a:spLocks noChangeArrowheads="1"/>
            </p:cNvSpPr>
            <p:nvPr/>
          </p:nvSpPr>
          <p:spPr bwMode="auto">
            <a:xfrm>
              <a:off x="6868107" y="1927302"/>
              <a:ext cx="112281" cy="79046"/>
            </a:xfrm>
            <a:prstGeom prst="roundRect">
              <a:avLst>
                <a:gd name="adj" fmla="val 2269"/>
              </a:avLst>
            </a:prstGeom>
            <a:solidFill>
              <a:srgbClr val="FFFFFF"/>
            </a:solidFill>
            <a:ln w="9525">
              <a:solidFill>
                <a:srgbClr val="FB6A4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72" name="Line 61"/>
            <p:cNvSpPr>
              <a:spLocks noChangeShapeType="1"/>
            </p:cNvSpPr>
            <p:nvPr/>
          </p:nvSpPr>
          <p:spPr bwMode="auto">
            <a:xfrm>
              <a:off x="6980388" y="1927302"/>
              <a:ext cx="1754" cy="226359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73" name="Line 62"/>
            <p:cNvSpPr>
              <a:spLocks noChangeShapeType="1"/>
            </p:cNvSpPr>
            <p:nvPr/>
          </p:nvSpPr>
          <p:spPr bwMode="auto">
            <a:xfrm>
              <a:off x="6868107" y="1927302"/>
              <a:ext cx="1754" cy="237138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74" name="Text Box 63"/>
            <p:cNvSpPr txBox="1">
              <a:spLocks noChangeArrowheads="1"/>
            </p:cNvSpPr>
            <p:nvPr/>
          </p:nvSpPr>
          <p:spPr bwMode="auto">
            <a:xfrm>
              <a:off x="6906703" y="1479974"/>
              <a:ext cx="545617" cy="2928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9450" rIns="0" bIns="0" anchor="ctr"/>
            <a:lstStyle/>
            <a:p>
              <a:pPr algn="ctr">
                <a:lnSpc>
                  <a:spcPct val="95000"/>
                </a:lnSpc>
              </a:pPr>
              <a:r>
                <a:rPr lang="en-US" sz="1500">
                  <a:solidFill>
                    <a:srgbClr val="000000"/>
                  </a:solidFill>
                  <a:latin typeface="Times New Roman" pitchFamily="16" charset="0"/>
                  <a:ea typeface="SimSun" charset="0"/>
                  <a:cs typeface="SimSun" charset="0"/>
                </a:rPr>
                <a:t>Waste</a:t>
              </a:r>
            </a:p>
          </p:txBody>
        </p:sp>
        <p:sp>
          <p:nvSpPr>
            <p:cNvPr id="75" name="Text Box 64"/>
            <p:cNvSpPr txBox="1">
              <a:spLocks noChangeArrowheads="1"/>
            </p:cNvSpPr>
            <p:nvPr/>
          </p:nvSpPr>
          <p:spPr bwMode="auto">
            <a:xfrm>
              <a:off x="4748796" y="1449433"/>
              <a:ext cx="573687" cy="2928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9450" rIns="0" bIns="0" anchor="ctr"/>
            <a:lstStyle/>
            <a:p>
              <a:pPr algn="ctr">
                <a:lnSpc>
                  <a:spcPct val="95000"/>
                </a:lnSpc>
              </a:pPr>
              <a:r>
                <a:rPr lang="en-US" sz="1500">
                  <a:solidFill>
                    <a:srgbClr val="000000"/>
                  </a:solidFill>
                  <a:latin typeface="Times New Roman" pitchFamily="16" charset="0"/>
                  <a:ea typeface="SimSun" charset="0"/>
                  <a:cs typeface="SimSun" charset="0"/>
                </a:rPr>
                <a:t>Input</a:t>
              </a:r>
            </a:p>
          </p:txBody>
        </p:sp>
        <p:sp>
          <p:nvSpPr>
            <p:cNvPr id="76" name="Freeform 65"/>
            <p:cNvSpPr>
              <a:spLocks/>
            </p:cNvSpPr>
            <p:nvPr/>
          </p:nvSpPr>
          <p:spPr bwMode="auto">
            <a:xfrm>
              <a:off x="5948803" y="1911134"/>
              <a:ext cx="263159" cy="176057"/>
            </a:xfrm>
            <a:custGeom>
              <a:avLst/>
              <a:gdLst/>
              <a:ahLst/>
              <a:cxnLst>
                <a:cxn ang="0">
                  <a:pos x="660" y="0"/>
                </a:cxn>
                <a:cxn ang="0">
                  <a:pos x="0" y="432"/>
                </a:cxn>
              </a:cxnLst>
              <a:rect l="0" t="0" r="r" b="b"/>
              <a:pathLst>
                <a:path w="661" h="433">
                  <a:moveTo>
                    <a:pt x="660" y="0"/>
                  </a:moveTo>
                  <a:cubicBezTo>
                    <a:pt x="504" y="432"/>
                    <a:pt x="0" y="432"/>
                    <a:pt x="0" y="432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77" name="AutoShape 66"/>
            <p:cNvSpPr>
              <a:spLocks noChangeArrowheads="1"/>
            </p:cNvSpPr>
            <p:nvPr/>
          </p:nvSpPr>
          <p:spPr bwMode="auto">
            <a:xfrm>
              <a:off x="6806702" y="1823105"/>
              <a:ext cx="59649" cy="105994"/>
            </a:xfrm>
            <a:prstGeom prst="roundRect">
              <a:avLst>
                <a:gd name="adj" fmla="val 2940"/>
              </a:avLst>
            </a:prstGeom>
            <a:solidFill>
              <a:srgbClr val="FFFFFF"/>
            </a:solidFill>
            <a:ln w="9525">
              <a:solidFill>
                <a:srgbClr val="FB6A4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78" name="Line 67"/>
            <p:cNvSpPr>
              <a:spLocks noChangeShapeType="1"/>
            </p:cNvSpPr>
            <p:nvPr/>
          </p:nvSpPr>
          <p:spPr bwMode="auto">
            <a:xfrm>
              <a:off x="6389156" y="1927302"/>
              <a:ext cx="478951" cy="1797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79" name="Line 68"/>
            <p:cNvSpPr>
              <a:spLocks noChangeShapeType="1"/>
            </p:cNvSpPr>
            <p:nvPr/>
          </p:nvSpPr>
          <p:spPr bwMode="auto">
            <a:xfrm>
              <a:off x="6389156" y="1823105"/>
              <a:ext cx="868427" cy="1797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80" name="Line 69"/>
            <p:cNvSpPr>
              <a:spLocks noChangeShapeType="1"/>
            </p:cNvSpPr>
            <p:nvPr/>
          </p:nvSpPr>
          <p:spPr bwMode="auto">
            <a:xfrm>
              <a:off x="6868107" y="2164440"/>
              <a:ext cx="1754" cy="201208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81" name="Line 70"/>
            <p:cNvSpPr>
              <a:spLocks noChangeShapeType="1"/>
            </p:cNvSpPr>
            <p:nvPr/>
          </p:nvSpPr>
          <p:spPr bwMode="auto">
            <a:xfrm>
              <a:off x="6980388" y="2159051"/>
              <a:ext cx="1754" cy="201208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82" name="Freeform 71"/>
            <p:cNvSpPr>
              <a:spLocks/>
            </p:cNvSpPr>
            <p:nvPr/>
          </p:nvSpPr>
          <p:spPr bwMode="auto">
            <a:xfrm>
              <a:off x="5785644" y="1623694"/>
              <a:ext cx="273686" cy="199411"/>
            </a:xfrm>
            <a:custGeom>
              <a:avLst/>
              <a:gdLst/>
              <a:ahLst/>
              <a:cxnLst>
                <a:cxn ang="0">
                  <a:pos x="0" y="490"/>
                </a:cxn>
                <a:cxn ang="0">
                  <a:pos x="686" y="0"/>
                </a:cxn>
              </a:cxnLst>
              <a:rect l="0" t="0" r="r" b="b"/>
              <a:pathLst>
                <a:path w="687" h="491">
                  <a:moveTo>
                    <a:pt x="0" y="490"/>
                  </a:moveTo>
                  <a:cubicBezTo>
                    <a:pt x="163" y="0"/>
                    <a:pt x="686" y="0"/>
                    <a:pt x="686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83" name="AutoShape 72"/>
            <p:cNvSpPr>
              <a:spLocks/>
            </p:cNvSpPr>
            <p:nvPr/>
          </p:nvSpPr>
          <p:spPr bwMode="auto">
            <a:xfrm>
              <a:off x="6218980" y="3472291"/>
              <a:ext cx="154387" cy="64674"/>
            </a:xfrm>
            <a:prstGeom prst="parallelogram">
              <a:avLst>
                <a:gd name="adj" fmla="val 18729"/>
              </a:avLst>
            </a:prstGeom>
            <a:solidFill>
              <a:srgbClr val="FFFFFF"/>
            </a:solidFill>
            <a:ln w="9525">
              <a:solidFill>
                <a:srgbClr val="FB6A4A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84" name="AutoShape 73"/>
            <p:cNvSpPr>
              <a:spLocks/>
            </p:cNvSpPr>
            <p:nvPr/>
          </p:nvSpPr>
          <p:spPr bwMode="auto">
            <a:xfrm flipH="1">
              <a:off x="5576871" y="3468698"/>
              <a:ext cx="156141" cy="64674"/>
            </a:xfrm>
            <a:prstGeom prst="parallelogram">
              <a:avLst>
                <a:gd name="adj" fmla="val 18942"/>
              </a:avLst>
            </a:prstGeom>
            <a:solidFill>
              <a:srgbClr val="FFFFFF"/>
            </a:solidFill>
            <a:ln w="9525">
              <a:solidFill>
                <a:srgbClr val="FB6A4A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85" name="AutoShape 74"/>
            <p:cNvSpPr>
              <a:spLocks/>
            </p:cNvSpPr>
            <p:nvPr/>
          </p:nvSpPr>
          <p:spPr bwMode="auto">
            <a:xfrm flipH="1">
              <a:off x="6211962" y="3307013"/>
              <a:ext cx="156141" cy="64674"/>
            </a:xfrm>
            <a:prstGeom prst="parallelogram">
              <a:avLst>
                <a:gd name="adj" fmla="val 18942"/>
              </a:avLst>
            </a:prstGeom>
            <a:solidFill>
              <a:srgbClr val="FB6A4A"/>
            </a:solidFill>
            <a:ln w="9525">
              <a:solidFill>
                <a:srgbClr val="FB6A4A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86" name="AutoShape 75"/>
            <p:cNvSpPr>
              <a:spLocks/>
            </p:cNvSpPr>
            <p:nvPr/>
          </p:nvSpPr>
          <p:spPr bwMode="auto">
            <a:xfrm>
              <a:off x="5585642" y="3307013"/>
              <a:ext cx="154387" cy="64674"/>
            </a:xfrm>
            <a:prstGeom prst="parallelogram">
              <a:avLst>
                <a:gd name="adj" fmla="val 18729"/>
              </a:avLst>
            </a:prstGeom>
            <a:solidFill>
              <a:srgbClr val="FB6A4A"/>
            </a:solidFill>
            <a:ln w="9525">
              <a:solidFill>
                <a:srgbClr val="FB6A4A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87" name="AutoShape 76"/>
            <p:cNvSpPr>
              <a:spLocks noChangeArrowheads="1"/>
            </p:cNvSpPr>
            <p:nvPr/>
          </p:nvSpPr>
          <p:spPr bwMode="auto">
            <a:xfrm>
              <a:off x="5948803" y="2999812"/>
              <a:ext cx="59649" cy="105993"/>
            </a:xfrm>
            <a:prstGeom prst="roundRect">
              <a:avLst>
                <a:gd name="adj" fmla="val 2940"/>
              </a:avLst>
            </a:prstGeom>
            <a:solidFill>
              <a:srgbClr val="FFFFFF"/>
            </a:solidFill>
            <a:ln w="9525">
              <a:solidFill>
                <a:srgbClr val="FB6A4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88" name="AutoShape 77"/>
            <p:cNvSpPr>
              <a:spLocks noChangeArrowheads="1"/>
            </p:cNvSpPr>
            <p:nvPr/>
          </p:nvSpPr>
          <p:spPr bwMode="auto">
            <a:xfrm rot="1680000">
              <a:off x="6110207" y="3041131"/>
              <a:ext cx="59649" cy="104197"/>
            </a:xfrm>
            <a:prstGeom prst="roundRect">
              <a:avLst>
                <a:gd name="adj" fmla="val 2940"/>
              </a:avLst>
            </a:prstGeom>
            <a:solidFill>
              <a:srgbClr val="FFFFFF"/>
            </a:solidFill>
            <a:ln w="9525">
              <a:solidFill>
                <a:srgbClr val="FB6A4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89" name="AutoShape 78"/>
            <p:cNvSpPr>
              <a:spLocks noChangeArrowheads="1"/>
            </p:cNvSpPr>
            <p:nvPr/>
          </p:nvSpPr>
          <p:spPr bwMode="auto">
            <a:xfrm rot="19860000">
              <a:off x="5787399" y="3042928"/>
              <a:ext cx="59649" cy="104197"/>
            </a:xfrm>
            <a:prstGeom prst="roundRect">
              <a:avLst>
                <a:gd name="adj" fmla="val 2940"/>
              </a:avLst>
            </a:prstGeom>
            <a:solidFill>
              <a:srgbClr val="FFFFFF"/>
            </a:solidFill>
            <a:ln w="9525">
              <a:solidFill>
                <a:srgbClr val="FB6A4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90" name="Oval 79"/>
            <p:cNvSpPr>
              <a:spLocks/>
            </p:cNvSpPr>
            <p:nvPr/>
          </p:nvSpPr>
          <p:spPr bwMode="auto">
            <a:xfrm>
              <a:off x="5690906" y="3105805"/>
              <a:ext cx="577197" cy="612607"/>
            </a:xfrm>
            <a:prstGeom prst="ellipse">
              <a:avLst/>
            </a:prstGeom>
            <a:solidFill>
              <a:srgbClr val="FFFFFF"/>
            </a:solidFill>
            <a:ln w="9000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91" name="Oval 80"/>
            <p:cNvSpPr>
              <a:spLocks/>
            </p:cNvSpPr>
            <p:nvPr/>
          </p:nvSpPr>
          <p:spPr bwMode="auto">
            <a:xfrm>
              <a:off x="5582134" y="2999812"/>
              <a:ext cx="794742" cy="844354"/>
            </a:xfrm>
            <a:prstGeom prst="ellipse">
              <a:avLst/>
            </a:prstGeom>
            <a:noFill/>
            <a:ln w="9000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92" name="AutoShape 81"/>
            <p:cNvSpPr>
              <a:spLocks noChangeArrowheads="1"/>
            </p:cNvSpPr>
            <p:nvPr/>
          </p:nvSpPr>
          <p:spPr bwMode="auto">
            <a:xfrm>
              <a:off x="6371612" y="3369891"/>
              <a:ext cx="59649" cy="105993"/>
            </a:xfrm>
            <a:prstGeom prst="roundRect">
              <a:avLst>
                <a:gd name="adj" fmla="val 2940"/>
              </a:avLst>
            </a:prstGeom>
            <a:solidFill>
              <a:srgbClr val="FFFFFF"/>
            </a:solidFill>
            <a:ln w="9525">
              <a:solidFill>
                <a:srgbClr val="FB6A4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93" name="AutoShape 82"/>
            <p:cNvSpPr>
              <a:spLocks noChangeArrowheads="1"/>
            </p:cNvSpPr>
            <p:nvPr/>
          </p:nvSpPr>
          <p:spPr bwMode="auto">
            <a:xfrm>
              <a:off x="5527748" y="3368094"/>
              <a:ext cx="59649" cy="105994"/>
            </a:xfrm>
            <a:prstGeom prst="roundRect">
              <a:avLst>
                <a:gd name="adj" fmla="val 2940"/>
              </a:avLst>
            </a:prstGeom>
            <a:solidFill>
              <a:srgbClr val="FFFFFF"/>
            </a:solidFill>
            <a:ln w="9525">
              <a:solidFill>
                <a:srgbClr val="FB6A4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94" name="Line 83"/>
            <p:cNvSpPr>
              <a:spLocks noChangeShapeType="1"/>
            </p:cNvSpPr>
            <p:nvPr/>
          </p:nvSpPr>
          <p:spPr bwMode="auto">
            <a:xfrm>
              <a:off x="4934762" y="3368094"/>
              <a:ext cx="652635" cy="1797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95" name="Line 84"/>
            <p:cNvSpPr>
              <a:spLocks noChangeShapeType="1"/>
            </p:cNvSpPr>
            <p:nvPr/>
          </p:nvSpPr>
          <p:spPr bwMode="auto">
            <a:xfrm>
              <a:off x="4941780" y="3468698"/>
              <a:ext cx="643863" cy="1797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96" name="Line 85"/>
            <p:cNvSpPr>
              <a:spLocks noChangeShapeType="1"/>
            </p:cNvSpPr>
            <p:nvPr/>
          </p:nvSpPr>
          <p:spPr bwMode="auto">
            <a:xfrm>
              <a:off x="5111955" y="3554930"/>
              <a:ext cx="264914" cy="1797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grpSp>
          <p:nvGrpSpPr>
            <p:cNvPr id="97" name="Group 86"/>
            <p:cNvGrpSpPr>
              <a:grpSpLocks/>
            </p:cNvGrpSpPr>
            <p:nvPr/>
          </p:nvGrpSpPr>
          <p:grpSpPr bwMode="auto">
            <a:xfrm>
              <a:off x="4797919" y="3314199"/>
              <a:ext cx="171931" cy="197615"/>
              <a:chOff x="3165" y="2430"/>
              <a:chExt cx="98" cy="110"/>
            </a:xfrm>
          </p:grpSpPr>
          <p:sp>
            <p:nvSpPr>
              <p:cNvPr id="155" name="Line 87"/>
              <p:cNvSpPr>
                <a:spLocks noChangeShapeType="1"/>
              </p:cNvSpPr>
              <p:nvPr/>
            </p:nvSpPr>
            <p:spPr bwMode="auto">
              <a:xfrm flipH="1">
                <a:off x="3165" y="2430"/>
                <a:ext cx="98" cy="110"/>
              </a:xfrm>
              <a:prstGeom prst="line">
                <a:avLst/>
              </a:prstGeom>
              <a:noFill/>
              <a:ln w="180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6" name="Line 88"/>
              <p:cNvSpPr>
                <a:spLocks noChangeShapeType="1"/>
              </p:cNvSpPr>
              <p:nvPr/>
            </p:nvSpPr>
            <p:spPr bwMode="auto">
              <a:xfrm>
                <a:off x="3167" y="2430"/>
                <a:ext cx="96" cy="110"/>
              </a:xfrm>
              <a:prstGeom prst="line">
                <a:avLst/>
              </a:prstGeom>
              <a:noFill/>
              <a:ln w="180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98" name="Group 89"/>
            <p:cNvGrpSpPr>
              <a:grpSpLocks/>
            </p:cNvGrpSpPr>
            <p:nvPr/>
          </p:nvGrpSpPr>
          <p:grpSpPr bwMode="auto">
            <a:xfrm>
              <a:off x="7196179" y="3323182"/>
              <a:ext cx="171931" cy="197615"/>
              <a:chOff x="4532" y="2435"/>
              <a:chExt cx="98" cy="110"/>
            </a:xfrm>
          </p:grpSpPr>
          <p:sp>
            <p:nvSpPr>
              <p:cNvPr id="153" name="Line 90"/>
              <p:cNvSpPr>
                <a:spLocks noChangeShapeType="1"/>
              </p:cNvSpPr>
              <p:nvPr/>
            </p:nvSpPr>
            <p:spPr bwMode="auto">
              <a:xfrm flipH="1">
                <a:off x="4532" y="2435"/>
                <a:ext cx="98" cy="110"/>
              </a:xfrm>
              <a:prstGeom prst="line">
                <a:avLst/>
              </a:prstGeom>
              <a:noFill/>
              <a:ln w="180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4" name="Line 91"/>
              <p:cNvSpPr>
                <a:spLocks noChangeShapeType="1"/>
              </p:cNvSpPr>
              <p:nvPr/>
            </p:nvSpPr>
            <p:spPr bwMode="auto">
              <a:xfrm>
                <a:off x="4533" y="2435"/>
                <a:ext cx="96" cy="110"/>
              </a:xfrm>
              <a:prstGeom prst="line">
                <a:avLst/>
              </a:prstGeom>
              <a:noFill/>
              <a:ln w="180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99" name="AutoShape 92"/>
            <p:cNvSpPr>
              <a:spLocks noChangeArrowheads="1"/>
            </p:cNvSpPr>
            <p:nvPr/>
          </p:nvSpPr>
          <p:spPr bwMode="auto">
            <a:xfrm>
              <a:off x="6968107" y="3369891"/>
              <a:ext cx="59649" cy="105993"/>
            </a:xfrm>
            <a:prstGeom prst="roundRect">
              <a:avLst>
                <a:gd name="adj" fmla="val 2940"/>
              </a:avLst>
            </a:prstGeom>
            <a:solidFill>
              <a:srgbClr val="FFFFFF"/>
            </a:solidFill>
            <a:ln w="9525">
              <a:solidFill>
                <a:srgbClr val="FB6A4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00" name="Line 93"/>
            <p:cNvSpPr>
              <a:spLocks noChangeShapeType="1"/>
            </p:cNvSpPr>
            <p:nvPr/>
          </p:nvSpPr>
          <p:spPr bwMode="auto">
            <a:xfrm>
              <a:off x="6962844" y="3475884"/>
              <a:ext cx="270177" cy="1797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01" name="AutoShape 94"/>
            <p:cNvSpPr>
              <a:spLocks noChangeArrowheads="1"/>
            </p:cNvSpPr>
            <p:nvPr/>
          </p:nvSpPr>
          <p:spPr bwMode="auto">
            <a:xfrm>
              <a:off x="6850563" y="3474088"/>
              <a:ext cx="112281" cy="79046"/>
            </a:xfrm>
            <a:prstGeom prst="roundRect">
              <a:avLst>
                <a:gd name="adj" fmla="val 2269"/>
              </a:avLst>
            </a:prstGeom>
            <a:solidFill>
              <a:srgbClr val="FB6A4A"/>
            </a:solidFill>
            <a:ln w="9525">
              <a:solidFill>
                <a:srgbClr val="FB6A4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02" name="Line 95"/>
            <p:cNvSpPr>
              <a:spLocks noChangeShapeType="1"/>
            </p:cNvSpPr>
            <p:nvPr/>
          </p:nvSpPr>
          <p:spPr bwMode="auto">
            <a:xfrm>
              <a:off x="6962844" y="3474088"/>
              <a:ext cx="1754" cy="226359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03" name="Line 96"/>
            <p:cNvSpPr>
              <a:spLocks noChangeShapeType="1"/>
            </p:cNvSpPr>
            <p:nvPr/>
          </p:nvSpPr>
          <p:spPr bwMode="auto">
            <a:xfrm>
              <a:off x="6850563" y="3474088"/>
              <a:ext cx="1754" cy="237138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04" name="Text Box 97"/>
            <p:cNvSpPr txBox="1">
              <a:spLocks noChangeArrowheads="1"/>
            </p:cNvSpPr>
            <p:nvPr/>
          </p:nvSpPr>
          <p:spPr bwMode="auto">
            <a:xfrm>
              <a:off x="6889159" y="3026759"/>
              <a:ext cx="545617" cy="2928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9450" rIns="0" bIns="0" anchor="ctr"/>
            <a:lstStyle/>
            <a:p>
              <a:pPr algn="ctr">
                <a:lnSpc>
                  <a:spcPct val="95000"/>
                </a:lnSpc>
              </a:pPr>
              <a:r>
                <a:rPr lang="en-US" sz="1500">
                  <a:solidFill>
                    <a:srgbClr val="000000"/>
                  </a:solidFill>
                  <a:latin typeface="Times New Roman" pitchFamily="16" charset="0"/>
                  <a:ea typeface="SimSun" charset="0"/>
                  <a:cs typeface="SimSun" charset="0"/>
                </a:rPr>
                <a:t>Waste</a:t>
              </a:r>
            </a:p>
          </p:txBody>
        </p:sp>
        <p:sp>
          <p:nvSpPr>
            <p:cNvPr id="105" name="Text Box 98"/>
            <p:cNvSpPr txBox="1">
              <a:spLocks noChangeArrowheads="1"/>
            </p:cNvSpPr>
            <p:nvPr/>
          </p:nvSpPr>
          <p:spPr bwMode="auto">
            <a:xfrm>
              <a:off x="4731252" y="2996219"/>
              <a:ext cx="573687" cy="2928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9450" rIns="0" bIns="0" anchor="ctr"/>
            <a:lstStyle/>
            <a:p>
              <a:pPr algn="ctr">
                <a:lnSpc>
                  <a:spcPct val="95000"/>
                </a:lnSpc>
              </a:pPr>
              <a:r>
                <a:rPr lang="en-US" sz="1500">
                  <a:solidFill>
                    <a:srgbClr val="000000"/>
                  </a:solidFill>
                  <a:latin typeface="Times New Roman" pitchFamily="16" charset="0"/>
                  <a:ea typeface="SimSun" charset="0"/>
                  <a:cs typeface="SimSun" charset="0"/>
                </a:rPr>
                <a:t>Input</a:t>
              </a:r>
            </a:p>
          </p:txBody>
        </p:sp>
        <p:sp>
          <p:nvSpPr>
            <p:cNvPr id="106" name="Line 99"/>
            <p:cNvSpPr>
              <a:spLocks noChangeShapeType="1"/>
            </p:cNvSpPr>
            <p:nvPr/>
          </p:nvSpPr>
          <p:spPr bwMode="auto">
            <a:xfrm>
              <a:off x="6448805" y="3562116"/>
              <a:ext cx="264914" cy="1797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07" name="Freeform 100"/>
            <p:cNvSpPr>
              <a:spLocks/>
            </p:cNvSpPr>
            <p:nvPr/>
          </p:nvSpPr>
          <p:spPr bwMode="auto">
            <a:xfrm>
              <a:off x="5783890" y="3465105"/>
              <a:ext cx="285966" cy="1760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18" y="432"/>
                </a:cxn>
              </a:cxnLst>
              <a:rect l="0" t="0" r="r" b="b"/>
              <a:pathLst>
                <a:path w="719" h="433">
                  <a:moveTo>
                    <a:pt x="0" y="0"/>
                  </a:moveTo>
                  <a:cubicBezTo>
                    <a:pt x="170" y="432"/>
                    <a:pt x="718" y="432"/>
                    <a:pt x="718" y="432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08" name="AutoShape 101"/>
            <p:cNvSpPr>
              <a:spLocks noChangeArrowheads="1"/>
            </p:cNvSpPr>
            <p:nvPr/>
          </p:nvSpPr>
          <p:spPr bwMode="auto">
            <a:xfrm>
              <a:off x="6789158" y="3369891"/>
              <a:ext cx="59649" cy="105993"/>
            </a:xfrm>
            <a:prstGeom prst="roundRect">
              <a:avLst>
                <a:gd name="adj" fmla="val 2940"/>
              </a:avLst>
            </a:prstGeom>
            <a:solidFill>
              <a:srgbClr val="FFFFFF"/>
            </a:solidFill>
            <a:ln w="9525">
              <a:solidFill>
                <a:srgbClr val="FB6A4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09" name="Line 102"/>
            <p:cNvSpPr>
              <a:spLocks noChangeShapeType="1"/>
            </p:cNvSpPr>
            <p:nvPr/>
          </p:nvSpPr>
          <p:spPr bwMode="auto">
            <a:xfrm>
              <a:off x="6371612" y="3474088"/>
              <a:ext cx="478951" cy="1796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10" name="Line 103"/>
            <p:cNvSpPr>
              <a:spLocks noChangeShapeType="1"/>
            </p:cNvSpPr>
            <p:nvPr/>
          </p:nvSpPr>
          <p:spPr bwMode="auto">
            <a:xfrm>
              <a:off x="6371612" y="3369891"/>
              <a:ext cx="868427" cy="1796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11" name="Line 104"/>
            <p:cNvSpPr>
              <a:spLocks noChangeShapeType="1"/>
            </p:cNvSpPr>
            <p:nvPr/>
          </p:nvSpPr>
          <p:spPr bwMode="auto">
            <a:xfrm>
              <a:off x="6850563" y="3711226"/>
              <a:ext cx="1754" cy="201208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12" name="Line 105"/>
            <p:cNvSpPr>
              <a:spLocks noChangeShapeType="1"/>
            </p:cNvSpPr>
            <p:nvPr/>
          </p:nvSpPr>
          <p:spPr bwMode="auto">
            <a:xfrm>
              <a:off x="6962844" y="3707633"/>
              <a:ext cx="1754" cy="201208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13" name="AutoShape 106"/>
            <p:cNvSpPr>
              <a:spLocks/>
            </p:cNvSpPr>
            <p:nvPr/>
          </p:nvSpPr>
          <p:spPr bwMode="auto">
            <a:xfrm>
              <a:off x="3315454" y="3430972"/>
              <a:ext cx="154387" cy="64674"/>
            </a:xfrm>
            <a:prstGeom prst="parallelogram">
              <a:avLst>
                <a:gd name="adj" fmla="val 18729"/>
              </a:avLst>
            </a:prstGeom>
            <a:solidFill>
              <a:srgbClr val="DE2D26"/>
            </a:solidFill>
            <a:ln w="9525">
              <a:solidFill>
                <a:srgbClr val="FB6A4A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14" name="AutoShape 107"/>
            <p:cNvSpPr>
              <a:spLocks/>
            </p:cNvSpPr>
            <p:nvPr/>
          </p:nvSpPr>
          <p:spPr bwMode="auto">
            <a:xfrm flipH="1">
              <a:off x="2673345" y="3427379"/>
              <a:ext cx="156142" cy="64674"/>
            </a:xfrm>
            <a:prstGeom prst="parallelogram">
              <a:avLst>
                <a:gd name="adj" fmla="val 18942"/>
              </a:avLst>
            </a:prstGeom>
            <a:solidFill>
              <a:srgbClr val="DE2D26"/>
            </a:solidFill>
            <a:ln w="9525">
              <a:solidFill>
                <a:srgbClr val="FB6A4A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15" name="AutoShape 108"/>
            <p:cNvSpPr>
              <a:spLocks/>
            </p:cNvSpPr>
            <p:nvPr/>
          </p:nvSpPr>
          <p:spPr bwMode="auto">
            <a:xfrm flipH="1">
              <a:off x="3308436" y="3267490"/>
              <a:ext cx="156142" cy="64674"/>
            </a:xfrm>
            <a:prstGeom prst="parallelogram">
              <a:avLst>
                <a:gd name="adj" fmla="val 18942"/>
              </a:avLst>
            </a:prstGeom>
            <a:solidFill>
              <a:srgbClr val="FFFFFF"/>
            </a:solidFill>
            <a:ln w="9525">
              <a:solidFill>
                <a:srgbClr val="FB6A4A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16" name="AutoShape 109"/>
            <p:cNvSpPr>
              <a:spLocks/>
            </p:cNvSpPr>
            <p:nvPr/>
          </p:nvSpPr>
          <p:spPr bwMode="auto">
            <a:xfrm>
              <a:off x="2680362" y="3267490"/>
              <a:ext cx="154387" cy="64674"/>
            </a:xfrm>
            <a:prstGeom prst="parallelogram">
              <a:avLst>
                <a:gd name="adj" fmla="val 18729"/>
              </a:avLst>
            </a:prstGeom>
            <a:solidFill>
              <a:srgbClr val="FFFFFF"/>
            </a:solidFill>
            <a:ln w="9525">
              <a:solidFill>
                <a:srgbClr val="FB6A4A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17" name="AutoShape 110"/>
            <p:cNvSpPr>
              <a:spLocks noChangeArrowheads="1"/>
            </p:cNvSpPr>
            <p:nvPr/>
          </p:nvSpPr>
          <p:spPr bwMode="auto">
            <a:xfrm>
              <a:off x="3045277" y="2958492"/>
              <a:ext cx="59649" cy="105994"/>
            </a:xfrm>
            <a:prstGeom prst="roundRect">
              <a:avLst>
                <a:gd name="adj" fmla="val 2940"/>
              </a:avLst>
            </a:prstGeom>
            <a:solidFill>
              <a:srgbClr val="FFFFFF"/>
            </a:solidFill>
            <a:ln w="9525">
              <a:solidFill>
                <a:srgbClr val="FB6A4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18" name="AutoShape 111"/>
            <p:cNvSpPr>
              <a:spLocks noChangeArrowheads="1"/>
            </p:cNvSpPr>
            <p:nvPr/>
          </p:nvSpPr>
          <p:spPr bwMode="auto">
            <a:xfrm rot="1680000">
              <a:off x="3204927" y="2999812"/>
              <a:ext cx="59649" cy="104197"/>
            </a:xfrm>
            <a:prstGeom prst="roundRect">
              <a:avLst>
                <a:gd name="adj" fmla="val 2940"/>
              </a:avLst>
            </a:prstGeom>
            <a:solidFill>
              <a:srgbClr val="FFFFFF"/>
            </a:solidFill>
            <a:ln w="9525">
              <a:solidFill>
                <a:srgbClr val="FB6A4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19" name="AutoShape 112"/>
            <p:cNvSpPr>
              <a:spLocks noChangeArrowheads="1"/>
            </p:cNvSpPr>
            <p:nvPr/>
          </p:nvSpPr>
          <p:spPr bwMode="auto">
            <a:xfrm rot="19860000">
              <a:off x="2883872" y="3003405"/>
              <a:ext cx="59649" cy="104197"/>
            </a:xfrm>
            <a:prstGeom prst="roundRect">
              <a:avLst>
                <a:gd name="adj" fmla="val 2940"/>
              </a:avLst>
            </a:prstGeom>
            <a:solidFill>
              <a:srgbClr val="FFFFFF"/>
            </a:solidFill>
            <a:ln w="9525">
              <a:solidFill>
                <a:srgbClr val="FB6A4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20" name="Oval 113"/>
            <p:cNvSpPr>
              <a:spLocks/>
            </p:cNvSpPr>
            <p:nvPr/>
          </p:nvSpPr>
          <p:spPr bwMode="auto">
            <a:xfrm>
              <a:off x="2785626" y="3064486"/>
              <a:ext cx="577197" cy="612606"/>
            </a:xfrm>
            <a:prstGeom prst="ellipse">
              <a:avLst/>
            </a:prstGeom>
            <a:solidFill>
              <a:srgbClr val="FFFFFF"/>
            </a:solidFill>
            <a:ln w="9000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21" name="Oval 114"/>
            <p:cNvSpPr>
              <a:spLocks/>
            </p:cNvSpPr>
            <p:nvPr/>
          </p:nvSpPr>
          <p:spPr bwMode="auto">
            <a:xfrm>
              <a:off x="2676854" y="2958492"/>
              <a:ext cx="794742" cy="844354"/>
            </a:xfrm>
            <a:prstGeom prst="ellipse">
              <a:avLst/>
            </a:prstGeom>
            <a:noFill/>
            <a:ln w="9000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22" name="AutoShape 115"/>
            <p:cNvSpPr>
              <a:spLocks noChangeArrowheads="1"/>
            </p:cNvSpPr>
            <p:nvPr/>
          </p:nvSpPr>
          <p:spPr bwMode="auto">
            <a:xfrm>
              <a:off x="3468087" y="3328571"/>
              <a:ext cx="59649" cy="105994"/>
            </a:xfrm>
            <a:prstGeom prst="roundRect">
              <a:avLst>
                <a:gd name="adj" fmla="val 2940"/>
              </a:avLst>
            </a:prstGeom>
            <a:solidFill>
              <a:srgbClr val="FFFFFF"/>
            </a:solidFill>
            <a:ln w="9525">
              <a:solidFill>
                <a:srgbClr val="FB6A4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23" name="AutoShape 116"/>
            <p:cNvSpPr>
              <a:spLocks noChangeArrowheads="1"/>
            </p:cNvSpPr>
            <p:nvPr/>
          </p:nvSpPr>
          <p:spPr bwMode="auto">
            <a:xfrm>
              <a:off x="2624222" y="3326775"/>
              <a:ext cx="59649" cy="105993"/>
            </a:xfrm>
            <a:prstGeom prst="roundRect">
              <a:avLst>
                <a:gd name="adj" fmla="val 2940"/>
              </a:avLst>
            </a:prstGeom>
            <a:solidFill>
              <a:srgbClr val="FFFFFF"/>
            </a:solidFill>
            <a:ln w="9525">
              <a:solidFill>
                <a:srgbClr val="FB6A4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24" name="Line 117"/>
            <p:cNvSpPr>
              <a:spLocks noChangeShapeType="1"/>
            </p:cNvSpPr>
            <p:nvPr/>
          </p:nvSpPr>
          <p:spPr bwMode="auto">
            <a:xfrm>
              <a:off x="2031236" y="3328571"/>
              <a:ext cx="652635" cy="1797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25" name="Line 118"/>
            <p:cNvSpPr>
              <a:spLocks noChangeShapeType="1"/>
            </p:cNvSpPr>
            <p:nvPr/>
          </p:nvSpPr>
          <p:spPr bwMode="auto">
            <a:xfrm>
              <a:off x="2038253" y="3427379"/>
              <a:ext cx="643864" cy="1796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26" name="Line 119"/>
            <p:cNvSpPr>
              <a:spLocks noChangeShapeType="1"/>
            </p:cNvSpPr>
            <p:nvPr/>
          </p:nvSpPr>
          <p:spPr bwMode="auto">
            <a:xfrm>
              <a:off x="2208430" y="3513611"/>
              <a:ext cx="264913" cy="1796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grpSp>
          <p:nvGrpSpPr>
            <p:cNvPr id="127" name="Group 120"/>
            <p:cNvGrpSpPr>
              <a:grpSpLocks/>
            </p:cNvGrpSpPr>
            <p:nvPr/>
          </p:nvGrpSpPr>
          <p:grpSpPr bwMode="auto">
            <a:xfrm>
              <a:off x="1894394" y="3274676"/>
              <a:ext cx="171931" cy="197615"/>
              <a:chOff x="1510" y="2408"/>
              <a:chExt cx="98" cy="110"/>
            </a:xfrm>
          </p:grpSpPr>
          <p:sp>
            <p:nvSpPr>
              <p:cNvPr id="151" name="Line 121"/>
              <p:cNvSpPr>
                <a:spLocks noChangeShapeType="1"/>
              </p:cNvSpPr>
              <p:nvPr/>
            </p:nvSpPr>
            <p:spPr bwMode="auto">
              <a:xfrm flipH="1">
                <a:off x="1510" y="2408"/>
                <a:ext cx="98" cy="110"/>
              </a:xfrm>
              <a:prstGeom prst="line">
                <a:avLst/>
              </a:prstGeom>
              <a:noFill/>
              <a:ln w="180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2" name="Line 122"/>
              <p:cNvSpPr>
                <a:spLocks noChangeShapeType="1"/>
              </p:cNvSpPr>
              <p:nvPr/>
            </p:nvSpPr>
            <p:spPr bwMode="auto">
              <a:xfrm>
                <a:off x="1511" y="2408"/>
                <a:ext cx="96" cy="110"/>
              </a:xfrm>
              <a:prstGeom prst="line">
                <a:avLst/>
              </a:prstGeom>
              <a:noFill/>
              <a:ln w="180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128" name="Group 123"/>
            <p:cNvGrpSpPr>
              <a:grpSpLocks/>
            </p:cNvGrpSpPr>
            <p:nvPr/>
          </p:nvGrpSpPr>
          <p:grpSpPr bwMode="auto">
            <a:xfrm>
              <a:off x="4290898" y="3281862"/>
              <a:ext cx="171931" cy="197615"/>
              <a:chOff x="2876" y="2412"/>
              <a:chExt cx="98" cy="110"/>
            </a:xfrm>
          </p:grpSpPr>
          <p:sp>
            <p:nvSpPr>
              <p:cNvPr id="149" name="Line 124"/>
              <p:cNvSpPr>
                <a:spLocks noChangeShapeType="1"/>
              </p:cNvSpPr>
              <p:nvPr/>
            </p:nvSpPr>
            <p:spPr bwMode="auto">
              <a:xfrm flipH="1">
                <a:off x="2876" y="2412"/>
                <a:ext cx="98" cy="110"/>
              </a:xfrm>
              <a:prstGeom prst="line">
                <a:avLst/>
              </a:prstGeom>
              <a:noFill/>
              <a:ln w="180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0" name="Line 125"/>
              <p:cNvSpPr>
                <a:spLocks noChangeShapeType="1"/>
              </p:cNvSpPr>
              <p:nvPr/>
            </p:nvSpPr>
            <p:spPr bwMode="auto">
              <a:xfrm>
                <a:off x="2878" y="2412"/>
                <a:ext cx="96" cy="110"/>
              </a:xfrm>
              <a:prstGeom prst="line">
                <a:avLst/>
              </a:prstGeom>
              <a:noFill/>
              <a:ln w="180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129" name="AutoShape 126"/>
            <p:cNvSpPr>
              <a:spLocks noChangeArrowheads="1"/>
            </p:cNvSpPr>
            <p:nvPr/>
          </p:nvSpPr>
          <p:spPr bwMode="auto">
            <a:xfrm>
              <a:off x="4062827" y="3328571"/>
              <a:ext cx="59649" cy="105994"/>
            </a:xfrm>
            <a:prstGeom prst="roundRect">
              <a:avLst>
                <a:gd name="adj" fmla="val 2940"/>
              </a:avLst>
            </a:prstGeom>
            <a:solidFill>
              <a:srgbClr val="DE2D26"/>
            </a:solidFill>
            <a:ln w="9525">
              <a:solidFill>
                <a:srgbClr val="FB6A4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30" name="Line 127"/>
            <p:cNvSpPr>
              <a:spLocks noChangeShapeType="1"/>
            </p:cNvSpPr>
            <p:nvPr/>
          </p:nvSpPr>
          <p:spPr bwMode="auto">
            <a:xfrm>
              <a:off x="4059318" y="3434565"/>
              <a:ext cx="270177" cy="1796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31" name="AutoShape 128"/>
            <p:cNvSpPr>
              <a:spLocks noChangeArrowheads="1"/>
            </p:cNvSpPr>
            <p:nvPr/>
          </p:nvSpPr>
          <p:spPr bwMode="auto">
            <a:xfrm>
              <a:off x="3947036" y="3432768"/>
              <a:ext cx="112281" cy="79046"/>
            </a:xfrm>
            <a:prstGeom prst="roundRect">
              <a:avLst>
                <a:gd name="adj" fmla="val 2269"/>
              </a:avLst>
            </a:prstGeom>
            <a:solidFill>
              <a:srgbClr val="FFFFFF"/>
            </a:solidFill>
            <a:ln w="9525">
              <a:solidFill>
                <a:srgbClr val="FB6A4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32" name="Line 129"/>
            <p:cNvSpPr>
              <a:spLocks noChangeShapeType="1"/>
            </p:cNvSpPr>
            <p:nvPr/>
          </p:nvSpPr>
          <p:spPr bwMode="auto">
            <a:xfrm>
              <a:off x="4059318" y="3432768"/>
              <a:ext cx="1755" cy="226359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33" name="Line 130"/>
            <p:cNvSpPr>
              <a:spLocks noChangeShapeType="1"/>
            </p:cNvSpPr>
            <p:nvPr/>
          </p:nvSpPr>
          <p:spPr bwMode="auto">
            <a:xfrm>
              <a:off x="3947036" y="3432768"/>
              <a:ext cx="1755" cy="237138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34" name="Text Box 131"/>
            <p:cNvSpPr txBox="1">
              <a:spLocks noChangeArrowheads="1"/>
            </p:cNvSpPr>
            <p:nvPr/>
          </p:nvSpPr>
          <p:spPr bwMode="auto">
            <a:xfrm>
              <a:off x="3985633" y="2985440"/>
              <a:ext cx="545618" cy="2928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9450" rIns="0" bIns="0" anchor="ctr"/>
            <a:lstStyle/>
            <a:p>
              <a:pPr algn="ctr">
                <a:lnSpc>
                  <a:spcPct val="95000"/>
                </a:lnSpc>
              </a:pPr>
              <a:r>
                <a:rPr lang="en-US" sz="1500">
                  <a:solidFill>
                    <a:srgbClr val="000000"/>
                  </a:solidFill>
                  <a:latin typeface="Times New Roman" pitchFamily="16" charset="0"/>
                  <a:ea typeface="SimSun" charset="0"/>
                  <a:cs typeface="SimSun" charset="0"/>
                </a:rPr>
                <a:t>Waste</a:t>
              </a:r>
            </a:p>
          </p:txBody>
        </p:sp>
        <p:sp>
          <p:nvSpPr>
            <p:cNvPr id="135" name="Text Box 132"/>
            <p:cNvSpPr txBox="1">
              <a:spLocks noChangeArrowheads="1"/>
            </p:cNvSpPr>
            <p:nvPr/>
          </p:nvSpPr>
          <p:spPr bwMode="auto">
            <a:xfrm>
              <a:off x="1827726" y="2956696"/>
              <a:ext cx="573688" cy="2928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9450" rIns="0" bIns="0" anchor="ctr"/>
            <a:lstStyle/>
            <a:p>
              <a:pPr algn="ctr">
                <a:lnSpc>
                  <a:spcPct val="95000"/>
                </a:lnSpc>
              </a:pPr>
              <a:r>
                <a:rPr lang="en-US" sz="1500">
                  <a:solidFill>
                    <a:srgbClr val="000000"/>
                  </a:solidFill>
                  <a:latin typeface="Times New Roman" pitchFamily="16" charset="0"/>
                  <a:ea typeface="SimSun" charset="0"/>
                  <a:cs typeface="SimSun" charset="0"/>
                </a:rPr>
                <a:t>Input</a:t>
              </a:r>
            </a:p>
          </p:txBody>
        </p:sp>
        <p:sp>
          <p:nvSpPr>
            <p:cNvPr id="136" name="Line 133"/>
            <p:cNvSpPr>
              <a:spLocks noChangeShapeType="1"/>
            </p:cNvSpPr>
            <p:nvPr/>
          </p:nvSpPr>
          <p:spPr bwMode="auto">
            <a:xfrm>
              <a:off x="3545280" y="3520797"/>
              <a:ext cx="264913" cy="1796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37" name="AutoShape 134"/>
            <p:cNvSpPr>
              <a:spLocks noChangeArrowheads="1"/>
            </p:cNvSpPr>
            <p:nvPr/>
          </p:nvSpPr>
          <p:spPr bwMode="auto">
            <a:xfrm>
              <a:off x="3883878" y="3328571"/>
              <a:ext cx="59649" cy="105994"/>
            </a:xfrm>
            <a:prstGeom prst="roundRect">
              <a:avLst>
                <a:gd name="adj" fmla="val 2940"/>
              </a:avLst>
            </a:prstGeom>
            <a:solidFill>
              <a:srgbClr val="FFFFFF"/>
            </a:solidFill>
            <a:ln w="9525">
              <a:solidFill>
                <a:srgbClr val="FB6A4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38" name="Line 135"/>
            <p:cNvSpPr>
              <a:spLocks noChangeShapeType="1"/>
            </p:cNvSpPr>
            <p:nvPr/>
          </p:nvSpPr>
          <p:spPr bwMode="auto">
            <a:xfrm>
              <a:off x="3466332" y="3432768"/>
              <a:ext cx="478951" cy="1797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39" name="Line 136"/>
            <p:cNvSpPr>
              <a:spLocks noChangeShapeType="1"/>
            </p:cNvSpPr>
            <p:nvPr/>
          </p:nvSpPr>
          <p:spPr bwMode="auto">
            <a:xfrm>
              <a:off x="3466332" y="3328571"/>
              <a:ext cx="868427" cy="1797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40" name="Line 137"/>
            <p:cNvSpPr>
              <a:spLocks noChangeShapeType="1"/>
            </p:cNvSpPr>
            <p:nvPr/>
          </p:nvSpPr>
          <p:spPr bwMode="auto">
            <a:xfrm>
              <a:off x="3947036" y="3671703"/>
              <a:ext cx="1755" cy="201208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41" name="Line 138"/>
            <p:cNvSpPr>
              <a:spLocks noChangeShapeType="1"/>
            </p:cNvSpPr>
            <p:nvPr/>
          </p:nvSpPr>
          <p:spPr bwMode="auto">
            <a:xfrm>
              <a:off x="4059318" y="3666312"/>
              <a:ext cx="1755" cy="201208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42" name="Line 139"/>
            <p:cNvSpPr>
              <a:spLocks noChangeShapeType="1"/>
            </p:cNvSpPr>
            <p:nvPr/>
          </p:nvSpPr>
          <p:spPr bwMode="auto">
            <a:xfrm>
              <a:off x="7054073" y="3574692"/>
              <a:ext cx="264913" cy="1796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43" name="Freeform 140"/>
            <p:cNvSpPr>
              <a:spLocks/>
            </p:cNvSpPr>
            <p:nvPr/>
          </p:nvSpPr>
          <p:spPr bwMode="auto">
            <a:xfrm>
              <a:off x="2864575" y="3130956"/>
              <a:ext cx="273686" cy="199412"/>
            </a:xfrm>
            <a:custGeom>
              <a:avLst/>
              <a:gdLst/>
              <a:ahLst/>
              <a:cxnLst>
                <a:cxn ang="0">
                  <a:pos x="0" y="490"/>
                </a:cxn>
                <a:cxn ang="0">
                  <a:pos x="686" y="0"/>
                </a:cxn>
              </a:cxnLst>
              <a:rect l="0" t="0" r="r" b="b"/>
              <a:pathLst>
                <a:path w="687" h="491">
                  <a:moveTo>
                    <a:pt x="0" y="490"/>
                  </a:moveTo>
                  <a:cubicBezTo>
                    <a:pt x="163" y="0"/>
                    <a:pt x="686" y="0"/>
                    <a:pt x="686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44" name="Text Box 141"/>
            <p:cNvSpPr txBox="1">
              <a:spLocks noChangeArrowheads="1"/>
            </p:cNvSpPr>
            <p:nvPr/>
          </p:nvSpPr>
          <p:spPr bwMode="auto">
            <a:xfrm>
              <a:off x="2729485" y="2432118"/>
              <a:ext cx="654390" cy="2928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9450" rIns="0" bIns="0" anchor="ctr"/>
            <a:lstStyle/>
            <a:p>
              <a:pPr algn="ctr">
                <a:lnSpc>
                  <a:spcPct val="95000"/>
                </a:lnSpc>
              </a:pPr>
              <a:r>
                <a:rPr lang="en-US" sz="1500">
                  <a:solidFill>
                    <a:srgbClr val="000000"/>
                  </a:solidFill>
                  <a:latin typeface="Times New Roman" pitchFamily="16" charset="0"/>
                  <a:ea typeface="SimSun" charset="0"/>
                  <a:cs typeface="SimSun" charset="0"/>
                </a:rPr>
                <a:t>(2) Ip2</a:t>
              </a:r>
            </a:p>
          </p:txBody>
        </p:sp>
        <p:sp>
          <p:nvSpPr>
            <p:cNvPr id="145" name="Text Box 142"/>
            <p:cNvSpPr txBox="1">
              <a:spLocks noChangeArrowheads="1"/>
            </p:cNvSpPr>
            <p:nvPr/>
          </p:nvSpPr>
          <p:spPr bwMode="auto">
            <a:xfrm>
              <a:off x="5629503" y="2432118"/>
              <a:ext cx="722811" cy="2928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9450" rIns="0" bIns="0" anchor="ctr"/>
            <a:lstStyle/>
            <a:p>
              <a:pPr algn="ctr">
                <a:lnSpc>
                  <a:spcPct val="95000"/>
                </a:lnSpc>
              </a:pPr>
              <a:r>
                <a:rPr lang="en-US" sz="1500" dirty="0">
                  <a:solidFill>
                    <a:srgbClr val="000000"/>
                  </a:solidFill>
                  <a:latin typeface="Times New Roman" pitchFamily="16" charset="0"/>
                  <a:ea typeface="SimSun" charset="0"/>
                  <a:cs typeface="SimSun" charset="0"/>
                </a:rPr>
                <a:t>(3) Mix</a:t>
              </a:r>
            </a:p>
          </p:txBody>
        </p:sp>
        <p:sp>
          <p:nvSpPr>
            <p:cNvPr id="148" name="Line 145"/>
            <p:cNvSpPr>
              <a:spLocks noChangeShapeType="1"/>
            </p:cNvSpPr>
            <p:nvPr/>
          </p:nvSpPr>
          <p:spPr bwMode="auto">
            <a:xfrm flipH="1">
              <a:off x="4147038" y="3560320"/>
              <a:ext cx="8773" cy="303608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3567" y="405606"/>
            <a:ext cx="7734946" cy="71913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Biochip Architecture Model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67544" y="6453336"/>
            <a:ext cx="93610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12/10/2011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381800" y="6453336"/>
            <a:ext cx="715064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System-Level Modeling and Synthesis of Flow-Based Microfluidic Biochips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797494" y="1412776"/>
            <a:ext cx="773494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1" defTabSz="914400">
              <a:lnSpc>
                <a:spcPct val="80000"/>
              </a:lnSpc>
            </a:pPr>
            <a:endParaRPr kumimoji="0" lang="en-US" sz="2000" b="1" i="0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pic>
        <p:nvPicPr>
          <p:cNvPr id="12" name="Content Placeholder 3" descr="exampleArchitectur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2" r="-1652"/>
          <a:stretch>
            <a:fillRect/>
          </a:stretch>
        </p:blipFill>
        <p:spPr>
          <a:xfrm>
            <a:off x="2232248" y="1268760"/>
            <a:ext cx="4860032" cy="267283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267744" y="4293096"/>
            <a:ext cx="4716016" cy="1901378"/>
            <a:chOff x="3851920" y="4407942"/>
            <a:chExt cx="4716016" cy="1901378"/>
          </a:xfrm>
        </p:grpSpPr>
        <p:pic>
          <p:nvPicPr>
            <p:cNvPr id="16" name="Picture 15" descr="Screen shot 2011-08-02 at 11.28.42 PM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920" y="4407942"/>
              <a:ext cx="4716016" cy="1901378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4644008" y="5154017"/>
              <a:ext cx="216024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08451" y="5379566"/>
              <a:ext cx="216024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728270" y="5601940"/>
              <a:ext cx="216024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765799" y="5827489"/>
              <a:ext cx="216024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56708" y="6046688"/>
              <a:ext cx="216024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3567" y="405606"/>
            <a:ext cx="7734946" cy="71913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Biochip Architecture Model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67544" y="6453336"/>
            <a:ext cx="93610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12/10/2011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381800" y="6453336"/>
            <a:ext cx="715064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System-Level Modeling and Synthesis of Flow-Based Microfluidic Biochips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797494" y="1412776"/>
            <a:ext cx="773494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1" defTabSz="914400">
              <a:lnSpc>
                <a:spcPct val="80000"/>
              </a:lnSpc>
            </a:pPr>
            <a:endParaRPr kumimoji="0" lang="en-US" sz="2000" b="1" i="0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pic>
        <p:nvPicPr>
          <p:cNvPr id="12" name="Content Placeholder 3" descr="exampleArchitectur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2" r="-1652"/>
          <a:stretch>
            <a:fillRect/>
          </a:stretch>
        </p:blipFill>
        <p:spPr>
          <a:xfrm>
            <a:off x="2123728" y="3623604"/>
            <a:ext cx="4752528" cy="261370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1229542" y="1196752"/>
            <a:ext cx="7446914" cy="316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 defTabSz="914400">
              <a:lnSpc>
                <a:spcPct val="80000"/>
              </a:lnSpc>
            </a:pPr>
            <a:r>
              <a:rPr lang="en-US" sz="2000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Topology graph based model</a:t>
            </a:r>
          </a:p>
          <a:p>
            <a:pPr lvl="0" defTabSz="914400">
              <a:lnSpc>
                <a:spcPct val="80000"/>
              </a:lnSpc>
            </a:pPr>
            <a:r>
              <a:rPr lang="en-US" sz="2000" kern="0" dirty="0" smtClean="0">
                <a:solidFill>
                  <a:srgbClr val="08519C"/>
                </a:solidFill>
                <a:latin typeface="Monotype Corsiva" pitchFamily="66" charset="0"/>
                <a:cs typeface="Calibri" pitchFamily="34" charset="0"/>
              </a:rPr>
              <a:t>		A </a:t>
            </a:r>
            <a:r>
              <a:rPr lang="en-US" sz="2000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= (</a:t>
            </a:r>
            <a:r>
              <a:rPr lang="en-US" sz="2000" kern="0" dirty="0" smtClean="0">
                <a:solidFill>
                  <a:srgbClr val="08519C"/>
                </a:solidFill>
                <a:latin typeface="Monotype Corsiva" pitchFamily="66" charset="0"/>
                <a:cs typeface="Calibri" pitchFamily="34" charset="0"/>
              </a:rPr>
              <a:t>N, S, D, F, c) </a:t>
            </a:r>
            <a:r>
              <a:rPr lang="en-US" sz="2000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,  where,</a:t>
            </a:r>
          </a:p>
          <a:p>
            <a:pPr lvl="0" defTabSz="914400">
              <a:lnSpc>
                <a:spcPct val="80000"/>
              </a:lnSpc>
            </a:pPr>
            <a:endParaRPr lang="en-US" sz="2000" kern="0" dirty="0" smtClean="0">
              <a:solidFill>
                <a:srgbClr val="08519C"/>
              </a:solidFill>
              <a:latin typeface="Calibri" pitchFamily="34" charset="0"/>
              <a:cs typeface="Calibri" pitchFamily="34" charset="0"/>
            </a:endParaRPr>
          </a:p>
          <a:p>
            <a:pPr lvl="0" defTabSz="914400">
              <a:lnSpc>
                <a:spcPct val="80000"/>
              </a:lnSpc>
            </a:pPr>
            <a:r>
              <a:rPr lang="en-US" sz="2000" kern="0" dirty="0" smtClean="0">
                <a:solidFill>
                  <a:srgbClr val="08519C"/>
                </a:solidFill>
                <a:latin typeface="Monotype Corsiva" pitchFamily="66" charset="0"/>
                <a:cs typeface="Calibri" pitchFamily="34" charset="0"/>
              </a:rPr>
              <a:t>N</a:t>
            </a:r>
            <a:r>
              <a:rPr lang="en-US" sz="2000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  =  All nodes (Switches and Components)</a:t>
            </a:r>
          </a:p>
          <a:p>
            <a:pPr lvl="0" defTabSz="914400">
              <a:lnSpc>
                <a:spcPct val="80000"/>
              </a:lnSpc>
            </a:pPr>
            <a:r>
              <a:rPr lang="en-US" sz="2000" kern="0" dirty="0" smtClean="0">
                <a:solidFill>
                  <a:srgbClr val="08519C"/>
                </a:solidFill>
                <a:latin typeface="Monotype Corsiva" pitchFamily="66" charset="0"/>
                <a:cs typeface="Calibri" pitchFamily="34" charset="0"/>
              </a:rPr>
              <a:t>S</a:t>
            </a:r>
            <a:r>
              <a:rPr lang="en-US" sz="2000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   =  Switch nodes only, e.g., </a:t>
            </a:r>
            <a:r>
              <a:rPr lang="en-US" sz="2000" i="1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2000" kern="0" baseline="-2500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1</a:t>
            </a:r>
          </a:p>
          <a:p>
            <a:pPr marL="457200" lvl="0" indent="-457200" defTabSz="914400">
              <a:lnSpc>
                <a:spcPct val="80000"/>
              </a:lnSpc>
            </a:pPr>
            <a:r>
              <a:rPr kumimoji="0" lang="en-US" sz="2000" i="0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Monotype Corsiva" pitchFamily="66" charset="0"/>
                <a:cs typeface="Calibri" pitchFamily="34" charset="0"/>
              </a:rPr>
              <a:t>D</a:t>
            </a:r>
            <a:r>
              <a:rPr kumimoji="0" lang="en-US" sz="2000" i="0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  =  Directed edge between 2 nodes, D</a:t>
            </a:r>
            <a:r>
              <a:rPr kumimoji="0" lang="en-US" sz="2000" i="1" strike="noStrike" kern="0" cap="none" spc="0" normalizeH="0" baseline="-2500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In</a:t>
            </a:r>
            <a:r>
              <a:rPr kumimoji="0" lang="en-US" sz="2000" i="0" strike="noStrike" kern="0" cap="none" spc="0" normalizeH="0" baseline="-2500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1, </a:t>
            </a:r>
            <a:r>
              <a:rPr kumimoji="0" lang="en-US" sz="2000" i="1" strike="noStrike" kern="0" cap="none" spc="0" normalizeH="0" baseline="-2500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S</a:t>
            </a:r>
            <a:r>
              <a:rPr kumimoji="0" lang="en-US" sz="2000" i="0" strike="noStrike" kern="0" cap="none" spc="0" normalizeH="0" baseline="-2500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1</a:t>
            </a:r>
          </a:p>
          <a:p>
            <a:pPr marL="457200" lvl="0" indent="-457200" defTabSz="914400">
              <a:lnSpc>
                <a:spcPct val="80000"/>
              </a:lnSpc>
            </a:pPr>
            <a:r>
              <a:rPr lang="en-US" sz="2000" kern="0" dirty="0" smtClean="0">
                <a:solidFill>
                  <a:srgbClr val="08519C"/>
                </a:solidFill>
                <a:latin typeface="Monotype Corsiva" pitchFamily="66" charset="0"/>
                <a:cs typeface="Calibri" pitchFamily="34" charset="0"/>
              </a:rPr>
              <a:t>F</a:t>
            </a:r>
            <a:r>
              <a:rPr lang="en-US" sz="2000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   =  Flow path, i.e., set of two or more directed edges</a:t>
            </a:r>
          </a:p>
          <a:p>
            <a:pPr marL="457200" lvl="0" indent="-457200" defTabSz="914400">
              <a:lnSpc>
                <a:spcPct val="80000"/>
              </a:lnSpc>
            </a:pPr>
            <a:r>
              <a:rPr kumimoji="0" lang="en-US" sz="2000" i="0" strike="noStrike" kern="0" cap="none" spc="0" normalizeH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Monotype Corsiva" pitchFamily="66" charset="0"/>
                <a:cs typeface="Calibri" pitchFamily="34" charset="0"/>
              </a:rPr>
              <a:t>c</a:t>
            </a:r>
            <a:r>
              <a:rPr kumimoji="0" lang="en-US" sz="2000" i="0" strike="noStrike" kern="0" cap="none" spc="0" normalizeH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    =  Transport latency associated with a flow path or a directed edge</a:t>
            </a:r>
            <a:endParaRPr kumimoji="0" lang="en-US" sz="2000" i="0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marL="457200" lvl="0" indent="-457200" defTabSz="914400">
              <a:lnSpc>
                <a:spcPct val="80000"/>
              </a:lnSpc>
              <a:buAutoNum type="arabicPeriod"/>
            </a:pPr>
            <a:endParaRPr lang="en-US" sz="2000" kern="0" dirty="0" smtClean="0">
              <a:solidFill>
                <a:srgbClr val="08519C"/>
              </a:solidFill>
              <a:latin typeface="Calibri" pitchFamily="34" charset="0"/>
              <a:cs typeface="Calibri" pitchFamily="34" charset="0"/>
            </a:endParaRPr>
          </a:p>
          <a:p>
            <a:pPr marL="457200" lvl="0" indent="-457200" defTabSz="914400">
              <a:lnSpc>
                <a:spcPct val="80000"/>
              </a:lnSpc>
              <a:buAutoNum type="arabicPeriod"/>
            </a:pPr>
            <a:endParaRPr kumimoji="0" lang="en-US" sz="2000" i="0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marL="457200" lvl="0" indent="-457200" defTabSz="914400">
              <a:lnSpc>
                <a:spcPct val="80000"/>
              </a:lnSpc>
              <a:buAutoNum type="arabicPeriod"/>
            </a:pPr>
            <a:endParaRPr lang="en-US" sz="2000" kern="0" dirty="0" smtClean="0">
              <a:solidFill>
                <a:srgbClr val="08519C"/>
              </a:solidFill>
              <a:latin typeface="Calibri" pitchFamily="34" charset="0"/>
              <a:cs typeface="Calibri" pitchFamily="34" charset="0"/>
            </a:endParaRPr>
          </a:p>
          <a:p>
            <a:pPr marL="457200" lvl="0" indent="-457200" defTabSz="914400">
              <a:lnSpc>
                <a:spcPct val="80000"/>
              </a:lnSpc>
              <a:buAutoNum type="arabicPeriod"/>
            </a:pPr>
            <a:endParaRPr kumimoji="0" lang="en-US" sz="2000" i="0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3567" y="405606"/>
            <a:ext cx="7734946" cy="71913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Flow paths in the architecture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67544" y="6453336"/>
            <a:ext cx="93610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12/10/2011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381800" y="6453336"/>
            <a:ext cx="715064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System-Level Modeling and Synthesis of Flow-Based Microfluidic Biochips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797494" y="1412776"/>
            <a:ext cx="773494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1" defTabSz="914400">
              <a:lnSpc>
                <a:spcPct val="80000"/>
              </a:lnSpc>
            </a:pPr>
            <a:endParaRPr kumimoji="0" lang="en-US" sz="2000" b="1" i="0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pic>
        <p:nvPicPr>
          <p:cNvPr id="12" name="Content Placeholder 3" descr="exampleArchitectur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2" r="-1652"/>
          <a:stretch>
            <a:fillRect/>
          </a:stretch>
        </p:blipFill>
        <p:spPr>
          <a:xfrm>
            <a:off x="2123728" y="3125238"/>
            <a:ext cx="5004048" cy="275203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1229542" y="1412776"/>
            <a:ext cx="7446914" cy="223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285750" lvl="0" indent="-285750" defTabSz="914400">
              <a:lnSpc>
                <a:spcPct val="80000"/>
              </a:lnSpc>
              <a:buFont typeface="Arial" charset="0"/>
              <a:buChar char="•"/>
            </a:pPr>
            <a:r>
              <a:rPr lang="en-US" sz="2000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Fluid Transport latencies are comparable to operation execution times</a:t>
            </a:r>
          </a:p>
          <a:p>
            <a:pPr marL="285750" lvl="0" indent="-285750" defTabSz="914400">
              <a:lnSpc>
                <a:spcPct val="80000"/>
              </a:lnSpc>
              <a:buFont typeface="Arial" charset="0"/>
              <a:buChar char="•"/>
            </a:pPr>
            <a:r>
              <a:rPr lang="en-US" sz="2000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Handling fluid transport (communication) is important</a:t>
            </a:r>
          </a:p>
          <a:p>
            <a:pPr marL="285750" lvl="0" indent="-285750" defTabSz="914400">
              <a:lnSpc>
                <a:spcPct val="80000"/>
              </a:lnSpc>
              <a:buFont typeface="Arial" charset="0"/>
              <a:buChar char="•"/>
            </a:pPr>
            <a:r>
              <a:rPr lang="en-US" sz="2000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Enumerate flow paths in the architecture</a:t>
            </a:r>
          </a:p>
          <a:p>
            <a:pPr marL="457200" lvl="0" indent="-457200" defTabSz="914400">
              <a:lnSpc>
                <a:spcPct val="80000"/>
              </a:lnSpc>
              <a:buAutoNum type="arabicPeriod"/>
            </a:pPr>
            <a:endParaRPr lang="en-US" sz="2000" kern="0" dirty="0" smtClean="0">
              <a:solidFill>
                <a:srgbClr val="08519C"/>
              </a:solidFill>
              <a:latin typeface="Calibri" pitchFamily="34" charset="0"/>
              <a:cs typeface="Calibri" pitchFamily="34" charset="0"/>
            </a:endParaRPr>
          </a:p>
          <a:p>
            <a:pPr marL="457200" lvl="0" indent="-457200" defTabSz="914400">
              <a:lnSpc>
                <a:spcPct val="80000"/>
              </a:lnSpc>
              <a:buAutoNum type="arabicPeriod"/>
            </a:pPr>
            <a:endParaRPr kumimoji="0" lang="en-US" sz="2000" i="0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marL="457200" lvl="0" indent="-457200" defTabSz="914400">
              <a:lnSpc>
                <a:spcPct val="80000"/>
              </a:lnSpc>
              <a:buAutoNum type="arabicPeriod"/>
            </a:pPr>
            <a:endParaRPr lang="en-US" sz="2000" kern="0" dirty="0" smtClean="0">
              <a:solidFill>
                <a:srgbClr val="08519C"/>
              </a:solidFill>
              <a:latin typeface="Calibri" pitchFamily="34" charset="0"/>
              <a:cs typeface="Calibri" pitchFamily="34" charset="0"/>
            </a:endParaRPr>
          </a:p>
          <a:p>
            <a:pPr marL="457200" lvl="0" indent="-457200" defTabSz="914400">
              <a:lnSpc>
                <a:spcPct val="80000"/>
              </a:lnSpc>
              <a:buAutoNum type="arabicPeriod"/>
            </a:pPr>
            <a:endParaRPr kumimoji="0" lang="en-US" sz="2000" i="0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411760" y="3501008"/>
            <a:ext cx="1080120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11760" y="3068960"/>
            <a:ext cx="460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lang="en-US" i="1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i="1" baseline="-25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3567" y="405606"/>
            <a:ext cx="7734946" cy="71913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Flow paths in the architecture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67544" y="6453336"/>
            <a:ext cx="93610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12/10/2011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381800" y="6453336"/>
            <a:ext cx="715064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System-Level Modeling and Synthesis of Flow-Based Microfluidic Biochips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797494" y="1412776"/>
            <a:ext cx="773494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1" defTabSz="914400">
              <a:lnSpc>
                <a:spcPct val="80000"/>
              </a:lnSpc>
            </a:pPr>
            <a:endParaRPr kumimoji="0" lang="en-US" sz="2000" b="1" i="0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725486" y="911854"/>
            <a:ext cx="3126434" cy="223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285750" lvl="0" indent="-285750" defTabSz="914400">
              <a:lnSpc>
                <a:spcPct val="80000"/>
              </a:lnSpc>
              <a:buFont typeface="Arial" charset="0"/>
              <a:buChar char="•"/>
            </a:pPr>
            <a:r>
              <a:rPr lang="en-US" sz="2000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A flow path is reserved until completion of the operation, resulting in routing constraints</a:t>
            </a:r>
          </a:p>
          <a:p>
            <a:pPr marL="457200" lvl="0" indent="-457200" defTabSz="914400">
              <a:lnSpc>
                <a:spcPct val="80000"/>
              </a:lnSpc>
              <a:buAutoNum type="arabicPeriod"/>
            </a:pPr>
            <a:endParaRPr kumimoji="0" lang="en-US" sz="2000" i="0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marL="457200" lvl="0" indent="-457200" defTabSz="914400">
              <a:lnSpc>
                <a:spcPct val="80000"/>
              </a:lnSpc>
              <a:buAutoNum type="arabicPeriod"/>
            </a:pPr>
            <a:endParaRPr lang="en-US" sz="2000" kern="0" dirty="0" smtClean="0">
              <a:solidFill>
                <a:srgbClr val="08519C"/>
              </a:solidFill>
              <a:latin typeface="Calibri" pitchFamily="34" charset="0"/>
              <a:cs typeface="Calibri" pitchFamily="34" charset="0"/>
            </a:endParaRPr>
          </a:p>
          <a:p>
            <a:pPr marL="457200" lvl="0" indent="-457200" defTabSz="914400">
              <a:lnSpc>
                <a:spcPct val="80000"/>
              </a:lnSpc>
              <a:buAutoNum type="arabicPeriod"/>
            </a:pPr>
            <a:endParaRPr kumimoji="0" lang="en-US" sz="2000" i="0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pic>
        <p:nvPicPr>
          <p:cNvPr id="13" name="Content Placeholder 3" descr="exampleArchitectur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2" r="-1652"/>
          <a:stretch>
            <a:fillRect/>
          </a:stretch>
        </p:blipFill>
        <p:spPr>
          <a:xfrm>
            <a:off x="4024842" y="1212815"/>
            <a:ext cx="4291574" cy="2360201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4067944" y="1532409"/>
            <a:ext cx="1080120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499992" y="3123846"/>
            <a:ext cx="792088" cy="158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3943884" y="2583615"/>
            <a:ext cx="1112216" cy="1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4086761" y="2027507"/>
            <a:ext cx="432048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067944" y="1172369"/>
            <a:ext cx="460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lang="en-US" i="1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i="1" baseline="-25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01069" y="2204864"/>
            <a:ext cx="460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lang="en-US" i="1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</a:p>
        </p:txBody>
      </p:sp>
      <p:pic>
        <p:nvPicPr>
          <p:cNvPr id="21" name="Content Placeholder 3" descr="Screen shot 2011-08-03 at 12.04.36 AM.png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146" b="-30146"/>
          <a:stretch>
            <a:fillRect/>
          </a:stretch>
        </p:blipFill>
        <p:spPr>
          <a:xfrm>
            <a:off x="467544" y="2780928"/>
            <a:ext cx="8229600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3567" y="405606"/>
            <a:ext cx="7734946" cy="71913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Flow-Based Microfluidic Biochips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67544" y="6453336"/>
            <a:ext cx="93610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12/10/2011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381800" y="6453336"/>
            <a:ext cx="715064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System-Level Modeling and Synthesis of Flow-Based Microfluidic Biochips</a:t>
            </a:r>
          </a:p>
        </p:txBody>
      </p:sp>
      <p:pic>
        <p:nvPicPr>
          <p:cNvPr id="9" name="Picture 68" descr="IMG_0222Edit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244871" y="2261649"/>
            <a:ext cx="6477079" cy="3327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69"/>
          <p:cNvSpPr txBox="1">
            <a:spLocks noChangeArrowheads="1"/>
          </p:cNvSpPr>
          <p:nvPr/>
        </p:nvSpPr>
        <p:spPr bwMode="auto">
          <a:xfrm flipH="1">
            <a:off x="1526301" y="2316269"/>
            <a:ext cx="53739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da-DK" sz="900" dirty="0">
                <a:solidFill>
                  <a:schemeClr val="bg1"/>
                </a:solidFill>
                <a:latin typeface="Arial" pitchFamily="-112" charset="0"/>
              </a:rPr>
              <a:t>10 mm</a:t>
            </a:r>
            <a:endParaRPr lang="en-GB" sz="900" dirty="0">
              <a:solidFill>
                <a:schemeClr val="bg1"/>
              </a:solidFill>
              <a:latin typeface="Arial" pitchFamily="-112" charset="0"/>
            </a:endParaRPr>
          </a:p>
        </p:txBody>
      </p:sp>
      <p:sp>
        <p:nvSpPr>
          <p:cNvPr id="11" name="Line 70"/>
          <p:cNvSpPr>
            <a:spLocks noChangeShapeType="1"/>
          </p:cNvSpPr>
          <p:nvPr/>
        </p:nvSpPr>
        <p:spPr bwMode="auto">
          <a:xfrm flipH="1">
            <a:off x="1518235" y="2617440"/>
            <a:ext cx="1188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Line 71"/>
          <p:cNvSpPr>
            <a:spLocks noChangeShapeType="1"/>
          </p:cNvSpPr>
          <p:nvPr/>
        </p:nvSpPr>
        <p:spPr bwMode="auto">
          <a:xfrm flipV="1">
            <a:off x="2131164" y="4257363"/>
            <a:ext cx="0" cy="760472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Text Box 72"/>
          <p:cNvSpPr txBox="1">
            <a:spLocks noChangeArrowheads="1"/>
          </p:cNvSpPr>
          <p:nvPr/>
        </p:nvSpPr>
        <p:spPr bwMode="auto">
          <a:xfrm flipH="1">
            <a:off x="1830252" y="5000457"/>
            <a:ext cx="5565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da-DK" sz="1200" dirty="0" err="1">
                <a:solidFill>
                  <a:schemeClr val="bg1"/>
                </a:solidFill>
                <a:latin typeface="Arial" pitchFamily="-112" charset="0"/>
              </a:rPr>
              <a:t>Inlets</a:t>
            </a:r>
            <a:endParaRPr lang="en-GB" sz="1200" dirty="0">
              <a:solidFill>
                <a:schemeClr val="bg1"/>
              </a:solidFill>
              <a:latin typeface="Arial" pitchFamily="-112" charset="0"/>
            </a:endParaRPr>
          </a:p>
        </p:txBody>
      </p:sp>
      <p:sp>
        <p:nvSpPr>
          <p:cNvPr id="15" name="Line 73"/>
          <p:cNvSpPr>
            <a:spLocks noChangeShapeType="1"/>
          </p:cNvSpPr>
          <p:nvPr/>
        </p:nvSpPr>
        <p:spPr bwMode="auto">
          <a:xfrm flipV="1">
            <a:off x="3718930" y="3786795"/>
            <a:ext cx="571260" cy="1142809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 Box 74"/>
          <p:cNvSpPr txBox="1">
            <a:spLocks noChangeArrowheads="1"/>
          </p:cNvSpPr>
          <p:nvPr/>
        </p:nvSpPr>
        <p:spPr bwMode="auto">
          <a:xfrm flipH="1">
            <a:off x="3370406" y="4954813"/>
            <a:ext cx="81757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da-DK" sz="1200" dirty="0" err="1">
                <a:solidFill>
                  <a:schemeClr val="bg1"/>
                </a:solidFill>
                <a:latin typeface="Arial" pitchFamily="-112" charset="0"/>
              </a:rPr>
              <a:t>Chamber</a:t>
            </a:r>
            <a:endParaRPr lang="en-GB" sz="1200" dirty="0">
              <a:solidFill>
                <a:schemeClr val="bg1"/>
              </a:solidFill>
              <a:latin typeface="Arial" pitchFamily="-112" charset="0"/>
            </a:endParaRPr>
          </a:p>
        </p:txBody>
      </p:sp>
      <p:sp>
        <p:nvSpPr>
          <p:cNvPr id="17" name="Line 75"/>
          <p:cNvSpPr>
            <a:spLocks noChangeShapeType="1"/>
          </p:cNvSpPr>
          <p:nvPr/>
        </p:nvSpPr>
        <p:spPr bwMode="auto">
          <a:xfrm flipV="1">
            <a:off x="6650838" y="4093505"/>
            <a:ext cx="0" cy="878114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 Box 76"/>
          <p:cNvSpPr txBox="1">
            <a:spLocks noChangeArrowheads="1"/>
          </p:cNvSpPr>
          <p:nvPr/>
        </p:nvSpPr>
        <p:spPr bwMode="auto">
          <a:xfrm flipH="1">
            <a:off x="6367409" y="5000457"/>
            <a:ext cx="14449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da-DK" sz="1200" dirty="0" err="1">
                <a:solidFill>
                  <a:schemeClr val="bg1"/>
                </a:solidFill>
                <a:latin typeface="Arial" pitchFamily="-112" charset="0"/>
              </a:rPr>
              <a:t>Outlets</a:t>
            </a:r>
            <a:endParaRPr lang="en-GB" sz="1200" dirty="0">
              <a:solidFill>
                <a:schemeClr val="bg1"/>
              </a:solidFill>
              <a:latin typeface="Arial" pitchFamily="-112" charset="0"/>
            </a:endParaRPr>
          </a:p>
        </p:txBody>
      </p:sp>
      <p:sp>
        <p:nvSpPr>
          <p:cNvPr id="19" name="Text Box 77"/>
          <p:cNvSpPr txBox="1">
            <a:spLocks noChangeArrowheads="1"/>
          </p:cNvSpPr>
          <p:nvPr/>
        </p:nvSpPr>
        <p:spPr bwMode="auto">
          <a:xfrm flipH="1">
            <a:off x="3171209" y="2465040"/>
            <a:ext cx="8004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da-DK" sz="1200" dirty="0">
                <a:solidFill>
                  <a:schemeClr val="bg1"/>
                </a:solidFill>
                <a:latin typeface="Arial" pitchFamily="-112" charset="0"/>
              </a:rPr>
              <a:t>Switches</a:t>
            </a:r>
            <a:endParaRPr lang="en-GB" sz="1200" dirty="0">
              <a:solidFill>
                <a:schemeClr val="bg1"/>
              </a:solidFill>
              <a:latin typeface="Arial" pitchFamily="-112" charset="0"/>
            </a:endParaRPr>
          </a:p>
        </p:txBody>
      </p:sp>
      <p:sp>
        <p:nvSpPr>
          <p:cNvPr id="20" name="Line 78"/>
          <p:cNvSpPr>
            <a:spLocks noChangeShapeType="1"/>
          </p:cNvSpPr>
          <p:nvPr/>
        </p:nvSpPr>
        <p:spPr bwMode="auto">
          <a:xfrm>
            <a:off x="3504708" y="2744822"/>
            <a:ext cx="0" cy="487374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79"/>
          <p:cNvSpPr>
            <a:spLocks noChangeShapeType="1"/>
          </p:cNvSpPr>
          <p:nvPr/>
        </p:nvSpPr>
        <p:spPr bwMode="auto">
          <a:xfrm flipH="1">
            <a:off x="4672430" y="2833054"/>
            <a:ext cx="1142520" cy="134028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 Box 80"/>
          <p:cNvSpPr txBox="1">
            <a:spLocks noChangeArrowheads="1"/>
          </p:cNvSpPr>
          <p:nvPr/>
        </p:nvSpPr>
        <p:spPr bwMode="auto">
          <a:xfrm flipH="1">
            <a:off x="5797925" y="2562057"/>
            <a:ext cx="12747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da-DK" sz="1200" dirty="0">
                <a:solidFill>
                  <a:schemeClr val="bg1"/>
                </a:solidFill>
                <a:latin typeface="Arial" pitchFamily="-112" charset="0"/>
              </a:rPr>
              <a:t>Waste </a:t>
            </a:r>
            <a:r>
              <a:rPr lang="da-DK" sz="1200" dirty="0" err="1">
                <a:solidFill>
                  <a:schemeClr val="bg1"/>
                </a:solidFill>
                <a:latin typeface="Arial" pitchFamily="-112" charset="0"/>
              </a:rPr>
              <a:t>channels</a:t>
            </a:r>
            <a:endParaRPr lang="en-GB" sz="1200" dirty="0">
              <a:solidFill>
                <a:schemeClr val="bg1"/>
              </a:solidFill>
              <a:latin typeface="Arial" pitchFamily="-112" charset="0"/>
            </a:endParaRPr>
          </a:p>
        </p:txBody>
      </p:sp>
      <p:sp>
        <p:nvSpPr>
          <p:cNvPr id="23" name="Line 81"/>
          <p:cNvSpPr>
            <a:spLocks noChangeShapeType="1"/>
          </p:cNvSpPr>
          <p:nvPr/>
        </p:nvSpPr>
        <p:spPr bwMode="auto">
          <a:xfrm flipH="1">
            <a:off x="4672430" y="2833054"/>
            <a:ext cx="1142520" cy="382337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755576" y="1701750"/>
            <a:ext cx="7560840" cy="35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Manipulations of continuous liquid through fabricated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 micro-channels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3567" y="405606"/>
            <a:ext cx="7734946" cy="71913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Biochemical Application Model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67544" y="6453336"/>
            <a:ext cx="93610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12/10/2011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381800" y="6453336"/>
            <a:ext cx="715064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System-Level Modeling and Synthesis of Flow-Based Microfluidic Biochips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797494" y="1412776"/>
            <a:ext cx="773494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1" defTabSz="914400">
              <a:lnSpc>
                <a:spcPct val="80000"/>
              </a:lnSpc>
            </a:pPr>
            <a:endParaRPr kumimoji="0" lang="en-US" sz="2000" b="1" i="0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pic>
        <p:nvPicPr>
          <p:cNvPr id="23" name="Content Placeholder 3" descr="applicationModel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877" r="-73877"/>
          <a:stretch>
            <a:fillRect/>
          </a:stretch>
        </p:blipFill>
        <p:spPr>
          <a:xfrm>
            <a:off x="2550442" y="1700808"/>
            <a:ext cx="6990110" cy="3960440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 bwMode="auto">
          <a:xfrm>
            <a:off x="941510" y="1629742"/>
            <a:ext cx="3126434" cy="2159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285750" lvl="0" indent="-285750" defTabSz="914400">
              <a:lnSpc>
                <a:spcPct val="80000"/>
              </a:lnSpc>
              <a:buFont typeface="Arial" charset="0"/>
              <a:buChar char="•"/>
            </a:pPr>
            <a:r>
              <a:rPr lang="en-US" sz="2000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Directed, acyclic, polar</a:t>
            </a:r>
          </a:p>
          <a:p>
            <a:pPr marL="285750" lvl="0" indent="-285750" defTabSz="914400">
              <a:lnSpc>
                <a:spcPct val="80000"/>
              </a:lnSpc>
              <a:buFont typeface="Arial" charset="0"/>
              <a:buChar char="•"/>
            </a:pPr>
            <a:r>
              <a:rPr lang="en-US" sz="2000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Each vertex </a:t>
            </a:r>
            <a:r>
              <a:rPr lang="en-US" sz="2000" i="1" kern="0" dirty="0" err="1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n-US" sz="2000" kern="0" baseline="-25000" dirty="0" err="1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000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 represents an operation</a:t>
            </a:r>
          </a:p>
          <a:p>
            <a:pPr marL="285750" lvl="0" indent="-285750" defTabSz="914400">
              <a:lnSpc>
                <a:spcPct val="80000"/>
              </a:lnSpc>
              <a:buFont typeface="Arial" charset="0"/>
              <a:buChar char="•"/>
            </a:pPr>
            <a:r>
              <a:rPr lang="en-US" sz="2000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Each vertex has an associated weight denoting the execution time</a:t>
            </a:r>
            <a:endParaRPr kumimoji="0" lang="en-US" sz="2000" i="0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marL="457200" lvl="0" indent="-457200" defTabSz="914400">
              <a:lnSpc>
                <a:spcPct val="80000"/>
              </a:lnSpc>
              <a:buAutoNum type="arabicPeriod"/>
            </a:pPr>
            <a:endParaRPr lang="en-US" sz="2000" kern="0" dirty="0" smtClean="0">
              <a:solidFill>
                <a:srgbClr val="08519C"/>
              </a:solidFill>
              <a:latin typeface="Calibri" pitchFamily="34" charset="0"/>
              <a:cs typeface="Calibri" pitchFamily="34" charset="0"/>
            </a:endParaRPr>
          </a:p>
          <a:p>
            <a:pPr marL="457200" lvl="0" indent="-457200" defTabSz="914400">
              <a:lnSpc>
                <a:spcPct val="80000"/>
              </a:lnSpc>
              <a:buAutoNum type="arabicPeriod"/>
            </a:pPr>
            <a:endParaRPr kumimoji="0" lang="en-US" sz="2000" i="0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3567" y="405606"/>
            <a:ext cx="7734946" cy="71913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Biochip Synthesis Tasks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67544" y="6453336"/>
            <a:ext cx="93610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12/10/2011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381800" y="6453336"/>
            <a:ext cx="715064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System-Level Modeling and Synthesis of Flow-Based Microfluidic Biochips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797494" y="1412776"/>
            <a:ext cx="773494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1" defTabSz="914400">
              <a:lnSpc>
                <a:spcPct val="80000"/>
              </a:lnSpc>
            </a:pPr>
            <a:endParaRPr kumimoji="0" lang="en-US" sz="2000" b="1" i="0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pic>
        <p:nvPicPr>
          <p:cNvPr id="23" name="Content Placeholder 3" descr="applicationModel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877" r="-73877"/>
          <a:stretch>
            <a:fillRect/>
          </a:stretch>
        </p:blipFill>
        <p:spPr>
          <a:xfrm>
            <a:off x="2550442" y="1700808"/>
            <a:ext cx="6990110" cy="3960440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 bwMode="auto">
          <a:xfrm>
            <a:off x="1013518" y="1412776"/>
            <a:ext cx="3126434" cy="338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457200" lvl="0" indent="-457200" defTabSz="914400">
              <a:lnSpc>
                <a:spcPct val="80000"/>
              </a:lnSpc>
              <a:buAutoNum type="arabicPeriod"/>
            </a:pPr>
            <a:r>
              <a:rPr lang="en-US" sz="2000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Allocation</a:t>
            </a:r>
          </a:p>
          <a:p>
            <a:pPr marL="457200" lvl="0" indent="-457200" defTabSz="914400">
              <a:lnSpc>
                <a:spcPct val="80000"/>
              </a:lnSpc>
              <a:buAutoNum type="arabicPeriod"/>
            </a:pPr>
            <a:r>
              <a:rPr lang="en-US" sz="2000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Placement</a:t>
            </a:r>
          </a:p>
          <a:p>
            <a:pPr marL="457200" lvl="0" indent="-457200" defTabSz="914400">
              <a:lnSpc>
                <a:spcPct val="80000"/>
              </a:lnSpc>
              <a:buAutoNum type="arabicPeriod"/>
            </a:pPr>
            <a:r>
              <a:rPr lang="en-US" sz="2000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Binding</a:t>
            </a:r>
          </a:p>
          <a:p>
            <a:pPr marL="457200" lvl="0" indent="-457200" defTabSz="914400">
              <a:lnSpc>
                <a:spcPct val="80000"/>
              </a:lnSpc>
              <a:buAutoNum type="arabicPeriod"/>
            </a:pPr>
            <a:r>
              <a:rPr lang="en-US" sz="2000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Scheduling</a:t>
            </a:r>
          </a:p>
          <a:p>
            <a:pPr marL="742950" lvl="1" indent="-285750" defTabSz="914400">
              <a:lnSpc>
                <a:spcPct val="80000"/>
              </a:lnSpc>
              <a:buFont typeface="Arial" charset="0"/>
              <a:buChar char="•"/>
            </a:pPr>
            <a:r>
              <a:rPr lang="en-US" sz="2000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Operation Scheduling</a:t>
            </a:r>
          </a:p>
          <a:p>
            <a:pPr marL="742950" lvl="1" indent="-285750" defTabSz="914400">
              <a:lnSpc>
                <a:spcPct val="80000"/>
              </a:lnSpc>
              <a:buFont typeface="Arial" charset="0"/>
              <a:buChar char="•"/>
            </a:pPr>
            <a:r>
              <a:rPr lang="en-US" sz="2000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Edge Scheduling: Routing latencies comparable to operation execution times</a:t>
            </a:r>
          </a:p>
          <a:p>
            <a:pPr marL="457200" lvl="0" indent="-457200" defTabSz="914400">
              <a:lnSpc>
                <a:spcPct val="80000"/>
              </a:lnSpc>
              <a:buAutoNum type="arabicPeriod"/>
            </a:pPr>
            <a:endParaRPr lang="en-US" sz="2000" kern="0" dirty="0" smtClean="0">
              <a:solidFill>
                <a:srgbClr val="08519C"/>
              </a:solidFill>
              <a:latin typeface="Calibri" pitchFamily="34" charset="0"/>
              <a:cs typeface="Calibri" pitchFamily="34" charset="0"/>
            </a:endParaRPr>
          </a:p>
          <a:p>
            <a:pPr marL="457200" lvl="0" indent="-457200" defTabSz="914400">
              <a:lnSpc>
                <a:spcPct val="80000"/>
              </a:lnSpc>
              <a:buAutoNum type="arabicPeriod"/>
            </a:pPr>
            <a:endParaRPr kumimoji="0" lang="en-US" sz="2000" i="0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3567" y="405606"/>
            <a:ext cx="7734946" cy="71913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Problem Formulation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67544" y="6453336"/>
            <a:ext cx="93610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12/10/2011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381800" y="6453336"/>
            <a:ext cx="715064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System-Level Modeling and Synthesis of Flow-Based Microfluidic Biochips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797494" y="1412776"/>
            <a:ext cx="773494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1" defTabSz="914400">
              <a:lnSpc>
                <a:spcPct val="80000"/>
              </a:lnSpc>
            </a:pPr>
            <a:endParaRPr kumimoji="0" lang="en-US" sz="2000" b="1" i="0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1475656" y="2708920"/>
            <a:ext cx="5472608" cy="223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285750" lvl="0" indent="-285750" defTabSz="914400">
              <a:lnSpc>
                <a:spcPct val="80000"/>
              </a:lnSpc>
              <a:buFont typeface="Arial" charset="0"/>
              <a:buChar char="•"/>
            </a:pPr>
            <a:r>
              <a:rPr lang="en-US" sz="2000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Given</a:t>
            </a:r>
          </a:p>
          <a:p>
            <a:pPr marL="742950" lvl="1" indent="-285750" defTabSz="914400">
              <a:lnSpc>
                <a:spcPct val="80000"/>
              </a:lnSpc>
              <a:buFont typeface="Arial" charset="0"/>
              <a:buChar char="•"/>
            </a:pPr>
            <a:r>
              <a:rPr lang="en-US" sz="2000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A biochemical application </a:t>
            </a:r>
            <a:r>
              <a:rPr lang="en-US" sz="2000" kern="0" dirty="0" smtClean="0">
                <a:solidFill>
                  <a:srgbClr val="08519C"/>
                </a:solidFill>
                <a:latin typeface="Monotype Corsiva" pitchFamily="66" charset="0"/>
                <a:cs typeface="Calibri" pitchFamily="34" charset="0"/>
              </a:rPr>
              <a:t>G</a:t>
            </a:r>
          </a:p>
          <a:p>
            <a:pPr marL="742950" lvl="1" indent="-285750" defTabSz="914400">
              <a:lnSpc>
                <a:spcPct val="80000"/>
              </a:lnSpc>
              <a:buFont typeface="Arial" charset="0"/>
              <a:buChar char="•"/>
            </a:pPr>
            <a:r>
              <a:rPr lang="en-US" sz="2000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A biochip modeled as a topology graph </a:t>
            </a:r>
            <a:r>
              <a:rPr lang="en-US" sz="2000" kern="0" dirty="0" smtClean="0">
                <a:solidFill>
                  <a:srgbClr val="08519C"/>
                </a:solidFill>
                <a:latin typeface="Monotype Corsiva" pitchFamily="66" charset="0"/>
                <a:cs typeface="Calibri" pitchFamily="34" charset="0"/>
              </a:rPr>
              <a:t>A</a:t>
            </a:r>
          </a:p>
          <a:p>
            <a:pPr marL="742950" lvl="1" indent="-285750" defTabSz="914400">
              <a:lnSpc>
                <a:spcPct val="80000"/>
              </a:lnSpc>
              <a:buFont typeface="Arial" charset="0"/>
              <a:buChar char="•"/>
            </a:pPr>
            <a:r>
              <a:rPr lang="en-US" sz="2000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Characterized component model library </a:t>
            </a:r>
            <a:r>
              <a:rPr lang="en-US" sz="2000" kern="0" dirty="0" smtClean="0">
                <a:solidFill>
                  <a:srgbClr val="08519C"/>
                </a:solidFill>
                <a:latin typeface="Monotype Corsiva" pitchFamily="66" charset="0"/>
                <a:cs typeface="Calibri" pitchFamily="34" charset="0"/>
              </a:rPr>
              <a:t>L</a:t>
            </a:r>
          </a:p>
          <a:p>
            <a:pPr marL="742950" lvl="1" indent="-285750" defTabSz="914400">
              <a:lnSpc>
                <a:spcPct val="80000"/>
              </a:lnSpc>
              <a:buFont typeface="Arial" charset="0"/>
              <a:buChar char="•"/>
            </a:pPr>
            <a:endParaRPr lang="en-US" sz="2000" kern="0" dirty="0" smtClean="0">
              <a:solidFill>
                <a:srgbClr val="08519C"/>
              </a:solidFill>
              <a:latin typeface="Calibri" pitchFamily="34" charset="0"/>
              <a:cs typeface="Calibri" pitchFamily="34" charset="0"/>
            </a:endParaRPr>
          </a:p>
          <a:p>
            <a:pPr marL="285750" lvl="0" indent="-285750" defTabSz="914400">
              <a:lnSpc>
                <a:spcPct val="80000"/>
              </a:lnSpc>
              <a:buFont typeface="Arial" charset="0"/>
              <a:buChar char="•"/>
            </a:pPr>
            <a:r>
              <a:rPr lang="en-US" sz="2000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Produce</a:t>
            </a:r>
          </a:p>
          <a:p>
            <a:pPr marL="742950" lvl="1" indent="-285750" defTabSz="914400">
              <a:lnSpc>
                <a:spcPct val="80000"/>
              </a:lnSpc>
              <a:buFont typeface="Arial" charset="0"/>
              <a:buChar char="•"/>
            </a:pPr>
            <a:r>
              <a:rPr lang="en-US" sz="2000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An implementation minimizing the application completion time while satisfying the dependency, resource and routing constraints</a:t>
            </a:r>
          </a:p>
          <a:p>
            <a:pPr marL="742950" lvl="1" indent="-285750" defTabSz="914400">
              <a:lnSpc>
                <a:spcPct val="80000"/>
              </a:lnSpc>
              <a:buFont typeface="Arial" charset="0"/>
              <a:buChar char="•"/>
            </a:pPr>
            <a:r>
              <a:rPr lang="en-US" sz="2000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Deciding on:</a:t>
            </a:r>
          </a:p>
          <a:p>
            <a:pPr marL="1200150" lvl="2" indent="-285750" defTabSz="914400">
              <a:lnSpc>
                <a:spcPct val="80000"/>
              </a:lnSpc>
              <a:buFont typeface="Arial" charset="0"/>
              <a:buChar char="•"/>
            </a:pPr>
            <a:r>
              <a:rPr lang="en-US" sz="2000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Binding of operations and edges</a:t>
            </a:r>
          </a:p>
          <a:p>
            <a:pPr marL="1200150" lvl="2" indent="-285750" defTabSz="914400">
              <a:lnSpc>
                <a:spcPct val="80000"/>
              </a:lnSpc>
              <a:buFont typeface="Arial" charset="0"/>
              <a:buChar char="•"/>
            </a:pPr>
            <a:r>
              <a:rPr lang="en-US" sz="2000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Scheduling of operations and edges</a:t>
            </a:r>
            <a:endParaRPr kumimoji="0" lang="en-US" sz="2000" i="0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3567" y="405606"/>
            <a:ext cx="7734946" cy="71913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Proposed Solution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67544" y="6453336"/>
            <a:ext cx="93610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12/10/2011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381800" y="6453336"/>
            <a:ext cx="715064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System-Level Modeling and Synthesis of Flow-Based Microfluidic Biochips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797494" y="1412776"/>
            <a:ext cx="773494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1" defTabSz="914400">
              <a:lnSpc>
                <a:spcPct val="80000"/>
              </a:lnSpc>
            </a:pPr>
            <a:endParaRPr kumimoji="0" lang="en-US" sz="2000" b="1" i="0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839413" y="1412776"/>
            <a:ext cx="5604795" cy="244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285750" lvl="0" indent="-285750" defTabSz="914400">
              <a:lnSpc>
                <a:spcPct val="80000"/>
              </a:lnSpc>
              <a:buFont typeface="Arial" charset="0"/>
              <a:buChar char="•"/>
            </a:pPr>
            <a:r>
              <a:rPr lang="en-US" sz="2000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Allocation and Placement: Given</a:t>
            </a:r>
          </a:p>
          <a:p>
            <a:pPr marL="285750" lvl="0" indent="-285750" defTabSz="914400">
              <a:lnSpc>
                <a:spcPct val="80000"/>
              </a:lnSpc>
              <a:buFont typeface="Arial" charset="0"/>
              <a:buChar char="•"/>
            </a:pPr>
            <a:endParaRPr lang="en-US" sz="2000" kern="0" dirty="0" smtClean="0">
              <a:solidFill>
                <a:srgbClr val="08519C"/>
              </a:solidFill>
              <a:latin typeface="Calibri" pitchFamily="34" charset="0"/>
              <a:cs typeface="Calibri" pitchFamily="34" charset="0"/>
            </a:endParaRPr>
          </a:p>
          <a:p>
            <a:pPr marL="285750" lvl="0" indent="-285750" defTabSz="914400">
              <a:lnSpc>
                <a:spcPct val="80000"/>
              </a:lnSpc>
              <a:buFont typeface="Arial" charset="0"/>
              <a:buChar char="•"/>
            </a:pPr>
            <a:r>
              <a:rPr lang="en-US" sz="2000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Binding and Scheduling (Operations):</a:t>
            </a:r>
          </a:p>
          <a:p>
            <a:pPr marL="742950" lvl="1" indent="-285750" defTabSz="914400">
              <a:lnSpc>
                <a:spcPct val="80000"/>
              </a:lnSpc>
              <a:buFont typeface="Arial" charset="0"/>
              <a:buChar char="•"/>
            </a:pPr>
            <a:r>
              <a:rPr lang="en-US" sz="2000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Greedy Binding + List Scheduling</a:t>
            </a:r>
          </a:p>
          <a:p>
            <a:pPr marL="285750" lvl="0" indent="-285750" defTabSz="914400">
              <a:lnSpc>
                <a:spcPct val="80000"/>
              </a:lnSpc>
              <a:buFont typeface="Arial" charset="0"/>
              <a:buChar char="•"/>
            </a:pPr>
            <a:endParaRPr lang="en-US" sz="2000" kern="0" dirty="0" smtClean="0">
              <a:solidFill>
                <a:srgbClr val="08519C"/>
              </a:solidFill>
              <a:latin typeface="Calibri" pitchFamily="34" charset="0"/>
              <a:cs typeface="Calibri" pitchFamily="34" charset="0"/>
            </a:endParaRPr>
          </a:p>
          <a:p>
            <a:pPr marL="285750" lvl="0" indent="-285750" defTabSz="914400">
              <a:lnSpc>
                <a:spcPct val="80000"/>
              </a:lnSpc>
              <a:buFont typeface="Arial" charset="0"/>
              <a:buChar char="•"/>
            </a:pPr>
            <a:r>
              <a:rPr lang="en-US" sz="2000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Fluid Routing (Contention Aware Edge Scheduling)</a:t>
            </a:r>
          </a:p>
          <a:p>
            <a:pPr marL="742950" lvl="1" indent="-285750" defTabSz="914400">
              <a:lnSpc>
                <a:spcPct val="80000"/>
              </a:lnSpc>
              <a:buFont typeface="Arial" charset="0"/>
              <a:buChar char="•"/>
            </a:pPr>
            <a:r>
              <a:rPr lang="en-US" sz="2000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Greedy Binding + List Scheduling</a:t>
            </a:r>
          </a:p>
          <a:p>
            <a:pPr marL="457200" lvl="0" indent="-457200" defTabSz="914400">
              <a:lnSpc>
                <a:spcPct val="80000"/>
              </a:lnSpc>
              <a:buAutoNum type="arabicPeriod"/>
            </a:pPr>
            <a:endParaRPr kumimoji="0" lang="en-US" sz="2000" i="0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marL="457200" lvl="0" indent="-457200" defTabSz="914400">
              <a:lnSpc>
                <a:spcPct val="80000"/>
              </a:lnSpc>
              <a:buAutoNum type="arabicPeriod"/>
            </a:pPr>
            <a:endParaRPr lang="en-US" sz="2000" kern="0" dirty="0" smtClean="0">
              <a:solidFill>
                <a:srgbClr val="08519C"/>
              </a:solidFill>
              <a:latin typeface="Calibri" pitchFamily="34" charset="0"/>
              <a:cs typeface="Calibri" pitchFamily="34" charset="0"/>
            </a:endParaRPr>
          </a:p>
          <a:p>
            <a:pPr marL="457200" lvl="0" indent="-457200" defTabSz="914400">
              <a:lnSpc>
                <a:spcPct val="80000"/>
              </a:lnSpc>
              <a:buAutoNum type="arabicPeriod"/>
            </a:pPr>
            <a:endParaRPr kumimoji="0" lang="en-US" sz="2000" i="0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pic>
        <p:nvPicPr>
          <p:cNvPr id="23" name="Content Placeholder 3" descr="applicationModel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877" r="-73877"/>
          <a:stretch>
            <a:fillRect/>
          </a:stretch>
        </p:blipFill>
        <p:spPr>
          <a:xfrm>
            <a:off x="3635896" y="2797933"/>
            <a:ext cx="5966710" cy="3223355"/>
          </a:xfrm>
          <a:prstGeom prst="rect">
            <a:avLst/>
          </a:prstGeom>
        </p:spPr>
      </p:pic>
      <p:pic>
        <p:nvPicPr>
          <p:cNvPr id="24" name="Content Placeholder 3" descr="exampleArchitecture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2" r="-1652"/>
          <a:stretch>
            <a:fillRect/>
          </a:stretch>
        </p:blipFill>
        <p:spPr>
          <a:xfrm>
            <a:off x="971600" y="3429000"/>
            <a:ext cx="4440469" cy="244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67544" y="6453336"/>
            <a:ext cx="93610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12/10/2011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381800" y="6453336"/>
            <a:ext cx="715064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System-Level Modeling and Synthesis of Flow-Based Microfluidic Biochips</a:t>
            </a:r>
          </a:p>
        </p:txBody>
      </p:sp>
      <p:pic>
        <p:nvPicPr>
          <p:cNvPr id="12" name="Content Placeholder 3" descr="exampleArchitectur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2" r="-1652"/>
          <a:stretch>
            <a:fillRect/>
          </a:stretch>
        </p:blipFill>
        <p:spPr>
          <a:xfrm>
            <a:off x="3662062" y="332656"/>
            <a:ext cx="5237313" cy="2880320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2366521" y="1918641"/>
            <a:ext cx="2540127" cy="767457"/>
          </a:xfrm>
          <a:custGeom>
            <a:avLst/>
            <a:gdLst>
              <a:gd name="connsiteX0" fmla="*/ 0 w 2540127"/>
              <a:gd name="connsiteY0" fmla="*/ 767457 h 767457"/>
              <a:gd name="connsiteX1" fmla="*/ 1215241 w 2540127"/>
              <a:gd name="connsiteY1" fmla="*/ 584729 h 767457"/>
              <a:gd name="connsiteX2" fmla="*/ 2540127 w 2540127"/>
              <a:gd name="connsiteY2" fmla="*/ 0 h 76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0127" h="767457">
                <a:moveTo>
                  <a:pt x="0" y="767457"/>
                </a:moveTo>
                <a:cubicBezTo>
                  <a:pt x="395943" y="740047"/>
                  <a:pt x="791887" y="712638"/>
                  <a:pt x="1215241" y="584729"/>
                </a:cubicBezTo>
                <a:cubicBezTo>
                  <a:pt x="1638595" y="456820"/>
                  <a:pt x="2540127" y="0"/>
                  <a:pt x="2540127" y="0"/>
                </a:cubicBezTo>
              </a:path>
            </a:pathLst>
          </a:custGeom>
          <a:ln>
            <a:solidFill>
              <a:srgbClr val="FF0000"/>
            </a:solidFill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238601" y="1242549"/>
            <a:ext cx="5025431" cy="2064823"/>
          </a:xfrm>
          <a:custGeom>
            <a:avLst/>
            <a:gdLst>
              <a:gd name="connsiteX0" fmla="*/ 0 w 5025431"/>
              <a:gd name="connsiteY0" fmla="*/ 2064823 h 2064823"/>
              <a:gd name="connsiteX1" fmla="*/ 1900527 w 5025431"/>
              <a:gd name="connsiteY1" fmla="*/ 1635413 h 2064823"/>
              <a:gd name="connsiteX2" fmla="*/ 4458928 w 5025431"/>
              <a:gd name="connsiteY2" fmla="*/ 539046 h 2064823"/>
              <a:gd name="connsiteX3" fmla="*/ 5025431 w 5025431"/>
              <a:gd name="connsiteY3" fmla="*/ 0 h 2064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25431" h="2064823">
                <a:moveTo>
                  <a:pt x="0" y="2064823"/>
                </a:moveTo>
                <a:cubicBezTo>
                  <a:pt x="578686" y="1977266"/>
                  <a:pt x="1157372" y="1889709"/>
                  <a:pt x="1900527" y="1635413"/>
                </a:cubicBezTo>
                <a:cubicBezTo>
                  <a:pt x="2643682" y="1381117"/>
                  <a:pt x="3938111" y="811615"/>
                  <a:pt x="4458928" y="539046"/>
                </a:cubicBezTo>
                <a:cubicBezTo>
                  <a:pt x="4979745" y="266477"/>
                  <a:pt x="5025431" y="0"/>
                  <a:pt x="5025431" y="0"/>
                </a:cubicBezTo>
              </a:path>
            </a:pathLst>
          </a:custGeom>
          <a:ln>
            <a:solidFill>
              <a:srgbClr val="FF0000"/>
            </a:solidFill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5580112" y="1052736"/>
            <a:ext cx="1296144" cy="648072"/>
            <a:chOff x="5580112" y="1052736"/>
            <a:chExt cx="1296144" cy="648072"/>
          </a:xfrm>
        </p:grpSpPr>
        <p:cxnSp>
          <p:nvCxnSpPr>
            <p:cNvPr id="19" name="Elbow Connector 18"/>
            <p:cNvCxnSpPr/>
            <p:nvPr/>
          </p:nvCxnSpPr>
          <p:spPr>
            <a:xfrm flipV="1">
              <a:off x="5580112" y="1052736"/>
              <a:ext cx="1296144" cy="648072"/>
            </a:xfrm>
            <a:prstGeom prst="bentConnector3">
              <a:avLst>
                <a:gd name="adj1" fmla="val 76083"/>
              </a:avLst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050693" y="1052736"/>
              <a:ext cx="5375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F</a:t>
              </a:r>
              <a:r>
                <a:rPr lang="en-US" i="1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15</a:t>
              </a:r>
              <a:endParaRPr lang="en-US" i="1" baseline="-2500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724128" y="692696"/>
            <a:ext cx="864096" cy="1008112"/>
            <a:chOff x="5724128" y="692696"/>
            <a:chExt cx="864096" cy="1008112"/>
          </a:xfrm>
        </p:grpSpPr>
        <p:cxnSp>
          <p:nvCxnSpPr>
            <p:cNvPr id="22" name="Elbow Connector 21"/>
            <p:cNvCxnSpPr/>
            <p:nvPr/>
          </p:nvCxnSpPr>
          <p:spPr>
            <a:xfrm rot="5400000" flipH="1" flipV="1">
              <a:off x="5652120" y="764704"/>
              <a:ext cx="1008112" cy="864096"/>
            </a:xfrm>
            <a:prstGeom prst="bentConnector3">
              <a:avLst>
                <a:gd name="adj1" fmla="val 154"/>
              </a:avLst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050693" y="980728"/>
              <a:ext cx="5375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F</a:t>
              </a:r>
              <a:r>
                <a:rPr lang="en-US" i="1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14</a:t>
              </a:r>
              <a:endParaRPr lang="en-US" i="1" baseline="-2500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3728" y="3604450"/>
            <a:ext cx="6562084" cy="270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3" descr="applicationModel.ep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877" r="-73877"/>
          <a:stretch>
            <a:fillRect/>
          </a:stretch>
        </p:blipFill>
        <p:spPr>
          <a:xfrm>
            <a:off x="-1908720" y="1290623"/>
            <a:ext cx="6768752" cy="3722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67544" y="6453336"/>
            <a:ext cx="93610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12/10/2011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381800" y="6453336"/>
            <a:ext cx="715064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System-Level Modeling and Synthesis of Flow-Based Microfluidic Biochips</a:t>
            </a:r>
          </a:p>
        </p:txBody>
      </p:sp>
      <p:pic>
        <p:nvPicPr>
          <p:cNvPr id="16" name="Content Placeholder 3" descr="exampleArchitectur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2" r="-1652"/>
          <a:stretch>
            <a:fillRect/>
          </a:stretch>
        </p:blipFill>
        <p:spPr>
          <a:xfrm>
            <a:off x="3662062" y="332656"/>
            <a:ext cx="5237313" cy="2880320"/>
          </a:xfrm>
          <a:prstGeom prst="rect">
            <a:avLst/>
          </a:prstGeom>
        </p:spPr>
      </p:pic>
      <p:sp>
        <p:nvSpPr>
          <p:cNvPr id="18" name="Freeform 17"/>
          <p:cNvSpPr/>
          <p:nvPr/>
        </p:nvSpPr>
        <p:spPr>
          <a:xfrm>
            <a:off x="1187624" y="2492896"/>
            <a:ext cx="3744415" cy="792088"/>
          </a:xfrm>
          <a:custGeom>
            <a:avLst/>
            <a:gdLst>
              <a:gd name="connsiteX0" fmla="*/ 0 w 2540127"/>
              <a:gd name="connsiteY0" fmla="*/ 767457 h 767457"/>
              <a:gd name="connsiteX1" fmla="*/ 1215241 w 2540127"/>
              <a:gd name="connsiteY1" fmla="*/ 584729 h 767457"/>
              <a:gd name="connsiteX2" fmla="*/ 2540127 w 2540127"/>
              <a:gd name="connsiteY2" fmla="*/ 0 h 76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0127" h="767457">
                <a:moveTo>
                  <a:pt x="0" y="767457"/>
                </a:moveTo>
                <a:cubicBezTo>
                  <a:pt x="395943" y="740047"/>
                  <a:pt x="791887" y="712638"/>
                  <a:pt x="1215241" y="584729"/>
                </a:cubicBezTo>
                <a:cubicBezTo>
                  <a:pt x="1638595" y="456820"/>
                  <a:pt x="2540127" y="0"/>
                  <a:pt x="2540127" y="0"/>
                </a:cubicBezTo>
              </a:path>
            </a:pathLst>
          </a:custGeom>
          <a:ln>
            <a:solidFill>
              <a:srgbClr val="FF0000"/>
            </a:solidFill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683569" y="1242549"/>
            <a:ext cx="6580464" cy="1466371"/>
          </a:xfrm>
          <a:custGeom>
            <a:avLst/>
            <a:gdLst>
              <a:gd name="connsiteX0" fmla="*/ 0 w 5025431"/>
              <a:gd name="connsiteY0" fmla="*/ 2064823 h 2064823"/>
              <a:gd name="connsiteX1" fmla="*/ 1900527 w 5025431"/>
              <a:gd name="connsiteY1" fmla="*/ 1635413 h 2064823"/>
              <a:gd name="connsiteX2" fmla="*/ 4458928 w 5025431"/>
              <a:gd name="connsiteY2" fmla="*/ 539046 h 2064823"/>
              <a:gd name="connsiteX3" fmla="*/ 5025431 w 5025431"/>
              <a:gd name="connsiteY3" fmla="*/ 0 h 2064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25431" h="2064823">
                <a:moveTo>
                  <a:pt x="0" y="2064823"/>
                </a:moveTo>
                <a:cubicBezTo>
                  <a:pt x="578686" y="1977266"/>
                  <a:pt x="1157372" y="1889709"/>
                  <a:pt x="1900527" y="1635413"/>
                </a:cubicBezTo>
                <a:cubicBezTo>
                  <a:pt x="2643682" y="1381117"/>
                  <a:pt x="3938111" y="811615"/>
                  <a:pt x="4458928" y="539046"/>
                </a:cubicBezTo>
                <a:cubicBezTo>
                  <a:pt x="4979745" y="266477"/>
                  <a:pt x="5025431" y="0"/>
                  <a:pt x="5025431" y="0"/>
                </a:cubicBezTo>
              </a:path>
            </a:pathLst>
          </a:custGeom>
          <a:ln>
            <a:solidFill>
              <a:srgbClr val="FF0000"/>
            </a:solidFill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4141211" y="1052736"/>
            <a:ext cx="4020564" cy="1296144"/>
            <a:chOff x="4141211" y="1052736"/>
            <a:chExt cx="4020564" cy="1296144"/>
          </a:xfrm>
        </p:grpSpPr>
        <p:cxnSp>
          <p:nvCxnSpPr>
            <p:cNvPr id="27" name="Straight Arrow Connector 26"/>
            <p:cNvCxnSpPr/>
            <p:nvPr/>
          </p:nvCxnSpPr>
          <p:spPr>
            <a:xfrm flipH="1">
              <a:off x="5364088" y="1052736"/>
              <a:ext cx="1728192" cy="1296144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 rot="19439292">
              <a:off x="4141211" y="1234573"/>
              <a:ext cx="40205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No flow path from Heater1 to Mixer 3!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940152" y="1052736"/>
            <a:ext cx="2681945" cy="2016224"/>
            <a:chOff x="5940152" y="1052736"/>
            <a:chExt cx="2681945" cy="2016224"/>
          </a:xfrm>
        </p:grpSpPr>
        <p:sp>
          <p:nvSpPr>
            <p:cNvPr id="30" name="TextBox 29"/>
            <p:cNvSpPr txBox="1"/>
            <p:nvPr/>
          </p:nvSpPr>
          <p:spPr>
            <a:xfrm>
              <a:off x="7956376" y="1484784"/>
              <a:ext cx="6657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F</a:t>
              </a:r>
              <a:r>
                <a:rPr lang="en-US" i="1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30-1</a:t>
              </a:r>
              <a:endParaRPr lang="en-US" i="1" baseline="-2500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31" name="Group 23"/>
            <p:cNvGrpSpPr/>
            <p:nvPr/>
          </p:nvGrpSpPr>
          <p:grpSpPr>
            <a:xfrm>
              <a:off x="5940152" y="1052736"/>
              <a:ext cx="1944216" cy="2016224"/>
              <a:chOff x="5940152" y="1052736"/>
              <a:chExt cx="1944216" cy="2016224"/>
            </a:xfrm>
          </p:grpSpPr>
          <p:cxnSp>
            <p:nvCxnSpPr>
              <p:cNvPr id="32" name="Straight Arrow Connector 13"/>
              <p:cNvCxnSpPr/>
              <p:nvPr/>
            </p:nvCxnSpPr>
            <p:spPr>
              <a:xfrm flipH="1">
                <a:off x="5940152" y="3068960"/>
                <a:ext cx="1944216" cy="0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7884368" y="1052736"/>
                <a:ext cx="0" cy="2016224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7596336" y="1052736"/>
                <a:ext cx="288032" cy="0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Group 34"/>
          <p:cNvGrpSpPr/>
          <p:nvPr/>
        </p:nvGrpSpPr>
        <p:grpSpPr>
          <a:xfrm>
            <a:off x="3906279" y="2276872"/>
            <a:ext cx="1030400" cy="792088"/>
            <a:chOff x="3906279" y="2276872"/>
            <a:chExt cx="1030400" cy="792088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4572000" y="2348880"/>
              <a:ext cx="364679" cy="8384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4572000" y="2348880"/>
              <a:ext cx="0" cy="72008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572447" y="3068960"/>
              <a:ext cx="288032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3906279" y="2276872"/>
              <a:ext cx="6657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F</a:t>
              </a:r>
              <a:r>
                <a:rPr lang="en-US" i="1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26-1</a:t>
              </a:r>
              <a:endParaRPr lang="en-US" i="1" baseline="-2500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220072" y="3140968"/>
            <a:ext cx="2045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6600"/>
                </a:solidFill>
              </a:rPr>
              <a:t>composite</a:t>
            </a:r>
            <a:r>
              <a:rPr lang="en-US" dirty="0" smtClean="0"/>
              <a:t> route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3728" y="3591316"/>
            <a:ext cx="6552728" cy="274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Content Placeholder 3" descr="applicationModel.ep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877" r="-73877"/>
          <a:stretch>
            <a:fillRect/>
          </a:stretch>
        </p:blipFill>
        <p:spPr>
          <a:xfrm>
            <a:off x="-1908720" y="1290623"/>
            <a:ext cx="6768752" cy="3722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4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3567" y="405606"/>
            <a:ext cx="7734946" cy="71913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Design Methodology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67544" y="6453336"/>
            <a:ext cx="93610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12/10/2011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381800" y="6453336"/>
            <a:ext cx="715064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System-Level Modeling and Synthesis of Flow-Based Microfluidic Biochips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611560" y="1052736"/>
            <a:ext cx="773494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1" defTabSz="914400">
              <a:lnSpc>
                <a:spcPct val="80000"/>
              </a:lnSpc>
            </a:pPr>
            <a:endParaRPr kumimoji="0" lang="en-US" sz="2000" b="1" i="0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11" name="AutoShape 1"/>
          <p:cNvSpPr>
            <a:spLocks noChangeArrowheads="1"/>
          </p:cNvSpPr>
          <p:nvPr/>
        </p:nvSpPr>
        <p:spPr bwMode="auto">
          <a:xfrm>
            <a:off x="4854378" y="1487810"/>
            <a:ext cx="2860674" cy="360363"/>
          </a:xfrm>
          <a:prstGeom prst="roundRect">
            <a:avLst>
              <a:gd name="adj" fmla="val 440"/>
            </a:avLst>
          </a:prstGeom>
          <a:noFill/>
          <a:ln w="9000">
            <a:solidFill>
              <a:srgbClr val="000000"/>
            </a:solidFill>
            <a:round/>
            <a:headEnd/>
            <a:tailEnd/>
          </a:ln>
          <a:effectLst/>
        </p:spPr>
        <p:txBody>
          <a:bodyPr lIns="94320" tIns="59400" rIns="94320" bIns="49320" anchor="ctr" anchorCtr="1"/>
          <a:lstStyle/>
          <a:p>
            <a: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Biochemical Application Model</a:t>
            </a: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4889304" y="3002285"/>
            <a:ext cx="2786062" cy="952500"/>
          </a:xfrm>
          <a:prstGeom prst="roundRect">
            <a:avLst>
              <a:gd name="adj" fmla="val 167"/>
            </a:avLst>
          </a:prstGeom>
          <a:noFill/>
          <a:ln w="31750">
            <a:solidFill>
              <a:srgbClr val="C00000"/>
            </a:solidFill>
            <a:round/>
            <a:headEnd/>
            <a:tailEnd/>
          </a:ln>
          <a:effectLst/>
        </p:spPr>
        <p:txBody>
          <a:bodyPr lIns="103320" tIns="68400" rIns="103320" bIns="58320" anchor="ctr" anchorCtr="1"/>
          <a:lstStyle/>
          <a:p>
            <a:pPr>
              <a:lnSpc>
                <a:spcPct val="95000"/>
              </a:lnSpc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 Binding and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Scheduling</a:t>
            </a:r>
            <a:endParaRPr lang="en-US" sz="16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lnSpc>
                <a:spcPct val="95000"/>
              </a:lnSpc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 Routing</a:t>
            </a:r>
          </a:p>
          <a:p>
            <a:pPr>
              <a:lnSpc>
                <a:spcPct val="95000"/>
              </a:lnSpc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 Optimization</a:t>
            </a:r>
          </a:p>
        </p:txBody>
      </p:sp>
      <p:sp>
        <p:nvSpPr>
          <p:cNvPr id="13" name="Freeform 3"/>
          <p:cNvSpPr>
            <a:spLocks/>
          </p:cNvSpPr>
          <p:nvPr/>
        </p:nvSpPr>
        <p:spPr bwMode="auto">
          <a:xfrm>
            <a:off x="4452741" y="1865635"/>
            <a:ext cx="438150" cy="14525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036"/>
              </a:cxn>
              <a:cxn ang="0">
                <a:pos x="1215" y="4036"/>
              </a:cxn>
            </a:cxnLst>
            <a:rect l="0" t="0" r="r" b="b"/>
            <a:pathLst>
              <a:path w="1216" h="4037">
                <a:moveTo>
                  <a:pt x="0" y="0"/>
                </a:moveTo>
                <a:lnTo>
                  <a:pt x="0" y="4036"/>
                </a:lnTo>
                <a:lnTo>
                  <a:pt x="1215" y="4036"/>
                </a:lnTo>
              </a:path>
            </a:pathLst>
          </a:custGeom>
          <a:noFill/>
          <a:ln w="90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1536504" y="1975173"/>
            <a:ext cx="2117725" cy="360362"/>
          </a:xfrm>
          <a:prstGeom prst="roundRect">
            <a:avLst>
              <a:gd name="adj" fmla="val 440"/>
            </a:avLst>
          </a:prstGeom>
          <a:noFill/>
          <a:ln w="9000">
            <a:solidFill>
              <a:srgbClr val="000000"/>
            </a:solidFill>
            <a:round/>
            <a:headEnd/>
            <a:tailEnd/>
          </a:ln>
          <a:effectLst/>
        </p:spPr>
        <p:txBody>
          <a:bodyPr lIns="94320" tIns="59400" rIns="94320" bIns="49320" anchor="ctr" anchorCtr="1"/>
          <a:lstStyle/>
          <a:p>
            <a:pPr algn="ctr">
              <a:lnSpc>
                <a:spcPct val="95000"/>
              </a:lnSpc>
              <a:tabLst>
                <a:tab pos="723900" algn="l"/>
                <a:tab pos="1447800" algn="l"/>
              </a:tabLst>
            </a:pPr>
            <a:r>
              <a:rPr lang="en-US" sz="16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Control Layer Model</a:t>
            </a: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1882579" y="1675135"/>
            <a:ext cx="2309812" cy="360363"/>
          </a:xfrm>
          <a:prstGeom prst="roundRect">
            <a:avLst>
              <a:gd name="adj" fmla="val 440"/>
            </a:avLst>
          </a:prstGeom>
          <a:solidFill>
            <a:srgbClr val="FFFFFF"/>
          </a:solidFill>
          <a:ln w="9000">
            <a:solidFill>
              <a:srgbClr val="000000"/>
            </a:solidFill>
            <a:round/>
            <a:headEnd/>
            <a:tailEnd/>
          </a:ln>
          <a:effectLst/>
        </p:spPr>
        <p:txBody>
          <a:bodyPr lIns="94320" tIns="59400" rIns="94320" bIns="49320" anchor="ctr" anchorCtr="1"/>
          <a:lstStyle/>
          <a:p>
            <a: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6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Flow Layer Model</a:t>
            </a: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1549204" y="3773810"/>
            <a:ext cx="2117725" cy="360363"/>
          </a:xfrm>
          <a:prstGeom prst="roundRect">
            <a:avLst>
              <a:gd name="adj" fmla="val 440"/>
            </a:avLst>
          </a:prstGeom>
          <a:noFill/>
          <a:ln w="9000">
            <a:solidFill>
              <a:srgbClr val="000000"/>
            </a:solidFill>
            <a:round/>
            <a:headEnd/>
            <a:tailEnd/>
          </a:ln>
          <a:effectLst/>
        </p:spPr>
        <p:txBody>
          <a:bodyPr lIns="94320" tIns="59400" rIns="94320" bIns="49320" anchor="ctr" anchorCtr="1"/>
          <a:lstStyle/>
          <a:p>
            <a:pPr algn="ctr">
              <a:lnSpc>
                <a:spcPct val="95000"/>
              </a:lnSpc>
              <a:tabLst>
                <a:tab pos="723900" algn="l"/>
                <a:tab pos="1447800" algn="l"/>
              </a:tabLst>
            </a:pPr>
            <a:r>
              <a:rPr lang="en-US" sz="16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Control Layer Model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1893691" y="3473773"/>
            <a:ext cx="2309813" cy="360362"/>
          </a:xfrm>
          <a:prstGeom prst="roundRect">
            <a:avLst>
              <a:gd name="adj" fmla="val 440"/>
            </a:avLst>
          </a:prstGeom>
          <a:solidFill>
            <a:srgbClr val="FFFFFF"/>
          </a:solidFill>
          <a:ln w="9000">
            <a:solidFill>
              <a:srgbClr val="000000"/>
            </a:solidFill>
            <a:round/>
            <a:headEnd/>
            <a:tailEnd/>
          </a:ln>
          <a:effectLst/>
        </p:spPr>
        <p:txBody>
          <a:bodyPr lIns="94320" tIns="59400" rIns="94320" bIns="49320" anchor="ctr" anchorCtr="1"/>
          <a:lstStyle/>
          <a:p>
            <a: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6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Graph-based Model</a:t>
            </a: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1509516" y="2581598"/>
            <a:ext cx="1135062" cy="654050"/>
          </a:xfrm>
          <a:prstGeom prst="roundRect">
            <a:avLst>
              <a:gd name="adj" fmla="val 241"/>
            </a:avLst>
          </a:prstGeom>
          <a:noFill/>
          <a:ln w="27360">
            <a:solidFill>
              <a:srgbClr val="000000"/>
            </a:solidFill>
            <a:round/>
            <a:headEnd/>
            <a:tailEnd/>
          </a:ln>
          <a:effectLst/>
        </p:spPr>
        <p:txBody>
          <a:bodyPr lIns="103320" tIns="68400" rIns="103320" bIns="58320" anchor="ctr" anchorCtr="1"/>
          <a:lstStyle/>
          <a:p>
            <a:pPr algn="ctr">
              <a:lnSpc>
                <a:spcPct val="95000"/>
              </a:lnSpc>
              <a:buSzPct val="45000"/>
              <a:buFont typeface="Wingdings" charset="2"/>
              <a:buNone/>
              <a:tabLst>
                <a:tab pos="72390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Flow Path</a:t>
            </a:r>
          </a:p>
          <a:p>
            <a:pPr algn="ctr">
              <a:lnSpc>
                <a:spcPct val="95000"/>
              </a:lnSpc>
              <a:buSzPct val="45000"/>
              <a:buFont typeface="Wingdings" charset="2"/>
              <a:buNone/>
              <a:tabLst>
                <a:tab pos="72390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Generation</a:t>
            </a:r>
          </a:p>
        </p:txBody>
      </p:sp>
      <p:sp>
        <p:nvSpPr>
          <p:cNvPr id="20" name="AutoShape 9"/>
          <p:cNvSpPr>
            <a:spLocks noChangeArrowheads="1"/>
          </p:cNvSpPr>
          <p:nvPr/>
        </p:nvSpPr>
        <p:spPr bwMode="auto">
          <a:xfrm>
            <a:off x="2098479" y="4486598"/>
            <a:ext cx="1095375" cy="654050"/>
          </a:xfrm>
          <a:prstGeom prst="roundRect">
            <a:avLst>
              <a:gd name="adj" fmla="val 241"/>
            </a:avLst>
          </a:prstGeom>
          <a:noFill/>
          <a:ln w="27360">
            <a:solidFill>
              <a:srgbClr val="000000"/>
            </a:solidFill>
            <a:round/>
            <a:headEnd/>
            <a:tailEnd/>
          </a:ln>
          <a:effectLst/>
        </p:spPr>
        <p:txBody>
          <a:bodyPr lIns="103320" tIns="68400" rIns="103320" bIns="58320" anchor="ctr" anchorCtr="1"/>
          <a:lstStyle/>
          <a:p>
            <a:pPr algn="ctr">
              <a:lnSpc>
                <a:spcPct val="95000"/>
              </a:lnSpc>
              <a:buSzPct val="45000"/>
              <a:buFont typeface="Wingdings" charset="2"/>
              <a:buNone/>
              <a:tabLst>
                <a:tab pos="723900" algn="l"/>
              </a:tabLst>
            </a:pPr>
            <a:r>
              <a:rPr lang="en-US" sz="16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Control </a:t>
            </a:r>
          </a:p>
          <a:p>
            <a:pPr algn="ctr">
              <a:lnSpc>
                <a:spcPct val="95000"/>
              </a:lnSpc>
              <a:buSzPct val="45000"/>
              <a:buFont typeface="Wingdings" charset="2"/>
              <a:buNone/>
              <a:tabLst>
                <a:tab pos="723900" algn="l"/>
              </a:tabLst>
            </a:pPr>
            <a:r>
              <a:rPr lang="en-US" sz="16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Synthesis</a:t>
            </a:r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1731766" y="5488310"/>
            <a:ext cx="1889125" cy="360363"/>
          </a:xfrm>
          <a:prstGeom prst="roundRect">
            <a:avLst>
              <a:gd name="adj" fmla="val 440"/>
            </a:avLst>
          </a:prstGeom>
          <a:noFill/>
          <a:ln w="9000">
            <a:solidFill>
              <a:srgbClr val="000000"/>
            </a:solidFill>
            <a:round/>
            <a:headEnd/>
            <a:tailEnd/>
          </a:ln>
          <a:effectLst/>
        </p:spPr>
        <p:txBody>
          <a:bodyPr lIns="94320" tIns="59400" rIns="94320" bIns="49320" anchor="ctr" anchorCtr="1"/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</a:tabLst>
            </a:pPr>
            <a:r>
              <a:rPr lang="en-US" sz="16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Biochip Controller</a:t>
            </a:r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 flipV="1">
            <a:off x="4203504" y="3657923"/>
            <a:ext cx="685800" cy="9525"/>
          </a:xfrm>
          <a:prstGeom prst="line">
            <a:avLst/>
          </a:prstGeom>
          <a:noFill/>
          <a:ln w="90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5" name="Line 12"/>
          <p:cNvSpPr>
            <a:spLocks noChangeShapeType="1"/>
          </p:cNvSpPr>
          <p:nvPr/>
        </p:nvSpPr>
        <p:spPr bwMode="auto">
          <a:xfrm>
            <a:off x="4192391" y="1856110"/>
            <a:ext cx="260350" cy="1588"/>
          </a:xfrm>
          <a:prstGeom prst="line">
            <a:avLst/>
          </a:prstGeom>
          <a:noFill/>
          <a:ln w="90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7" name="Line 13"/>
          <p:cNvSpPr>
            <a:spLocks noChangeShapeType="1"/>
          </p:cNvSpPr>
          <p:nvPr/>
        </p:nvSpPr>
        <p:spPr bwMode="auto">
          <a:xfrm>
            <a:off x="6283129" y="1848173"/>
            <a:ext cx="1587" cy="1154112"/>
          </a:xfrm>
          <a:prstGeom prst="line">
            <a:avLst/>
          </a:prstGeom>
          <a:noFill/>
          <a:ln w="90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 flipH="1">
            <a:off x="6281541" y="3954785"/>
            <a:ext cx="6350" cy="1533525"/>
          </a:xfrm>
          <a:prstGeom prst="line">
            <a:avLst/>
          </a:prstGeom>
          <a:noFill/>
          <a:ln w="90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9" name="AutoShape 15"/>
          <p:cNvSpPr>
            <a:spLocks noChangeArrowheads="1"/>
          </p:cNvSpPr>
          <p:nvPr/>
        </p:nvSpPr>
        <p:spPr bwMode="auto">
          <a:xfrm>
            <a:off x="4890891" y="5483548"/>
            <a:ext cx="2784475" cy="360362"/>
          </a:xfrm>
          <a:prstGeom prst="roundRect">
            <a:avLst>
              <a:gd name="adj" fmla="val 440"/>
            </a:avLst>
          </a:prstGeom>
          <a:noFill/>
          <a:ln w="9000">
            <a:solidFill>
              <a:srgbClr val="000000"/>
            </a:solidFill>
            <a:round/>
            <a:headEnd/>
            <a:tailEnd/>
          </a:ln>
          <a:effectLst/>
        </p:spPr>
        <p:txBody>
          <a:bodyPr lIns="94320" tIns="59400" rIns="94320" bIns="49320" anchor="ctr" anchorCtr="1"/>
          <a:lstStyle/>
          <a:p>
            <a: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Design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Implementation</a:t>
            </a:r>
            <a:endParaRPr lang="en-US" sz="1600" dirty="0">
              <a:solidFill>
                <a:srgbClr val="000000"/>
              </a:solidFill>
              <a:latin typeface="Segoe UI" charset="0"/>
              <a:cs typeface="Segoe UI" charset="0"/>
            </a:endParaRPr>
          </a:p>
        </p:txBody>
      </p:sp>
      <p:sp>
        <p:nvSpPr>
          <p:cNvPr id="30" name="Line 16"/>
          <p:cNvSpPr>
            <a:spLocks noChangeShapeType="1"/>
          </p:cNvSpPr>
          <p:nvPr/>
        </p:nvSpPr>
        <p:spPr bwMode="auto">
          <a:xfrm>
            <a:off x="2642991" y="4134173"/>
            <a:ext cx="1588" cy="354012"/>
          </a:xfrm>
          <a:prstGeom prst="line">
            <a:avLst/>
          </a:prstGeom>
          <a:noFill/>
          <a:ln w="90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31" name="Line 17"/>
          <p:cNvSpPr>
            <a:spLocks noChangeShapeType="1"/>
          </p:cNvSpPr>
          <p:nvPr/>
        </p:nvSpPr>
        <p:spPr bwMode="auto">
          <a:xfrm flipH="1">
            <a:off x="2641404" y="5142235"/>
            <a:ext cx="7937" cy="352425"/>
          </a:xfrm>
          <a:prstGeom prst="line">
            <a:avLst/>
          </a:prstGeom>
          <a:noFill/>
          <a:ln w="90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32" name="Line 18"/>
          <p:cNvSpPr>
            <a:spLocks noChangeShapeType="1"/>
          </p:cNvSpPr>
          <p:nvPr/>
        </p:nvSpPr>
        <p:spPr bwMode="auto">
          <a:xfrm flipH="1">
            <a:off x="3192266" y="4815210"/>
            <a:ext cx="3092450" cy="1588"/>
          </a:xfrm>
          <a:prstGeom prst="line">
            <a:avLst/>
          </a:prstGeom>
          <a:noFill/>
          <a:ln w="90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33" name="Line 19"/>
          <p:cNvSpPr>
            <a:spLocks noChangeShapeType="1"/>
          </p:cNvSpPr>
          <p:nvPr/>
        </p:nvSpPr>
        <p:spPr bwMode="auto">
          <a:xfrm>
            <a:off x="2227066" y="3235648"/>
            <a:ext cx="1588" cy="236537"/>
          </a:xfrm>
          <a:prstGeom prst="line">
            <a:avLst/>
          </a:prstGeom>
          <a:noFill/>
          <a:ln w="90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34" name="Freeform 20"/>
          <p:cNvSpPr>
            <a:spLocks/>
          </p:cNvSpPr>
          <p:nvPr/>
        </p:nvSpPr>
        <p:spPr bwMode="auto">
          <a:xfrm>
            <a:off x="1336479" y="2135510"/>
            <a:ext cx="762000" cy="26590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387"/>
              </a:cxn>
              <a:cxn ang="0">
                <a:pos x="2117" y="7387"/>
              </a:cxn>
            </a:cxnLst>
            <a:rect l="0" t="0" r="r" b="b"/>
            <a:pathLst>
              <a:path w="2118" h="7388">
                <a:moveTo>
                  <a:pt x="0" y="0"/>
                </a:moveTo>
                <a:lnTo>
                  <a:pt x="0" y="7387"/>
                </a:lnTo>
                <a:lnTo>
                  <a:pt x="2117" y="7387"/>
                </a:lnTo>
              </a:path>
            </a:pathLst>
          </a:custGeom>
          <a:noFill/>
          <a:ln w="90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35" name="Line 21"/>
          <p:cNvSpPr>
            <a:spLocks noChangeShapeType="1"/>
          </p:cNvSpPr>
          <p:nvPr/>
        </p:nvSpPr>
        <p:spPr bwMode="auto">
          <a:xfrm flipH="1">
            <a:off x="1333304" y="2135510"/>
            <a:ext cx="204787" cy="1588"/>
          </a:xfrm>
          <a:prstGeom prst="line">
            <a:avLst/>
          </a:prstGeom>
          <a:noFill/>
          <a:ln w="90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2117529" y="1483048"/>
            <a:ext cx="1700212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9450" rIns="0" bIns="0" anchor="ctr"/>
          <a:lstStyle/>
          <a:p>
            <a:pPr algn="ctr">
              <a:lnSpc>
                <a:spcPct val="95000"/>
              </a:lnSpc>
              <a:tabLst>
                <a:tab pos="723900" algn="l"/>
                <a:tab pos="1447800" algn="l"/>
              </a:tabLst>
            </a:pPr>
            <a:r>
              <a:rPr lang="en-US" sz="1500" b="1">
                <a:solidFill>
                  <a:srgbClr val="000000"/>
                </a:solidFill>
                <a:latin typeface="Times New Roman" pitchFamily="16" charset="0"/>
                <a:ea typeface="SimSun" charset="0"/>
                <a:cs typeface="SimSun" charset="0"/>
              </a:rPr>
              <a:t>Component</a:t>
            </a:r>
            <a:r>
              <a:rPr lang="en-US" sz="1300" b="1">
                <a:solidFill>
                  <a:srgbClr val="000000"/>
                </a:solidFill>
                <a:latin typeface="Times New Roman" pitchFamily="16" charset="0"/>
                <a:ea typeface="SimSun" charset="0"/>
                <a:cs typeface="SimSun" charset="0"/>
              </a:rPr>
              <a:t> </a:t>
            </a:r>
            <a:r>
              <a:rPr lang="en-US" sz="1500" b="1">
                <a:solidFill>
                  <a:srgbClr val="000000"/>
                </a:solidFill>
                <a:latin typeface="Times New Roman" pitchFamily="16" charset="0"/>
                <a:ea typeface="SimSun" charset="0"/>
                <a:cs typeface="SimSun" charset="0"/>
              </a:rPr>
              <a:t>Library</a:t>
            </a:r>
          </a:p>
        </p:txBody>
      </p:sp>
      <p:sp>
        <p:nvSpPr>
          <p:cNvPr id="37" name="Text Box 23"/>
          <p:cNvSpPr txBox="1">
            <a:spLocks noChangeArrowheads="1"/>
          </p:cNvSpPr>
          <p:nvPr/>
        </p:nvSpPr>
        <p:spPr bwMode="auto">
          <a:xfrm>
            <a:off x="4919466" y="2780035"/>
            <a:ext cx="1312863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9450" rIns="0" bIns="0" anchor="ctr"/>
          <a:lstStyle/>
          <a:p>
            <a:pPr algn="ctr">
              <a:lnSpc>
                <a:spcPct val="95000"/>
              </a:lnSpc>
              <a:tabLst>
                <a:tab pos="723900" algn="l"/>
              </a:tabLst>
            </a:pPr>
            <a:r>
              <a:rPr lang="en-US" sz="1500" b="1" dirty="0">
                <a:solidFill>
                  <a:srgbClr val="000000"/>
                </a:solidFill>
                <a:latin typeface="Times New Roman" pitchFamily="16" charset="0"/>
                <a:ea typeface="SimSun" charset="0"/>
                <a:cs typeface="SimSun" charset="0"/>
              </a:rPr>
              <a:t>Synthesis</a:t>
            </a: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>
            <a:off x="2308029" y="3030860"/>
            <a:ext cx="1670050" cy="43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9450" rIns="0" bIns="0" anchor="ctr"/>
          <a:lstStyle/>
          <a:p>
            <a:pPr algn="ctr">
              <a:lnSpc>
                <a:spcPct val="95000"/>
              </a:lnSpc>
              <a:tabLst>
                <a:tab pos="723900" algn="l"/>
                <a:tab pos="1447800" algn="l"/>
              </a:tabLst>
            </a:pPr>
            <a:r>
              <a:rPr lang="en-US" sz="1500" b="1">
                <a:solidFill>
                  <a:srgbClr val="000000"/>
                </a:solidFill>
                <a:latin typeface="Times New Roman" pitchFamily="16" charset="0"/>
                <a:ea typeface="SimSun" charset="0"/>
                <a:cs typeface="SimSun" charset="0"/>
              </a:rPr>
              <a:t>Biochip </a:t>
            </a:r>
          </a:p>
          <a:p>
            <a:pPr algn="ctr">
              <a:lnSpc>
                <a:spcPct val="95000"/>
              </a:lnSpc>
              <a:tabLst>
                <a:tab pos="723900" algn="l"/>
                <a:tab pos="1447800" algn="l"/>
              </a:tabLst>
            </a:pPr>
            <a:r>
              <a:rPr lang="en-US" sz="1500" b="1">
                <a:solidFill>
                  <a:srgbClr val="000000"/>
                </a:solidFill>
                <a:latin typeface="Times New Roman" pitchFamily="16" charset="0"/>
                <a:ea typeface="SimSun" charset="0"/>
                <a:cs typeface="SimSun" charset="0"/>
              </a:rPr>
              <a:t>Architecture Model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3567" y="405606"/>
            <a:ext cx="7734946" cy="71913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Experimental Results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67544" y="6453336"/>
            <a:ext cx="93610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12/10/2011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381800" y="6453336"/>
            <a:ext cx="715064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System-Level Modeling and Synthesis of Flow-Based Microfluidic Biochips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797494" y="1412776"/>
            <a:ext cx="773494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1" defTabSz="914400">
              <a:lnSpc>
                <a:spcPct val="80000"/>
              </a:lnSpc>
            </a:pPr>
            <a:endParaRPr kumimoji="0" lang="en-US" sz="2000" b="1" i="0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1157534" y="2492896"/>
            <a:ext cx="701486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285750" lvl="0" indent="-285750" defTabSz="914400">
              <a:lnSpc>
                <a:spcPct val="80000"/>
              </a:lnSpc>
              <a:buFont typeface="Arial" charset="0"/>
              <a:buChar char="•"/>
            </a:pPr>
            <a:endParaRPr lang="en-US" sz="2000" kern="0" dirty="0" smtClean="0">
              <a:solidFill>
                <a:srgbClr val="08519C"/>
              </a:solidFill>
              <a:latin typeface="Calibri" pitchFamily="34" charset="0"/>
              <a:cs typeface="Calibri" pitchFamily="34" charset="0"/>
            </a:endParaRPr>
          </a:p>
          <a:p>
            <a:pPr marL="285750" lvl="0" indent="-285750" defTabSz="914400">
              <a:lnSpc>
                <a:spcPct val="80000"/>
              </a:lnSpc>
              <a:buFont typeface="Arial" charset="0"/>
              <a:buChar char="•"/>
            </a:pPr>
            <a:endParaRPr lang="en-US" sz="2000" kern="0" dirty="0" smtClean="0">
              <a:solidFill>
                <a:srgbClr val="08519C"/>
              </a:solidFill>
              <a:latin typeface="Calibri" pitchFamily="34" charset="0"/>
              <a:cs typeface="Calibri" pitchFamily="34" charset="0"/>
            </a:endParaRPr>
          </a:p>
          <a:p>
            <a:pPr marL="285750" lvl="0" indent="-285750" defTabSz="914400">
              <a:lnSpc>
                <a:spcPct val="80000"/>
              </a:lnSpc>
            </a:pPr>
            <a:r>
              <a:rPr lang="en-US" sz="2000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Synthesizing two Real Life Assays and one Synthetic Benchmark</a:t>
            </a:r>
          </a:p>
          <a:p>
            <a:pPr marL="285750" lvl="0" indent="-285750" defTabSz="914400">
              <a:lnSpc>
                <a:spcPct val="80000"/>
              </a:lnSpc>
            </a:pPr>
            <a:endParaRPr lang="en-US" sz="2000" kern="0" dirty="0" smtClean="0">
              <a:solidFill>
                <a:srgbClr val="08519C"/>
              </a:solidFill>
              <a:latin typeface="Calibri" pitchFamily="34" charset="0"/>
              <a:cs typeface="Calibri" pitchFamily="34" charset="0"/>
            </a:endParaRPr>
          </a:p>
          <a:p>
            <a:pPr marL="457200" lvl="0" indent="-457200" defTabSz="914400">
              <a:lnSpc>
                <a:spcPct val="80000"/>
              </a:lnSpc>
              <a:buAutoNum type="arabicPeriod"/>
            </a:pPr>
            <a:endParaRPr kumimoji="0" lang="en-US" sz="2000" i="0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marL="457200" lvl="0" indent="-457200" defTabSz="914400">
              <a:lnSpc>
                <a:spcPct val="80000"/>
              </a:lnSpc>
              <a:buAutoNum type="arabicPeriod"/>
            </a:pPr>
            <a:endParaRPr lang="en-US" sz="2000" kern="0" dirty="0" smtClean="0">
              <a:solidFill>
                <a:srgbClr val="08519C"/>
              </a:solidFill>
              <a:latin typeface="Calibri" pitchFamily="34" charset="0"/>
              <a:cs typeface="Calibri" pitchFamily="34" charset="0"/>
            </a:endParaRPr>
          </a:p>
          <a:p>
            <a:pPr marL="457200" lvl="0" indent="-457200" defTabSz="914400">
              <a:lnSpc>
                <a:spcPct val="80000"/>
              </a:lnSpc>
              <a:buAutoNum type="arabicPeriod"/>
            </a:pPr>
            <a:endParaRPr kumimoji="0" lang="en-US" sz="2000" i="0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9632" y="2420888"/>
            <a:ext cx="6452765" cy="229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3567" y="405606"/>
            <a:ext cx="7734946" cy="71913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Experimental Results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67544" y="6453336"/>
            <a:ext cx="93610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12/10/2011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381800" y="6453336"/>
            <a:ext cx="715064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System-Level Modeling and Synthesis of Flow-Based Microfluidic Biochips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797494" y="1412776"/>
            <a:ext cx="773494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1" defTabSz="914400">
              <a:lnSpc>
                <a:spcPct val="80000"/>
              </a:lnSpc>
            </a:pPr>
            <a:endParaRPr kumimoji="0" lang="en-US" sz="2000" b="1" i="0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971600" y="2492896"/>
            <a:ext cx="701486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285750" lvl="0" indent="-285750" defTabSz="914400">
              <a:lnSpc>
                <a:spcPct val="80000"/>
              </a:lnSpc>
              <a:buFont typeface="Arial" charset="0"/>
              <a:buChar char="•"/>
            </a:pPr>
            <a:endParaRPr lang="en-US" sz="2000" kern="0" dirty="0" smtClean="0">
              <a:solidFill>
                <a:srgbClr val="08519C"/>
              </a:solidFill>
              <a:latin typeface="Calibri" pitchFamily="34" charset="0"/>
              <a:cs typeface="Calibri" pitchFamily="34" charset="0"/>
            </a:endParaRPr>
          </a:p>
          <a:p>
            <a:pPr marL="285750" lvl="0" indent="-285750" defTabSz="914400">
              <a:lnSpc>
                <a:spcPct val="80000"/>
              </a:lnSpc>
              <a:buFont typeface="Arial" charset="0"/>
              <a:buChar char="•"/>
            </a:pPr>
            <a:endParaRPr lang="en-US" sz="2000" kern="0" dirty="0" smtClean="0">
              <a:solidFill>
                <a:srgbClr val="08519C"/>
              </a:solidFill>
              <a:latin typeface="Calibri" pitchFamily="34" charset="0"/>
              <a:cs typeface="Calibri" pitchFamily="34" charset="0"/>
            </a:endParaRPr>
          </a:p>
          <a:p>
            <a:pPr marL="285750" lvl="0" indent="-285750" algn="ctr" defTabSz="914400">
              <a:lnSpc>
                <a:spcPct val="80000"/>
              </a:lnSpc>
            </a:pPr>
            <a:r>
              <a:rPr lang="en-US" sz="2000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Varying number of I/O Ports</a:t>
            </a:r>
          </a:p>
          <a:p>
            <a:pPr marL="285750" lvl="0" indent="-285750" defTabSz="914400">
              <a:lnSpc>
                <a:spcPct val="80000"/>
              </a:lnSpc>
            </a:pPr>
            <a:endParaRPr lang="en-US" sz="2000" kern="0" dirty="0" smtClean="0">
              <a:solidFill>
                <a:srgbClr val="08519C"/>
              </a:solidFill>
              <a:latin typeface="Calibri" pitchFamily="34" charset="0"/>
              <a:cs typeface="Calibri" pitchFamily="34" charset="0"/>
            </a:endParaRPr>
          </a:p>
          <a:p>
            <a:pPr marL="457200" lvl="0" indent="-457200" defTabSz="914400">
              <a:lnSpc>
                <a:spcPct val="80000"/>
              </a:lnSpc>
              <a:buAutoNum type="arabicPeriod"/>
            </a:pPr>
            <a:endParaRPr kumimoji="0" lang="en-US" sz="2000" i="0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marL="457200" lvl="0" indent="-457200" defTabSz="914400">
              <a:lnSpc>
                <a:spcPct val="80000"/>
              </a:lnSpc>
              <a:buAutoNum type="arabicPeriod"/>
            </a:pPr>
            <a:endParaRPr lang="en-US" sz="2000" kern="0" dirty="0" smtClean="0">
              <a:solidFill>
                <a:srgbClr val="08519C"/>
              </a:solidFill>
              <a:latin typeface="Calibri" pitchFamily="34" charset="0"/>
              <a:cs typeface="Calibri" pitchFamily="34" charset="0"/>
            </a:endParaRPr>
          </a:p>
          <a:p>
            <a:pPr marL="457200" lvl="0" indent="-457200" defTabSz="914400">
              <a:lnSpc>
                <a:spcPct val="80000"/>
              </a:lnSpc>
              <a:buAutoNum type="arabicPeriod"/>
            </a:pPr>
            <a:endParaRPr kumimoji="0" lang="en-US" sz="2000" i="0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672" y="2334238"/>
            <a:ext cx="6048672" cy="2716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3567" y="405606"/>
            <a:ext cx="7734946" cy="71913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Conclusions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67544" y="6453336"/>
            <a:ext cx="93610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12/10/2011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381800" y="6453336"/>
            <a:ext cx="715064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System-Level Modeling and Synthesis of Flow-Based Microfluidic Biochips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797494" y="1412776"/>
            <a:ext cx="773494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1" defTabSz="914400">
              <a:lnSpc>
                <a:spcPct val="80000"/>
              </a:lnSpc>
            </a:pPr>
            <a:endParaRPr kumimoji="0" lang="en-US" sz="2000" b="1" i="0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1157534" y="2420888"/>
            <a:ext cx="708687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285750" lvl="0" indent="-285750" defTabSz="914400">
              <a:lnSpc>
                <a:spcPct val="80000"/>
              </a:lnSpc>
              <a:buFont typeface="Arial" charset="0"/>
              <a:buChar char="•"/>
            </a:pPr>
            <a:r>
              <a:rPr lang="en-US" sz="2000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Proposed </a:t>
            </a:r>
          </a:p>
          <a:p>
            <a:pPr marL="742950" lvl="1" indent="-285750" defTabSz="914400">
              <a:lnSpc>
                <a:spcPct val="80000"/>
              </a:lnSpc>
              <a:buFont typeface="Arial" charset="0"/>
              <a:buChar char="•"/>
            </a:pPr>
            <a:r>
              <a:rPr lang="en-US" sz="2000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a component model for the fluidic components </a:t>
            </a:r>
          </a:p>
          <a:p>
            <a:pPr marL="742950" lvl="1" indent="-285750" defTabSz="914400">
              <a:lnSpc>
                <a:spcPct val="80000"/>
              </a:lnSpc>
              <a:buFont typeface="Arial" charset="0"/>
              <a:buChar char="•"/>
            </a:pPr>
            <a:r>
              <a:rPr lang="en-US" sz="2000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an architecture model for the flow-based microfluidic biochips</a:t>
            </a:r>
          </a:p>
          <a:p>
            <a:pPr marL="285750" lvl="0" indent="-285750" defTabSz="914400">
              <a:lnSpc>
                <a:spcPct val="80000"/>
              </a:lnSpc>
              <a:buFont typeface="Arial" charset="0"/>
              <a:buChar char="•"/>
            </a:pPr>
            <a:r>
              <a:rPr lang="en-US" sz="2000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Proposed a system-level modeling and simulation framework for flow-based biochips</a:t>
            </a:r>
          </a:p>
          <a:p>
            <a:pPr marL="742950" lvl="1" indent="-285750" defTabSz="914400">
              <a:lnSpc>
                <a:spcPct val="80000"/>
              </a:lnSpc>
              <a:buFont typeface="Arial" charset="0"/>
              <a:buChar char="•"/>
            </a:pPr>
            <a:r>
              <a:rPr lang="en-US" sz="2000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reduced design cycle time</a:t>
            </a:r>
          </a:p>
          <a:p>
            <a:pPr marL="742950" lvl="1" indent="-285750" defTabSz="914400">
              <a:lnSpc>
                <a:spcPct val="80000"/>
              </a:lnSpc>
              <a:buFont typeface="Arial" charset="0"/>
              <a:buChar char="•"/>
            </a:pPr>
            <a:r>
              <a:rPr lang="en-US" sz="2000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facilitating programmability and automation</a:t>
            </a:r>
          </a:p>
          <a:p>
            <a:pPr marL="285750" lvl="0" indent="-285750" defTabSz="914400">
              <a:lnSpc>
                <a:spcPct val="80000"/>
              </a:lnSpc>
              <a:buFont typeface="Arial" charset="0"/>
              <a:buChar char="•"/>
            </a:pPr>
            <a:r>
              <a:rPr lang="en-US" sz="2000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Demonstrated the approach by synthesizing two real life assays and four synthetic benchmark on different biochip architectures</a:t>
            </a:r>
          </a:p>
          <a:p>
            <a:pPr marL="285750" lvl="0" indent="-285750" defTabSz="914400">
              <a:lnSpc>
                <a:spcPct val="80000"/>
              </a:lnSpc>
              <a:buFont typeface="Arial" charset="0"/>
              <a:buChar char="•"/>
            </a:pPr>
            <a:endParaRPr lang="en-US" sz="2000" kern="0" dirty="0" smtClean="0">
              <a:solidFill>
                <a:srgbClr val="08519C"/>
              </a:solidFill>
              <a:latin typeface="Calibri" pitchFamily="34" charset="0"/>
              <a:cs typeface="Calibri" pitchFamily="34" charset="0"/>
            </a:endParaRPr>
          </a:p>
          <a:p>
            <a:pPr marL="285750" lvl="0" indent="-285750" defTabSz="914400">
              <a:lnSpc>
                <a:spcPct val="80000"/>
              </a:lnSpc>
              <a:buFont typeface="Arial" charset="0"/>
              <a:buChar char="•"/>
            </a:pPr>
            <a:endParaRPr lang="en-US" sz="2000" kern="0" dirty="0" smtClean="0">
              <a:solidFill>
                <a:srgbClr val="08519C"/>
              </a:solidFill>
              <a:latin typeface="Calibri" pitchFamily="34" charset="0"/>
              <a:cs typeface="Calibri" pitchFamily="34" charset="0"/>
            </a:endParaRPr>
          </a:p>
          <a:p>
            <a:pPr marL="457200" lvl="0" indent="-457200" defTabSz="914400">
              <a:lnSpc>
                <a:spcPct val="80000"/>
              </a:lnSpc>
              <a:buAutoNum type="arabicPeriod"/>
            </a:pPr>
            <a:endParaRPr kumimoji="0" lang="en-US" sz="2000" i="0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marL="457200" lvl="0" indent="-457200" defTabSz="914400">
              <a:lnSpc>
                <a:spcPct val="80000"/>
              </a:lnSpc>
              <a:buAutoNum type="arabicPeriod"/>
            </a:pPr>
            <a:endParaRPr lang="en-US" sz="2000" kern="0" dirty="0" smtClean="0">
              <a:solidFill>
                <a:srgbClr val="08519C"/>
              </a:solidFill>
              <a:latin typeface="Calibri" pitchFamily="34" charset="0"/>
              <a:cs typeface="Calibri" pitchFamily="34" charset="0"/>
            </a:endParaRPr>
          </a:p>
          <a:p>
            <a:pPr marL="457200" lvl="0" indent="-457200" defTabSz="914400">
              <a:lnSpc>
                <a:spcPct val="80000"/>
              </a:lnSpc>
              <a:buAutoNum type="arabicPeriod"/>
            </a:pPr>
            <a:endParaRPr kumimoji="0" lang="en-US" sz="2000" i="0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3567" y="405606"/>
            <a:ext cx="7734946" cy="71913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Outline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67544" y="6453336"/>
            <a:ext cx="93610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12/10/2011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381800" y="6453336"/>
            <a:ext cx="715064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System-Level Modeling and Synthesis of Flow-Based Microfluidic Biochips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653478" y="2060848"/>
            <a:ext cx="773494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860425" lvl="1" indent="-403225" defTabSz="914400">
              <a:lnSpc>
                <a:spcPct val="80000"/>
              </a:lnSpc>
              <a:buFont typeface="Arial" charset="0"/>
              <a:buChar char="•"/>
            </a:pPr>
            <a:r>
              <a:rPr lang="en-US" sz="2400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Biochip Architecture</a:t>
            </a:r>
          </a:p>
          <a:p>
            <a:pPr marL="860425" lvl="1" indent="-403225" defTabSz="914400">
              <a:lnSpc>
                <a:spcPct val="80000"/>
              </a:lnSpc>
              <a:buFont typeface="Arial" charset="0"/>
              <a:buChar char="•"/>
            </a:pPr>
            <a:r>
              <a:rPr lang="en-US" sz="2400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Challenges and Motivation</a:t>
            </a:r>
          </a:p>
          <a:p>
            <a:pPr marL="860425" lvl="1" indent="-403225" defTabSz="914400">
              <a:lnSpc>
                <a:spcPct val="80000"/>
              </a:lnSpc>
              <a:buFont typeface="Arial" charset="0"/>
              <a:buChar char="•"/>
            </a:pPr>
            <a:r>
              <a:rPr lang="en-US" sz="2400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System Model</a:t>
            </a:r>
          </a:p>
          <a:p>
            <a:pPr marL="1774825" lvl="3" indent="-403225" defTabSz="914400">
              <a:lnSpc>
                <a:spcPct val="80000"/>
              </a:lnSpc>
              <a:buFont typeface="Arial" charset="0"/>
              <a:buChar char="•"/>
            </a:pPr>
            <a:r>
              <a:rPr lang="en-US" sz="2000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Component Model</a:t>
            </a:r>
          </a:p>
          <a:p>
            <a:pPr marL="1774825" lvl="3" indent="-403225" defTabSz="914400">
              <a:lnSpc>
                <a:spcPct val="80000"/>
              </a:lnSpc>
              <a:buFont typeface="Arial" charset="0"/>
              <a:buChar char="•"/>
            </a:pPr>
            <a:r>
              <a:rPr lang="en-US" sz="2000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Biochip Architecture Model</a:t>
            </a:r>
          </a:p>
          <a:p>
            <a:pPr marL="1774825" lvl="3" indent="-403225" defTabSz="914400">
              <a:lnSpc>
                <a:spcPct val="80000"/>
              </a:lnSpc>
              <a:buFont typeface="Arial" charset="0"/>
              <a:buChar char="•"/>
            </a:pPr>
            <a:r>
              <a:rPr lang="en-US" sz="2000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Biochemical Application Model	</a:t>
            </a:r>
          </a:p>
          <a:p>
            <a:pPr marL="860425" lvl="1" indent="-403225" defTabSz="914400">
              <a:lnSpc>
                <a:spcPct val="80000"/>
              </a:lnSpc>
              <a:buFont typeface="Arial" charset="0"/>
              <a:buChar char="•"/>
            </a:pPr>
            <a:r>
              <a:rPr lang="en-US" sz="2400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Biochip Synthesis Tasks</a:t>
            </a:r>
          </a:p>
          <a:p>
            <a:pPr marL="860425" lvl="1" indent="-403225" defTabSz="914400">
              <a:lnSpc>
                <a:spcPct val="80000"/>
              </a:lnSpc>
              <a:buFont typeface="Arial" charset="0"/>
              <a:buChar char="•"/>
            </a:pPr>
            <a:r>
              <a:rPr lang="en-US" sz="2400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Problem Formulation</a:t>
            </a:r>
          </a:p>
          <a:p>
            <a:pPr marL="860425" lvl="1" indent="-403225" defTabSz="914400">
              <a:lnSpc>
                <a:spcPct val="80000"/>
              </a:lnSpc>
              <a:buFont typeface="Arial" charset="0"/>
              <a:buChar char="•"/>
            </a:pPr>
            <a:r>
              <a:rPr lang="en-US" sz="2400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Proposed Solution</a:t>
            </a:r>
          </a:p>
          <a:p>
            <a:pPr marL="1774825" lvl="3" indent="-403225" defTabSz="914400">
              <a:lnSpc>
                <a:spcPct val="80000"/>
              </a:lnSpc>
              <a:buFont typeface="Arial" charset="0"/>
              <a:buChar char="•"/>
            </a:pPr>
            <a:r>
              <a:rPr lang="en-US" sz="2000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List Scheduling + Contention Aware Edge Scheduling</a:t>
            </a:r>
          </a:p>
          <a:p>
            <a:pPr marL="860425" lvl="1" indent="-403225" defTabSz="914400">
              <a:lnSpc>
                <a:spcPct val="80000"/>
              </a:lnSpc>
              <a:buFont typeface="Arial" charset="0"/>
              <a:buChar char="•"/>
            </a:pPr>
            <a:r>
              <a:rPr lang="en-US" sz="2400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Experimental Evaluation</a:t>
            </a:r>
          </a:p>
          <a:p>
            <a:pPr marL="860425" lvl="1" indent="-403225" defTabSz="914400">
              <a:lnSpc>
                <a:spcPct val="80000"/>
              </a:lnSpc>
              <a:buFont typeface="Arial" charset="0"/>
              <a:buChar char="•"/>
            </a:pPr>
            <a:r>
              <a:rPr lang="en-US" sz="2400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Conclusions</a:t>
            </a:r>
          </a:p>
          <a:p>
            <a:pPr marL="860425" lvl="1" indent="-403225" defTabSz="914400">
              <a:lnSpc>
                <a:spcPct val="80000"/>
              </a:lnSpc>
              <a:buFont typeface="Arial" charset="0"/>
              <a:buChar char="•"/>
            </a:pPr>
            <a:endParaRPr lang="en-US" sz="2000" b="1" kern="0" dirty="0" smtClean="0">
              <a:solidFill>
                <a:srgbClr val="08519C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3567" y="405606"/>
            <a:ext cx="7734946" cy="71913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Biochip Architecture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67544" y="6453336"/>
            <a:ext cx="93610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12/10/2011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381800" y="6453336"/>
            <a:ext cx="715064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System-Level Modeling and Synthesis of Flow-Based Microfluidic Biochips</a:t>
            </a:r>
          </a:p>
        </p:txBody>
      </p:sp>
      <p:pic>
        <p:nvPicPr>
          <p:cNvPr id="25" name="Content Placeholder 3" descr="valv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211" r="-33211"/>
          <a:stretch>
            <a:fillRect/>
          </a:stretch>
        </p:blipFill>
        <p:spPr>
          <a:xfrm>
            <a:off x="1259632" y="2115117"/>
            <a:ext cx="6840760" cy="3762155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 bwMode="auto">
          <a:xfrm>
            <a:off x="797494" y="1484784"/>
            <a:ext cx="7734946" cy="35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Microfluidic Valve – Multi-Layer Soft Lithography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932310" y="1484784"/>
            <a:ext cx="7294514" cy="7920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3567" y="405606"/>
            <a:ext cx="7734946" cy="71913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Biochip Architecture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67544" y="6453336"/>
            <a:ext cx="93610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12/10/2011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381800" y="6453336"/>
            <a:ext cx="715064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System-Level Modeling and Synthesis of Flow-Based Microfluidic Biochips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971600" y="1484784"/>
            <a:ext cx="4392489" cy="35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Microfluidic Large Scale Integration (LSI) :</a:t>
            </a:r>
          </a:p>
        </p:txBody>
      </p:sp>
      <p:pic>
        <p:nvPicPr>
          <p:cNvPr id="9" name="Content Placeholder 3" descr="fig2.eps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29" b="-10329"/>
          <a:stretch>
            <a:fillRect/>
          </a:stretch>
        </p:blipFill>
        <p:spPr>
          <a:xfrm>
            <a:off x="1547664" y="2532037"/>
            <a:ext cx="6213605" cy="3417243"/>
          </a:xfrm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611560" y="2420888"/>
            <a:ext cx="7734946" cy="35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Microfluidic Switch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5508104" y="1735976"/>
            <a:ext cx="3240360" cy="35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Valves combined to form more complex units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3567" y="405606"/>
            <a:ext cx="7734946" cy="71913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Biochip Architecture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67544" y="6453336"/>
            <a:ext cx="93610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12/10/2011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381800" y="6453336"/>
            <a:ext cx="715064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System-Level Modeling and Synthesis of Flow-Based Microfluidic Biochips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539552" y="1412776"/>
            <a:ext cx="7734946" cy="35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 algn="ctr" defTabSz="914400">
              <a:lnSpc>
                <a:spcPct val="80000"/>
              </a:lnSpc>
            </a:pPr>
            <a:r>
              <a:rPr lang="en-US" sz="2000" b="1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Microfluidic Mixer</a:t>
            </a:r>
            <a:endParaRPr kumimoji="0" lang="en-US" sz="2000" b="1" i="0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pic>
        <p:nvPicPr>
          <p:cNvPr id="11" name="Content Placeholder 3" descr="mixerSchematic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990" b="-11990"/>
          <a:stretch>
            <a:fillRect/>
          </a:stretch>
        </p:blipFill>
        <p:spPr bwMode="auto">
          <a:xfrm>
            <a:off x="1267875" y="1844824"/>
            <a:ext cx="6574575" cy="361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3567" y="405606"/>
            <a:ext cx="7734946" cy="71913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Biochip Architecture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67544" y="6453336"/>
            <a:ext cx="93610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12/10/2011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381800" y="6453336"/>
            <a:ext cx="715064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System-Level Modeling and Synthesis of Flow-Based Microfluidic Biochips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539552" y="1412776"/>
            <a:ext cx="7734946" cy="35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 algn="ctr" defTabSz="914400">
              <a:lnSpc>
                <a:spcPct val="80000"/>
              </a:lnSpc>
            </a:pPr>
            <a:r>
              <a:rPr lang="en-US" sz="2000" b="1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Microfluidic Mixer</a:t>
            </a:r>
            <a:endParaRPr kumimoji="0" lang="en-US" sz="2000" b="1" i="0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pic>
        <p:nvPicPr>
          <p:cNvPr id="9" name="Content Placeholder 5" descr="mixerConceptual.eps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29" b="-6829"/>
          <a:stretch>
            <a:fillRect/>
          </a:stretch>
        </p:blipFill>
        <p:spPr>
          <a:xfrm>
            <a:off x="2134562" y="2276872"/>
            <a:ext cx="5122912" cy="2817404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3567" y="405606"/>
            <a:ext cx="7734946" cy="71913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Biochip Architecture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67544" y="6453336"/>
            <a:ext cx="93610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12/10/2011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381800" y="6453336"/>
            <a:ext cx="715064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System-Level Modeling and Synthesis of Flow-Based Microfluidic Biochips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683568" y="1412776"/>
            <a:ext cx="7734946" cy="35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 algn="ctr" defTabSz="914400">
              <a:lnSpc>
                <a:spcPct val="80000"/>
              </a:lnSpc>
            </a:pPr>
            <a:r>
              <a:rPr lang="en-US" sz="2000" b="1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Microfluidic Mixer</a:t>
            </a:r>
            <a:endParaRPr kumimoji="0" lang="en-US" sz="2000" b="1" i="0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pic>
        <p:nvPicPr>
          <p:cNvPr id="9" name="oil - load-mix - 10X (1)-1.wm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35696" y="1980220"/>
            <a:ext cx="5616624" cy="3753036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4194376" y="5589240"/>
            <a:ext cx="3342458" cy="35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 algn="ctr" defTabSz="914400">
              <a:lnSpc>
                <a:spcPct val="80000"/>
              </a:lnSpc>
            </a:pPr>
            <a:r>
              <a:rPr lang="en-US" sz="1400" dirty="0" smtClean="0"/>
              <a:t>http://groups.csail.mit.edu/cag/biostream</a:t>
            </a:r>
            <a:endParaRPr kumimoji="0" lang="en-US" sz="1400" b="1" i="0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3567" y="405606"/>
            <a:ext cx="7734946" cy="71913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Components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18513" y="22225"/>
            <a:ext cx="695325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67544" y="6453336"/>
            <a:ext cx="93610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12/10/2011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381800" y="6453336"/>
            <a:ext cx="715064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System-Level Modeling and Synthesis of Flow-Based Microfluidic Biochips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467544" y="1412776"/>
            <a:ext cx="773494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1" defTabSz="914400">
              <a:lnSpc>
                <a:spcPct val="80000"/>
              </a:lnSpc>
              <a:buFont typeface="Arial" charset="0"/>
              <a:buChar char="•"/>
            </a:pPr>
            <a:r>
              <a:rPr lang="en-US" sz="2000" b="1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   Mixer</a:t>
            </a:r>
          </a:p>
          <a:p>
            <a:pPr lvl="1" defTabSz="914400">
              <a:lnSpc>
                <a:spcPct val="80000"/>
              </a:lnSpc>
              <a:buFont typeface="Arial" charset="0"/>
              <a:buChar char="•"/>
            </a:pPr>
            <a:r>
              <a:rPr lang="en-US" sz="2000" b="1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   Detector</a:t>
            </a:r>
          </a:p>
          <a:p>
            <a:pPr lvl="1" defTabSz="914400">
              <a:lnSpc>
                <a:spcPct val="80000"/>
              </a:lnSpc>
              <a:buFont typeface="Arial" charset="0"/>
              <a:buChar char="•"/>
            </a:pPr>
            <a:r>
              <a:rPr kumimoji="0" lang="en-US" sz="2000" b="1" i="0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   Filter</a:t>
            </a:r>
          </a:p>
          <a:p>
            <a:pPr lvl="1" defTabSz="914400">
              <a:lnSpc>
                <a:spcPct val="80000"/>
              </a:lnSpc>
              <a:buFont typeface="Arial" charset="0"/>
              <a:buChar char="•"/>
            </a:pPr>
            <a:r>
              <a:rPr lang="en-US" sz="2000" b="1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   Heater</a:t>
            </a:r>
          </a:p>
          <a:p>
            <a:pPr lvl="1" defTabSz="914400">
              <a:lnSpc>
                <a:spcPct val="80000"/>
              </a:lnSpc>
              <a:buFont typeface="Arial" charset="0"/>
              <a:buChar char="•"/>
            </a:pPr>
            <a:r>
              <a:rPr kumimoji="0" lang="en-US" sz="2000" b="1" i="0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   Separator</a:t>
            </a:r>
          </a:p>
          <a:p>
            <a:pPr lvl="1" defTabSz="914400">
              <a:lnSpc>
                <a:spcPct val="80000"/>
              </a:lnSpc>
              <a:buFont typeface="Arial" charset="0"/>
              <a:buChar char="•"/>
            </a:pPr>
            <a:r>
              <a:rPr lang="en-US" sz="2000" b="1" kern="0" dirty="0" smtClean="0">
                <a:solidFill>
                  <a:srgbClr val="08519C"/>
                </a:solidFill>
                <a:latin typeface="Calibri" pitchFamily="34" charset="0"/>
                <a:cs typeface="Calibri" pitchFamily="34" charset="0"/>
              </a:rPr>
              <a:t>   Storage Units</a:t>
            </a:r>
          </a:p>
          <a:p>
            <a:pPr lvl="1" defTabSz="914400">
              <a:lnSpc>
                <a:spcPct val="80000"/>
              </a:lnSpc>
              <a:buFont typeface="Arial" charset="0"/>
              <a:buChar char="•"/>
            </a:pPr>
            <a:r>
              <a:rPr kumimoji="0" lang="en-US" sz="2000" b="1" i="0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   …</a:t>
            </a:r>
          </a:p>
        </p:txBody>
      </p:sp>
      <p:pic>
        <p:nvPicPr>
          <p:cNvPr id="11" name="air - load-mix-store - 50X.avi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61993" y="1484784"/>
            <a:ext cx="5226570" cy="417646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4831984" y="5536488"/>
            <a:ext cx="3342458" cy="35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 algn="ctr" defTabSz="914400">
              <a:lnSpc>
                <a:spcPct val="80000"/>
              </a:lnSpc>
            </a:pPr>
            <a:r>
              <a:rPr lang="en-US" sz="1400" dirty="0" smtClean="0"/>
              <a:t>http://groups.csail.mit.edu/cag/biostream</a:t>
            </a:r>
            <a:endParaRPr kumimoji="0" lang="en-US" sz="1400" b="1" i="0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DTU Informatics">
  <a:themeElements>
    <a:clrScheme name="DTU Informatics 13">
      <a:dk1>
        <a:srgbClr val="000000"/>
      </a:dk1>
      <a:lt1>
        <a:srgbClr val="FFFFFF"/>
      </a:lt1>
      <a:dk2>
        <a:srgbClr val="990000"/>
      </a:dk2>
      <a:lt2>
        <a:srgbClr val="999999"/>
      </a:lt2>
      <a:accent1>
        <a:srgbClr val="FF9900"/>
      </a:accent1>
      <a:accent2>
        <a:srgbClr val="FF66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5C00"/>
      </a:accent6>
      <a:hlink>
        <a:srgbClr val="FF0000"/>
      </a:hlink>
      <a:folHlink>
        <a:srgbClr val="99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TU Informat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Informatic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Informatic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Informatic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Informatic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Informatic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Informatic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Informatic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Informatic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Informatic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Informatic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Informatic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Informatics 13">
        <a:dk1>
          <a:srgbClr val="000000"/>
        </a:dk1>
        <a:lt1>
          <a:srgbClr val="FFFFFF"/>
        </a:lt1>
        <a:dk2>
          <a:srgbClr val="990000"/>
        </a:dk2>
        <a:lt2>
          <a:srgbClr val="999999"/>
        </a:lt2>
        <a:accent1>
          <a:srgbClr val="FF99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5C00"/>
        </a:accent6>
        <a:hlink>
          <a:srgbClr val="FF00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19038</TotalTime>
  <Words>1227</Words>
  <Application>Microsoft Macintosh PowerPoint</Application>
  <PresentationFormat>On-screen Show (4:3)</PresentationFormat>
  <Paragraphs>302</Paragraphs>
  <Slides>29</Slides>
  <Notes>28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DTU Informatics</vt:lpstr>
      <vt:lpstr>System-Level Modeling and Synthesis of Flow-Based Microfluidic Biochips</vt:lpstr>
      <vt:lpstr>Flow-Based Microfluidic Biochips</vt:lpstr>
      <vt:lpstr>Outline</vt:lpstr>
      <vt:lpstr>Biochip Architecture</vt:lpstr>
      <vt:lpstr>Biochip Architecture</vt:lpstr>
      <vt:lpstr>Biochip Architecture</vt:lpstr>
      <vt:lpstr>Biochip Architecture</vt:lpstr>
      <vt:lpstr>Biochip Architecture</vt:lpstr>
      <vt:lpstr>Components</vt:lpstr>
      <vt:lpstr>Biochip Architecture</vt:lpstr>
      <vt:lpstr>Challenges</vt:lpstr>
      <vt:lpstr>System Model</vt:lpstr>
      <vt:lpstr>Metering – Unit Sized Samples</vt:lpstr>
      <vt:lpstr>Component Model</vt:lpstr>
      <vt:lpstr>Component Model</vt:lpstr>
      <vt:lpstr>Biochip Architecture Model</vt:lpstr>
      <vt:lpstr>Biochip Architecture Model</vt:lpstr>
      <vt:lpstr>Flow paths in the architecture</vt:lpstr>
      <vt:lpstr>Flow paths in the architecture</vt:lpstr>
      <vt:lpstr>Biochemical Application Model</vt:lpstr>
      <vt:lpstr>Biochip Synthesis Tasks</vt:lpstr>
      <vt:lpstr>Problem Formulation</vt:lpstr>
      <vt:lpstr>Proposed Solution</vt:lpstr>
      <vt:lpstr>PowerPoint Presentation</vt:lpstr>
      <vt:lpstr>PowerPoint Presentation</vt:lpstr>
      <vt:lpstr>Design Methodology</vt:lpstr>
      <vt:lpstr>Experimental Results</vt:lpstr>
      <vt:lpstr>Experimental Results</vt:lpstr>
      <vt:lpstr>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 Pop</dc:creator>
  <cp:lastModifiedBy>Paul Pop</cp:lastModifiedBy>
  <cp:revision>1309</cp:revision>
  <cp:lastPrinted>2010-02-09T15:36:59Z</cp:lastPrinted>
  <dcterms:created xsi:type="dcterms:W3CDTF">2010-02-09T18:19:40Z</dcterms:created>
  <dcterms:modified xsi:type="dcterms:W3CDTF">2011-09-11T11:29:10Z</dcterms:modified>
</cp:coreProperties>
</file>