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17" r:id="rId3"/>
    <p:sldId id="418" r:id="rId4"/>
    <p:sldId id="429" r:id="rId5"/>
    <p:sldId id="269" r:id="rId6"/>
    <p:sldId id="432" r:id="rId7"/>
    <p:sldId id="426" r:id="rId8"/>
    <p:sldId id="424" r:id="rId9"/>
    <p:sldId id="416" r:id="rId10"/>
    <p:sldId id="415" r:id="rId11"/>
    <p:sldId id="271" r:id="rId12"/>
    <p:sldId id="385" r:id="rId13"/>
    <p:sldId id="387" r:id="rId14"/>
    <p:sldId id="388" r:id="rId15"/>
    <p:sldId id="389" r:id="rId16"/>
    <p:sldId id="392" r:id="rId17"/>
    <p:sldId id="391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2" r:id="rId26"/>
    <p:sldId id="298" r:id="rId27"/>
    <p:sldId id="413" r:id="rId28"/>
  </p:sldIdLst>
  <p:sldSz cx="9144000" cy="6858000" type="screen4x3"/>
  <p:notesSz cx="9856788" cy="6742113"/>
  <p:defaultTextStyle>
    <a:defPPr>
      <a:defRPr lang="en-GB"/>
    </a:defPPr>
    <a:lvl1pPr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1pPr>
    <a:lvl2pPr marL="742950" indent="-28575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2pPr>
    <a:lvl3pPr marL="1143000" indent="-22860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3pPr>
    <a:lvl4pPr marL="1600200" indent="-22860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4pPr>
    <a:lvl5pPr marL="2057400" indent="-228600" algn="l" defTabSz="449263" rtl="0" eaLnBrk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50" autoAdjust="0"/>
  </p:normalViewPr>
  <p:slideViewPr>
    <p:cSldViewPr snapToGrid="0">
      <p:cViewPr varScale="1">
        <p:scale>
          <a:sx n="101" d="100"/>
          <a:sy n="101" d="100"/>
        </p:scale>
        <p:origin x="-1592" y="-120"/>
      </p:cViewPr>
      <p:guideLst>
        <p:guide orient="horz" pos="2143"/>
        <p:guide pos="286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-1576" y="-96"/>
      </p:cViewPr>
      <p:guideLst>
        <p:guide orient="horz" pos="1970"/>
        <p:guide pos="315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0423" cy="336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"/>
          </p:nvPr>
        </p:nvSpPr>
        <p:spPr>
          <a:xfrm>
            <a:off x="0" y="6403324"/>
            <a:ext cx="4270423" cy="3377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"/>
          </p:nvPr>
        </p:nvSpPr>
        <p:spPr>
          <a:xfrm>
            <a:off x="5584043" y="0"/>
            <a:ext cx="4270423" cy="3366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2B54-CB52-4D06-AB08-786F3489E907}" type="datetimeFigureOut">
              <a:rPr lang="da-DK" smtClean="0"/>
              <a:t>4/25/12</a:t>
            </a:fld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"/>
          </p:nvPr>
        </p:nvSpPr>
        <p:spPr>
          <a:xfrm>
            <a:off x="5584043" y="6403324"/>
            <a:ext cx="4270423" cy="3377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475C7-8DEF-4F8D-8D86-1C8F907C783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57523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1" y="0"/>
            <a:ext cx="9856788" cy="6742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74" name="Rectangle 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2163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75" name="Rectangle 27"/>
          <p:cNvSpPr>
            <a:spLocks noGrp="1" noChangeArrowheads="1"/>
          </p:cNvSpPr>
          <p:nvPr>
            <p:ph type="body"/>
          </p:nvPr>
        </p:nvSpPr>
        <p:spPr bwMode="auto">
          <a:xfrm>
            <a:off x="986376" y="3202205"/>
            <a:ext cx="7826015" cy="300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217044" cy="3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dt"/>
          </p:nvPr>
        </p:nvSpPr>
        <p:spPr bwMode="auto">
          <a:xfrm>
            <a:off x="5579401" y="0"/>
            <a:ext cx="4217044" cy="3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B78B2B4A-1444-4FD7-8A0E-9A427AD8A69A}" type="datetime1">
              <a:rPr lang="da-DK" smtClean="0"/>
              <a:t>4/25/12</a:t>
            </a:fld>
            <a:endParaRPr lang="en-US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ftr"/>
          </p:nvPr>
        </p:nvSpPr>
        <p:spPr bwMode="auto">
          <a:xfrm>
            <a:off x="0" y="6405496"/>
            <a:ext cx="4217044" cy="3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sldNum"/>
          </p:nvPr>
        </p:nvSpPr>
        <p:spPr bwMode="auto">
          <a:xfrm>
            <a:off x="5579401" y="6405496"/>
            <a:ext cx="4217044" cy="30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75EC2B67-D56F-4704-BDC5-1C6B24EF5F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303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FDB5D8-F2FC-4B98-834E-2996882B0A54}" type="slidenum">
              <a:rPr lang="en-US"/>
              <a:pPr/>
              <a:t>1</a:t>
            </a:fld>
            <a:endParaRPr lang="en-US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327545" y="506011"/>
            <a:ext cx="7204019" cy="252788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341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315942" y="3202206"/>
            <a:ext cx="7227228" cy="30338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720" tIns="63000" rIns="90720" bIns="4536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80000"/>
              </a:lnSpc>
              <a:spcBef>
                <a:spcPts val="375"/>
              </a:spcBef>
              <a:buClrTx/>
              <a:buFontTx/>
              <a:buNone/>
            </a:pPr>
            <a:endParaRPr lang="en-GB" sz="1000" dirty="0">
              <a:cs typeface="Arial Unicode MS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445963-8774-4FA6-8290-00DE1DF8690C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10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856BBED-C5B6-4277-A700-4C51D3C4C8C6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E5F91D-4E74-4724-A33A-1CFE081C0C0E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12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5163DFF-2955-4A0F-A10B-00884A84EC1E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C071B84-DFED-43CB-A56E-9F84F2B79D35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851AD8-1AF4-43A3-91C7-DD154136F1B4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15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269837-C25A-48AA-AD1E-25EE448CB904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16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DB9D70F-29F4-4735-BD46-CEF4C88CCE86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17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19CF898-6BAE-447C-8E81-538E94F438AA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18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61F9505-542A-482E-A7FC-63901D33167A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19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AAABC88-8C14-4627-87A1-8DBB6958B6C6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6ADD0-82D1-4B4E-A8D9-86D1D0F0FEBF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1675" y="511175"/>
            <a:ext cx="3373438" cy="2528888"/>
          </a:xfrm>
          <a:ln/>
        </p:spPr>
      </p:sp>
      <p:sp>
        <p:nvSpPr>
          <p:cNvPr id="23556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85679" y="3201636"/>
            <a:ext cx="7887756" cy="297356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20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AB0D0E-687A-417B-AAF7-B6F9CBF0DDC4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D494B3-E809-490B-A527-FE8305D0CD8E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22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08E092-4916-46FA-A9A2-D738C7773141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23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E23950-64B2-40F9-9B56-D19D302F656E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24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D9FA26-B82E-4462-94BC-E47660CA41A1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D2C2-71FB-4B2D-9448-F9DAD529F63B}" type="slidenum">
              <a:rPr lang="en-US"/>
              <a:pPr/>
              <a:t>25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1D40917-36AE-454A-9BB3-E0BFB4211052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D53C9A-B09D-46E3-8CFB-C781A1CF312A}" type="slidenum">
              <a:rPr lang="en-US"/>
              <a:pPr/>
              <a:t>26</a:t>
            </a:fld>
            <a:endParaRPr lang="en-US"/>
          </a:p>
        </p:txBody>
      </p:sp>
      <p:sp>
        <p:nvSpPr>
          <p:cNvPr id="177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83BD27-1206-4B33-89DD-A9D499A1F104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7857A5-4D8E-4957-BE87-8F977A9811B6}" type="slidenum">
              <a:rPr lang="en-US"/>
              <a:pPr/>
              <a:t>27</a:t>
            </a:fld>
            <a:endParaRPr lang="en-US"/>
          </a:p>
        </p:txBody>
      </p:sp>
      <p:sp>
        <p:nvSpPr>
          <p:cNvPr id="175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32150" y="512763"/>
            <a:ext cx="3336925" cy="250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6376" y="3202205"/>
            <a:ext cx="7830657" cy="30078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475F01E-89B7-4DDE-BE93-FE1AF457969F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13BE2-DAA8-7B4A-9F03-C4D4C31E5848}" type="slidenum">
              <a:rPr lang="en-US"/>
              <a:pPr/>
              <a:t>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33738" y="512763"/>
            <a:ext cx="3341687" cy="25050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03680A-FACB-314E-B7A1-075511266B97}" type="slidenum">
              <a:rPr lang="en-US"/>
              <a:pPr/>
              <a:t>4</a:t>
            </a:fld>
            <a:endParaRPr lang="en-US"/>
          </a:p>
        </p:txBody>
      </p:sp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1643186" y="506012"/>
            <a:ext cx="6570419" cy="25267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86376" y="3202205"/>
            <a:ext cx="7839941" cy="30132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50FE8F-ABD2-4ACF-B916-0F426DE52912}" type="slidenum">
              <a:rPr lang="en-US"/>
              <a:pPr/>
              <a:t>5</a:t>
            </a:fld>
            <a:endParaRPr lang="en-US"/>
          </a:p>
        </p:txBody>
      </p:sp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1643185" y="506011"/>
            <a:ext cx="6570419" cy="2526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47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86376" y="3202205"/>
            <a:ext cx="7839941" cy="301326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 smtClean="0"/>
              <a:t>Droplet-Aware Module-Based Synthesis for Fault-Tolerant Digital Microfluidic Biochips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B4607E3-442F-495F-A1C1-00E6EFAF27F4}" type="datetime1">
              <a:rPr lang="da-DK" smtClean="0"/>
              <a:t>4/25/12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94ADF2-CEE4-ED4F-B95A-79D3B5EC75A1}" type="slidenum">
              <a:rPr lang="en-US"/>
              <a:pPr/>
              <a:t>6</a:t>
            </a:fld>
            <a:endParaRPr lang="en-US"/>
          </a:p>
        </p:txBody>
      </p:sp>
      <p:sp>
        <p:nvSpPr>
          <p:cNvPr id="145409" name="Text Box 1"/>
          <p:cNvSpPr txBox="1">
            <a:spLocks noChangeArrowheads="1"/>
          </p:cNvSpPr>
          <p:nvPr/>
        </p:nvSpPr>
        <p:spPr bwMode="auto">
          <a:xfrm>
            <a:off x="1643186" y="506012"/>
            <a:ext cx="6570419" cy="25267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86376" y="3202205"/>
            <a:ext cx="7839941" cy="30132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41C992-4930-A647-B2F6-BEB25494754E}" type="slidenum">
              <a:rPr lang="en-US"/>
              <a:pPr/>
              <a:t>7</a:t>
            </a:fld>
            <a:endParaRPr lang="en-US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643185" y="506011"/>
            <a:ext cx="6563455" cy="252354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86376" y="3202205"/>
            <a:ext cx="7839941" cy="301326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8EAE3-B734-3847-B5BE-036B350D0A08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1675" y="511175"/>
            <a:ext cx="3373438" cy="2528888"/>
          </a:xfrm>
          <a:ln/>
        </p:spPr>
      </p:sp>
      <p:sp>
        <p:nvSpPr>
          <p:cNvPr id="276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85679" y="3201636"/>
            <a:ext cx="7887756" cy="2973567"/>
          </a:xfrm>
          <a:noFill/>
          <a:ln/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11/27/10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5BFD93-F71C-6945-A77E-1CC103C17509}" type="slidenum">
              <a:rPr lang="en-US"/>
              <a:pPr/>
              <a:t>9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43263" y="506413"/>
            <a:ext cx="3367087" cy="2525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5681" y="3202504"/>
            <a:ext cx="7883719" cy="30323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573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25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9239" y="273051"/>
            <a:ext cx="2046287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3051"/>
            <a:ext cx="5989639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29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09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8325" cy="1103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4964"/>
            <a:ext cx="4017963" cy="4522787"/>
          </a:xfrm>
        </p:spPr>
        <p:txBody>
          <a:bodyPr/>
          <a:lstStyle/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7563" y="1604964"/>
            <a:ext cx="4017963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94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20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84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4"/>
            <a:ext cx="401796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4964"/>
            <a:ext cx="401796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04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5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26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95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49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69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1883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4"/>
            <a:ext cx="81883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691564" y="6432550"/>
            <a:ext cx="14128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fld id="{0C66D53F-02E0-4536-996E-29C5E26EB210}" type="slidenum">
              <a:rPr lang="en-US" sz="1400">
                <a:latin typeface="Tahoma" pitchFamily="32" charset="0"/>
              </a:rPr>
              <a:pPr>
                <a:buClrTx/>
                <a:buFontTx/>
                <a:buNone/>
              </a:pPr>
              <a:t>‹#›</a:t>
            </a:fld>
            <a:endParaRPr lang="en-US" sz="1400" dirty="0">
              <a:latin typeface="Tahoma" pitchFamily="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+mj-lt"/>
          <a:ea typeface="+mj-ea"/>
          <a:cs typeface="+mj-cs"/>
        </a:defRPr>
      </a:lvl1pPr>
      <a:lvl2pPr marL="742950" indent="-28575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2pPr>
      <a:lvl3pPr marL="1143000" indent="-22860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3pPr>
      <a:lvl4pPr marL="1600200" indent="-22860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4pPr>
      <a:lvl5pPr marL="2057400" indent="-22860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5pPr>
      <a:lvl6pPr marL="2514600" indent="-22860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6pPr>
      <a:lvl7pPr marL="2971800" indent="-22860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7pPr>
      <a:lvl8pPr marL="3429000" indent="-22860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8pPr>
      <a:lvl9pPr marL="3886200" indent="-228600" algn="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990000"/>
          </a:solidFill>
          <a:latin typeface="Tahoma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3300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0066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0066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330066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330066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9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330066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9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330066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9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330066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97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330066"/>
          </a:solidFill>
          <a:latin typeface="+mn-lt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1" Type="http://schemas.microsoft.com/office/2007/relationships/media" Target="file://localhost/Users/paul/Documents/admin/elena/maftei_cases10_2/fullLOC.mpg" TargetMode="External"/><Relationship Id="rId2" Type="http://schemas.openxmlformats.org/officeDocument/2006/relationships/video" Target="file://localhost/Users/paul/Documents/admin/elena/maftei_cases10_2/fullLOC.m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21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file://localhost/Users/paul/Documents/admin/elena/maftei_cases10_2/side_moving.mpg" TargetMode="External"/><Relationship Id="rId2" Type="http://schemas.openxmlformats.org/officeDocument/2006/relationships/video" Target="file://localhost/Users/paul/Documents/admin/elena/maftei_cases10_2/side_moving.m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1225551"/>
            <a:ext cx="8456613" cy="1906588"/>
          </a:xfrm>
          <a:ln/>
        </p:spPr>
        <p:txBody>
          <a:bodyPr lIns="90000" tIns="50760" rIns="90000" bIns="46800"/>
          <a:lstStyle/>
          <a:p>
            <a:pPr algn="ctr">
              <a:lnSpc>
                <a:spcPct val="98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/>
              <a:t>Droplet-Aware Module-Based Synthesis for Fault-Tolerant Digital </a:t>
            </a:r>
            <a:r>
              <a:rPr lang="en-GB" sz="2800" dirty="0"/>
              <a:t>Microfluidic Biochips 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09600" y="4543425"/>
            <a:ext cx="7772400" cy="1036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8960" rIns="90000" bIns="46800"/>
          <a:lstStyle/>
          <a:p>
            <a:pPr marL="336550" indent="-330200" algn="ctr">
              <a:lnSpc>
                <a:spcPct val="98000"/>
              </a:lnSpc>
              <a:spcBef>
                <a:spcPts val="400"/>
              </a:spcBef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Elena </a:t>
            </a:r>
            <a:r>
              <a:rPr lang="en-GB" sz="2000" b="1" dirty="0" smtClean="0">
                <a:solidFill>
                  <a:srgbClr val="000000"/>
                </a:solidFill>
              </a:rPr>
              <a:t>Maftei, </a:t>
            </a:r>
            <a:r>
              <a:rPr lang="en-GB" sz="2000" b="1" u="sng" dirty="0" smtClean="0">
                <a:solidFill>
                  <a:srgbClr val="000000"/>
                </a:solidFill>
              </a:rPr>
              <a:t>Paul Pop</a:t>
            </a:r>
            <a:r>
              <a:rPr lang="en-GB" sz="2000" b="1" dirty="0" smtClean="0">
                <a:solidFill>
                  <a:srgbClr val="000000"/>
                </a:solidFill>
              </a:rPr>
              <a:t>, and Jan Madsen</a:t>
            </a:r>
            <a:r>
              <a:rPr lang="en-GB" sz="2000" b="1" dirty="0">
                <a:solidFill>
                  <a:srgbClr val="000000"/>
                </a:solidFill>
              </a:rPr>
              <a:t/>
            </a:r>
            <a:br>
              <a:rPr lang="en-GB" sz="2000" b="1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Technical University of Denmark</a:t>
            </a:r>
          </a:p>
          <a:p>
            <a:pPr marL="336550" indent="-330200" algn="ctr">
              <a:lnSpc>
                <a:spcPct val="96000"/>
              </a:lnSpc>
              <a:spcBef>
                <a:spcPts val="400"/>
              </a:spcBef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DTU Informatics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514" y="22225"/>
            <a:ext cx="695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</a:t>
            </a:r>
            <a:r>
              <a:rPr lang="en-US" dirty="0" smtClean="0"/>
              <a:t>Fault-Tolerant Design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600486" y="173423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2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73" y="209247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5" y="368208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Line 69"/>
          <p:cNvSpPr>
            <a:spLocks noChangeShapeType="1"/>
          </p:cNvSpPr>
          <p:nvPr/>
        </p:nvSpPr>
        <p:spPr bwMode="auto">
          <a:xfrm flipH="1">
            <a:off x="4102479" y="1913350"/>
            <a:ext cx="1218668" cy="39754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9" name="Line 69"/>
          <p:cNvSpPr>
            <a:spLocks noChangeShapeType="1"/>
          </p:cNvSpPr>
          <p:nvPr/>
        </p:nvSpPr>
        <p:spPr bwMode="auto">
          <a:xfrm flipH="1">
            <a:off x="3846819" y="1928487"/>
            <a:ext cx="1474328" cy="190707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0" name="Text Box 73"/>
          <p:cNvSpPr txBox="1">
            <a:spLocks noChangeArrowheads="1"/>
          </p:cNvSpPr>
          <p:nvPr/>
        </p:nvSpPr>
        <p:spPr bwMode="auto">
          <a:xfrm>
            <a:off x="5161511" y="1687566"/>
            <a:ext cx="3817236" cy="389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" rIns="0" bIns="0"/>
          <a:lstStyle>
            <a:lvl1pPr marL="431800" indent="-214313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400"/>
              </a:spcBef>
              <a:buClrTx/>
              <a:buSzPct val="45000"/>
              <a:buFontTx/>
              <a:buNone/>
            </a:pPr>
            <a:r>
              <a:rPr lang="en-US" dirty="0" smtClean="0">
                <a:latin typeface="Tahoma" pitchFamily="32" charset="0"/>
                <a:cs typeface="Arial Unicode MS" charset="0"/>
              </a:rPr>
              <a:t>Faulty cells</a:t>
            </a:r>
          </a:p>
          <a:p>
            <a:pPr eaLnBrk="1" hangingPunct="1">
              <a:lnSpc>
                <a:spcPct val="97000"/>
              </a:lnSpc>
              <a:spcBef>
                <a:spcPts val="400"/>
              </a:spcBef>
              <a:buClrTx/>
              <a:buSzPct val="45000"/>
              <a:buFontTx/>
              <a:buNone/>
            </a:pPr>
            <a:r>
              <a:rPr lang="en-US" u="sng" dirty="0" smtClean="0">
                <a:latin typeface="Tahoma" pitchFamily="32" charset="0"/>
                <a:cs typeface="Arial Unicode MS" charset="0"/>
              </a:rPr>
              <a:t>Causes</a:t>
            </a:r>
            <a:endParaRPr lang="en-US" u="sng" dirty="0">
              <a:latin typeface="Tahoma" pitchFamily="32" charset="0"/>
              <a:cs typeface="Arial Unicode MS" charset="0"/>
            </a:endParaRPr>
          </a:p>
          <a:p>
            <a:pPr lvl="1">
              <a:lnSpc>
                <a:spcPct val="97000"/>
              </a:lnSpc>
              <a:spcBef>
                <a:spcPts val="600"/>
              </a:spcBef>
              <a:buSzPct val="45000"/>
              <a:buFont typeface="Wingdings" charset="2"/>
              <a:buChar char=""/>
            </a:pPr>
            <a:r>
              <a:rPr lang="en-US" dirty="0" smtClean="0">
                <a:latin typeface="Tahoma" pitchFamily="32" charset="0"/>
                <a:cs typeface="Arial Unicode MS" charset="0"/>
              </a:rPr>
              <a:t>Dielectric breakdown</a:t>
            </a:r>
            <a:endParaRPr lang="en-US" dirty="0">
              <a:latin typeface="Tahoma" pitchFamily="32" charset="0"/>
              <a:cs typeface="Arial Unicode MS" charset="0"/>
            </a:endParaRPr>
          </a:p>
          <a:p>
            <a:pPr lvl="1">
              <a:lnSpc>
                <a:spcPct val="97000"/>
              </a:lnSpc>
              <a:spcBef>
                <a:spcPts val="600"/>
              </a:spcBef>
              <a:buSzPct val="45000"/>
              <a:buFont typeface="Wingdings" charset="2"/>
              <a:buChar char=""/>
            </a:pPr>
            <a:r>
              <a:rPr lang="en-US" dirty="0" smtClean="0">
                <a:latin typeface="Tahoma" pitchFamily="32" charset="0"/>
                <a:cs typeface="Arial Unicode MS" charset="0"/>
              </a:rPr>
              <a:t>Insulator degradation</a:t>
            </a:r>
            <a:endParaRPr lang="en-US" dirty="0">
              <a:latin typeface="Tahoma" pitchFamily="32" charset="0"/>
              <a:cs typeface="Arial Unicode MS" charset="0"/>
            </a:endParaRPr>
          </a:p>
          <a:p>
            <a:pPr lvl="1">
              <a:lnSpc>
                <a:spcPct val="97000"/>
              </a:lnSpc>
              <a:spcBef>
                <a:spcPts val="600"/>
              </a:spcBef>
              <a:buSzPct val="45000"/>
              <a:buFont typeface="Wingdings" charset="2"/>
              <a:buChar char=""/>
            </a:pPr>
            <a:r>
              <a:rPr lang="en-US" dirty="0" smtClean="0">
                <a:latin typeface="Tahoma" pitchFamily="32" charset="0"/>
                <a:cs typeface="Arial Unicode MS" charset="0"/>
              </a:rPr>
              <a:t>Short between adjacent electrodes</a:t>
            </a:r>
            <a:endParaRPr lang="en-US" dirty="0">
              <a:latin typeface="Tahoma" pitchFamily="32" charset="0"/>
              <a:cs typeface="Arial Unicode MS" charset="0"/>
            </a:endParaRPr>
          </a:p>
        </p:txBody>
      </p:sp>
      <p:sp>
        <p:nvSpPr>
          <p:cNvPr id="111" name="Text Box 73"/>
          <p:cNvSpPr txBox="1">
            <a:spLocks noChangeArrowheads="1"/>
          </p:cNvSpPr>
          <p:nvPr/>
        </p:nvSpPr>
        <p:spPr bwMode="auto">
          <a:xfrm>
            <a:off x="517887" y="5705331"/>
            <a:ext cx="8086287" cy="73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" rIns="0" bIns="0"/>
          <a:lstStyle>
            <a:lvl1pPr marL="431800" indent="-214313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400"/>
              </a:spcBef>
              <a:buClrTx/>
              <a:buSzPct val="45000"/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  <a:latin typeface="Tahoma" pitchFamily="32" charset="0"/>
                <a:cs typeface="Arial Unicode MS" charset="0"/>
              </a:rPr>
              <a:t>Faulty cells </a:t>
            </a:r>
            <a:r>
              <a:rPr lang="en-US" sz="2000" b="1" dirty="0" smtClean="0">
                <a:solidFill>
                  <a:srgbClr val="C00000"/>
                </a:solidFill>
                <a:latin typeface="Tahoma" pitchFamily="32" charset="0"/>
                <a:cs typeface="Arial Unicode MS" charset="0"/>
              </a:rPr>
              <a:t>must be avoided </a:t>
            </a:r>
            <a:r>
              <a:rPr lang="en-US" sz="2000" dirty="0" smtClean="0">
                <a:solidFill>
                  <a:srgbClr val="C00000"/>
                </a:solidFill>
                <a:latin typeface="Tahoma" pitchFamily="32" charset="0"/>
                <a:cs typeface="Arial Unicode MS" charset="0"/>
              </a:rPr>
              <a:t>during the execution of the operations</a:t>
            </a:r>
            <a:endParaRPr lang="en-US" dirty="0" smtClean="0">
              <a:latin typeface="Tahoma" pitchFamily="32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95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 Example</a:t>
            </a: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 Example</a:t>
            </a: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9530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</a:t>
            </a:r>
            <a:r>
              <a:rPr lang="en-US" dirty="0" smtClean="0"/>
              <a:t>Example (module based)</a:t>
            </a:r>
            <a:endParaRPr lang="en-US" dirty="0"/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2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68" y="4298534"/>
            <a:ext cx="1812363" cy="12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0" name="Group 63"/>
          <p:cNvGrpSpPr>
            <a:grpSpLocks/>
          </p:cNvGrpSpPr>
          <p:nvPr/>
        </p:nvGrpSpPr>
        <p:grpSpPr bwMode="auto">
          <a:xfrm>
            <a:off x="5568188" y="4609532"/>
            <a:ext cx="1092169" cy="675075"/>
            <a:chOff x="1112" y="2650"/>
            <a:chExt cx="991" cy="500"/>
          </a:xfrm>
        </p:grpSpPr>
        <p:sp>
          <p:nvSpPr>
            <p:cNvPr id="221" name="AutoShape 64"/>
            <p:cNvSpPr>
              <a:spLocks noChangeArrowheads="1"/>
            </p:cNvSpPr>
            <p:nvPr/>
          </p:nvSpPr>
          <p:spPr bwMode="auto">
            <a:xfrm>
              <a:off x="1112" y="2650"/>
              <a:ext cx="991" cy="500"/>
            </a:xfrm>
            <a:prstGeom prst="roundRect">
              <a:avLst>
                <a:gd name="adj" fmla="val 199"/>
              </a:avLst>
            </a:prstGeom>
            <a:noFill/>
            <a:ln w="72000">
              <a:solidFill>
                <a:srgbClr val="7B1C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118018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(module based)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2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68" y="4298534"/>
            <a:ext cx="1812363" cy="12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0" name="Group 63"/>
          <p:cNvGrpSpPr>
            <a:grpSpLocks/>
          </p:cNvGrpSpPr>
          <p:nvPr/>
        </p:nvGrpSpPr>
        <p:grpSpPr bwMode="auto">
          <a:xfrm>
            <a:off x="5568188" y="4609532"/>
            <a:ext cx="1092169" cy="675075"/>
            <a:chOff x="1112" y="2650"/>
            <a:chExt cx="991" cy="500"/>
          </a:xfrm>
        </p:grpSpPr>
        <p:sp>
          <p:nvSpPr>
            <p:cNvPr id="221" name="AutoShape 64"/>
            <p:cNvSpPr>
              <a:spLocks noChangeArrowheads="1"/>
            </p:cNvSpPr>
            <p:nvPr/>
          </p:nvSpPr>
          <p:spPr bwMode="auto">
            <a:xfrm>
              <a:off x="1112" y="2650"/>
              <a:ext cx="991" cy="500"/>
            </a:xfrm>
            <a:prstGeom prst="roundRect">
              <a:avLst>
                <a:gd name="adj" fmla="val 199"/>
              </a:avLst>
            </a:prstGeom>
            <a:noFill/>
            <a:ln w="72000">
              <a:solidFill>
                <a:srgbClr val="7B1C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37" y="3036888"/>
            <a:ext cx="1800225" cy="125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2" name="Group 63"/>
          <p:cNvGrpSpPr>
            <a:grpSpLocks/>
          </p:cNvGrpSpPr>
          <p:nvPr/>
        </p:nvGrpSpPr>
        <p:grpSpPr bwMode="auto">
          <a:xfrm>
            <a:off x="5568169" y="3304388"/>
            <a:ext cx="1092169" cy="675075"/>
            <a:chOff x="1112" y="2650"/>
            <a:chExt cx="991" cy="500"/>
          </a:xfrm>
        </p:grpSpPr>
        <p:sp>
          <p:nvSpPr>
            <p:cNvPr id="223" name="AutoShape 64"/>
            <p:cNvSpPr>
              <a:spLocks noChangeArrowheads="1"/>
            </p:cNvSpPr>
            <p:nvPr/>
          </p:nvSpPr>
          <p:spPr bwMode="auto">
            <a:xfrm>
              <a:off x="1112" y="2650"/>
              <a:ext cx="991" cy="500"/>
            </a:xfrm>
            <a:prstGeom prst="roundRect">
              <a:avLst>
                <a:gd name="adj" fmla="val 199"/>
              </a:avLst>
            </a:prstGeom>
            <a:noFill/>
            <a:ln w="72000">
              <a:solidFill>
                <a:srgbClr val="7B1C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4242629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</a:t>
            </a:r>
            <a:r>
              <a:rPr lang="en-US" dirty="0" smtClean="0"/>
              <a:t>(</a:t>
            </a:r>
            <a:r>
              <a:rPr lang="en-US" dirty="0"/>
              <a:t>module based)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8.1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70" y="4298533"/>
            <a:ext cx="1800225" cy="12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4" name="Group 63"/>
          <p:cNvGrpSpPr>
            <a:grpSpLocks/>
          </p:cNvGrpSpPr>
          <p:nvPr/>
        </p:nvGrpSpPr>
        <p:grpSpPr bwMode="auto">
          <a:xfrm>
            <a:off x="5568188" y="4609532"/>
            <a:ext cx="1092169" cy="675075"/>
            <a:chOff x="1112" y="2650"/>
            <a:chExt cx="991" cy="500"/>
          </a:xfrm>
        </p:grpSpPr>
        <p:sp>
          <p:nvSpPr>
            <p:cNvPr id="225" name="AutoShape 64"/>
            <p:cNvSpPr>
              <a:spLocks noChangeArrowheads="1"/>
            </p:cNvSpPr>
            <p:nvPr/>
          </p:nvSpPr>
          <p:spPr bwMode="auto">
            <a:xfrm>
              <a:off x="1112" y="2650"/>
              <a:ext cx="991" cy="500"/>
            </a:xfrm>
            <a:prstGeom prst="roundRect">
              <a:avLst>
                <a:gd name="adj" fmla="val 199"/>
              </a:avLst>
            </a:prstGeom>
            <a:noFill/>
            <a:ln w="72000">
              <a:solidFill>
                <a:srgbClr val="7B1C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630714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(module based)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8.1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70" y="4298533"/>
            <a:ext cx="1800225" cy="124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4" name="Group 63"/>
          <p:cNvGrpSpPr>
            <a:grpSpLocks/>
          </p:cNvGrpSpPr>
          <p:nvPr/>
        </p:nvGrpSpPr>
        <p:grpSpPr bwMode="auto">
          <a:xfrm>
            <a:off x="5568188" y="4609532"/>
            <a:ext cx="1092169" cy="675075"/>
            <a:chOff x="1112" y="2650"/>
            <a:chExt cx="991" cy="500"/>
          </a:xfrm>
        </p:grpSpPr>
        <p:sp>
          <p:nvSpPr>
            <p:cNvPr id="225" name="AutoShape 64"/>
            <p:cNvSpPr>
              <a:spLocks noChangeArrowheads="1"/>
            </p:cNvSpPr>
            <p:nvPr/>
          </p:nvSpPr>
          <p:spPr bwMode="auto">
            <a:xfrm>
              <a:off x="1112" y="2650"/>
              <a:ext cx="991" cy="500"/>
            </a:xfrm>
            <a:prstGeom prst="roundRect">
              <a:avLst>
                <a:gd name="adj" fmla="val 199"/>
              </a:avLst>
            </a:prstGeom>
            <a:noFill/>
            <a:ln w="72000">
              <a:solidFill>
                <a:srgbClr val="7B1C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pic>
        <p:nvPicPr>
          <p:cNvPr id="2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39" y="3047397"/>
            <a:ext cx="2160587" cy="125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1" name="AutoShape 64"/>
          <p:cNvSpPr>
            <a:spLocks noChangeArrowheads="1"/>
          </p:cNvSpPr>
          <p:nvPr/>
        </p:nvSpPr>
        <p:spPr bwMode="auto">
          <a:xfrm>
            <a:off x="5568168" y="3337190"/>
            <a:ext cx="1416832" cy="675075"/>
          </a:xfrm>
          <a:prstGeom prst="roundRect">
            <a:avLst>
              <a:gd name="adj" fmla="val 199"/>
            </a:avLst>
          </a:prstGeom>
          <a:noFill/>
          <a:ln w="720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73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(module </a:t>
            </a:r>
            <a:r>
              <a:rPr lang="en-US" dirty="0" smtClean="0"/>
              <a:t>based: 14.2 s)</a:t>
            </a:r>
            <a:endParaRPr lang="en-US" dirty="0"/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>
                <a:latin typeface="Tahoma" pitchFamily="32" charset="0"/>
              </a:rPr>
              <a:t>Application graph</a:t>
            </a:r>
          </a:p>
        </p:txBody>
      </p: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25" y="2902754"/>
            <a:ext cx="366236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Text Box 80"/>
          <p:cNvSpPr txBox="1">
            <a:spLocks noChangeArrowheads="1"/>
          </p:cNvSpPr>
          <p:nvPr/>
        </p:nvSpPr>
        <p:spPr bwMode="auto">
          <a:xfrm>
            <a:off x="5499669" y="573824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Schedule</a:t>
            </a:r>
            <a:endParaRPr lang="en-US" dirty="0"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28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4" y="5241926"/>
            <a:ext cx="257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4929" y="452235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9" y="445403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85873" y="43924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62" y="52910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</a:t>
            </a:r>
            <a:r>
              <a:rPr lang="en-US" dirty="0" smtClean="0"/>
              <a:t>Example (droplet aware)</a:t>
            </a:r>
            <a:endParaRPr lang="en-US" dirty="0"/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2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AutoShape 64"/>
          <p:cNvSpPr>
            <a:spLocks noChangeArrowheads="1"/>
          </p:cNvSpPr>
          <p:nvPr/>
        </p:nvSpPr>
        <p:spPr bwMode="auto">
          <a:xfrm>
            <a:off x="5231865" y="4298534"/>
            <a:ext cx="1782555" cy="1227804"/>
          </a:xfrm>
          <a:prstGeom prst="roundRect">
            <a:avLst>
              <a:gd name="adj" fmla="val 199"/>
            </a:avLst>
          </a:prstGeom>
          <a:noFill/>
          <a:ln w="72000">
            <a:solidFill>
              <a:srgbClr val="7B1C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5886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4" y="3984626"/>
            <a:ext cx="257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4" y="5241926"/>
            <a:ext cx="257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9" y="313323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98573" y="31478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62" y="40464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4929" y="322695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4929" y="452235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9" y="445403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85873" y="43924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62" y="52910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(droplet aware)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2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AutoShape 64"/>
          <p:cNvSpPr>
            <a:spLocks noChangeArrowheads="1"/>
          </p:cNvSpPr>
          <p:nvPr/>
        </p:nvSpPr>
        <p:spPr bwMode="auto">
          <a:xfrm>
            <a:off x="5231865" y="4298534"/>
            <a:ext cx="1782555" cy="1227804"/>
          </a:xfrm>
          <a:prstGeom prst="roundRect">
            <a:avLst>
              <a:gd name="adj" fmla="val 199"/>
            </a:avLst>
          </a:prstGeom>
          <a:noFill/>
          <a:ln w="72000">
            <a:solidFill>
              <a:srgbClr val="7B1C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94" name="AutoShape 64"/>
          <p:cNvSpPr>
            <a:spLocks noChangeArrowheads="1"/>
          </p:cNvSpPr>
          <p:nvPr/>
        </p:nvSpPr>
        <p:spPr bwMode="auto">
          <a:xfrm>
            <a:off x="5244565" y="3041234"/>
            <a:ext cx="1782555" cy="1227804"/>
          </a:xfrm>
          <a:prstGeom prst="roundRect">
            <a:avLst>
              <a:gd name="adj" fmla="val 199"/>
            </a:avLst>
          </a:prstGeom>
          <a:noFill/>
          <a:ln w="72000">
            <a:solidFill>
              <a:srgbClr val="7B1C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50039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model</a:t>
            </a:r>
            <a:endParaRPr lang="en-US" dirty="0"/>
          </a:p>
        </p:txBody>
      </p:sp>
      <p:pic>
        <p:nvPicPr>
          <p:cNvPr id="22532" name="Picture 4" descr="/Users/paupo/Desktop/esrel/maftei_esrel2008/video/fullLOC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276475"/>
            <a:ext cx="43434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19600" y="4953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  <a:latin typeface="Calibri"/>
                <a:cs typeface="Calibri"/>
              </a:rPr>
              <a:t>Biochip from Duke University</a:t>
            </a:r>
            <a:endParaRPr lang="en-US" sz="160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183674"/>
            <a:ext cx="3981020" cy="31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305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4" y="3984626"/>
            <a:ext cx="257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4" y="5241926"/>
            <a:ext cx="257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4" y="5254626"/>
            <a:ext cx="257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49" y="446673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74449" y="450483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9" y="313323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98573" y="31478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62" y="40464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4929" y="322695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4929" y="452235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49" y="4454033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85873" y="43924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62" y="5291084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(droplet aware)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2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AutoShape 64"/>
          <p:cNvSpPr>
            <a:spLocks noChangeArrowheads="1"/>
          </p:cNvSpPr>
          <p:nvPr/>
        </p:nvSpPr>
        <p:spPr bwMode="auto">
          <a:xfrm>
            <a:off x="5231865" y="4298534"/>
            <a:ext cx="1782555" cy="1227804"/>
          </a:xfrm>
          <a:prstGeom prst="roundRect">
            <a:avLst>
              <a:gd name="adj" fmla="val 199"/>
            </a:avLst>
          </a:prstGeom>
          <a:noFill/>
          <a:ln w="72000">
            <a:solidFill>
              <a:srgbClr val="7B1C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94" name="AutoShape 64"/>
          <p:cNvSpPr>
            <a:spLocks noChangeArrowheads="1"/>
          </p:cNvSpPr>
          <p:nvPr/>
        </p:nvSpPr>
        <p:spPr bwMode="auto">
          <a:xfrm>
            <a:off x="5244565" y="3041234"/>
            <a:ext cx="1782555" cy="1227804"/>
          </a:xfrm>
          <a:prstGeom prst="roundRect">
            <a:avLst>
              <a:gd name="adj" fmla="val 199"/>
            </a:avLst>
          </a:prstGeom>
          <a:noFill/>
          <a:ln w="72000">
            <a:solidFill>
              <a:srgbClr val="7B1C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28" name="AutoShape 64"/>
          <p:cNvSpPr>
            <a:spLocks noChangeArrowheads="1"/>
          </p:cNvSpPr>
          <p:nvPr/>
        </p:nvSpPr>
        <p:spPr bwMode="auto">
          <a:xfrm>
            <a:off x="7063855" y="3979463"/>
            <a:ext cx="1378576" cy="1546876"/>
          </a:xfrm>
          <a:prstGeom prst="roundRect">
            <a:avLst>
              <a:gd name="adj" fmla="val 199"/>
            </a:avLst>
          </a:prstGeom>
          <a:noFill/>
          <a:ln w="72000">
            <a:solidFill>
              <a:srgbClr val="7B1C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36702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21890" y="5280239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90" y="4391239"/>
            <a:ext cx="64928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77246" y="4476171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45" y="4463471"/>
            <a:ext cx="1444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4" y="5229226"/>
            <a:ext cx="2571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(droplet aware)</a:t>
            </a:r>
          </a:p>
        </p:txBody>
      </p:sp>
      <p:sp>
        <p:nvSpPr>
          <p:cNvPr id="18511" name="Text Box 79"/>
          <p:cNvSpPr txBox="1">
            <a:spLocks noChangeArrowheads="1"/>
          </p:cNvSpPr>
          <p:nvPr/>
        </p:nvSpPr>
        <p:spPr bwMode="auto">
          <a:xfrm>
            <a:off x="5564189" y="5534026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t = 4.5</a:t>
            </a:r>
            <a:endParaRPr lang="en-US" dirty="0">
              <a:latin typeface="Tahoma" pitchFamily="32" charset="0"/>
            </a:endParaRPr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>
                <a:latin typeface="Tahoma" pitchFamily="32" charset="0"/>
              </a:rPr>
              <a:t>Application graph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842031" y="2350680"/>
            <a:ext cx="4124948" cy="3508590"/>
            <a:chOff x="251520" y="2350680"/>
            <a:chExt cx="4124948" cy="3508590"/>
          </a:xfrm>
        </p:grpSpPr>
        <p:sp>
          <p:nvSpPr>
            <p:cNvPr id="120" name="Rectangle 119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4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5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6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7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8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9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0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1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2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9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2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123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4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5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6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7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8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136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919" y="2708921"/>
            <a:ext cx="360363" cy="32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1" y="4298534"/>
            <a:ext cx="369568" cy="3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AutoShape 64"/>
          <p:cNvSpPr>
            <a:spLocks noChangeArrowheads="1"/>
          </p:cNvSpPr>
          <p:nvPr/>
        </p:nvSpPr>
        <p:spPr bwMode="auto">
          <a:xfrm>
            <a:off x="5231866" y="4298534"/>
            <a:ext cx="2127401" cy="1227804"/>
          </a:xfrm>
          <a:prstGeom prst="roundRect">
            <a:avLst>
              <a:gd name="adj" fmla="val 199"/>
            </a:avLst>
          </a:prstGeom>
          <a:noFill/>
          <a:ln w="720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123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Example (droplet </a:t>
            </a:r>
            <a:r>
              <a:rPr lang="en-US" dirty="0" smtClean="0"/>
              <a:t>aware: 6.67 s)</a:t>
            </a:r>
            <a:endParaRPr lang="en-US" dirty="0"/>
          </a:p>
        </p:txBody>
      </p:sp>
      <p:sp>
        <p:nvSpPr>
          <p:cNvPr id="18512" name="Text Box 80"/>
          <p:cNvSpPr txBox="1">
            <a:spLocks noChangeArrowheads="1"/>
          </p:cNvSpPr>
          <p:nvPr/>
        </p:nvSpPr>
        <p:spPr bwMode="auto">
          <a:xfrm>
            <a:off x="954089" y="5732981"/>
            <a:ext cx="26908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>
                <a:latin typeface="Tahoma" pitchFamily="32" charset="0"/>
              </a:rPr>
              <a:t>Application graph</a:t>
            </a:r>
          </a:p>
        </p:txBody>
      </p:sp>
      <p:pic>
        <p:nvPicPr>
          <p:cNvPr id="18550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1606721"/>
            <a:ext cx="4095751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Rectangle 87"/>
          <p:cNvSpPr>
            <a:spLocks noChangeArrowheads="1"/>
          </p:cNvSpPr>
          <p:nvPr/>
        </p:nvSpPr>
        <p:spPr bwMode="auto">
          <a:xfrm>
            <a:off x="247266" y="387905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187093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8" name="Rectangle 87"/>
          <p:cNvSpPr>
            <a:spLocks noChangeArrowheads="1"/>
          </p:cNvSpPr>
          <p:nvPr/>
        </p:nvSpPr>
        <p:spPr bwMode="auto">
          <a:xfrm>
            <a:off x="3131070" y="3887763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</a:t>
            </a:r>
            <a:r>
              <a:rPr lang="en-US" sz="1400" dirty="0" smtClean="0">
                <a:solidFill>
                  <a:srgbClr val="000000"/>
                </a:solidFill>
              </a:rPr>
              <a:t>3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9" name="Rectangle 87"/>
          <p:cNvSpPr>
            <a:spLocks noChangeArrowheads="1"/>
          </p:cNvSpPr>
          <p:nvPr/>
        </p:nvSpPr>
        <p:spPr bwMode="auto">
          <a:xfrm>
            <a:off x="610790" y="4972581"/>
            <a:ext cx="54083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2 x 4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3575358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1" name="Rectangle 87"/>
          <p:cNvSpPr>
            <a:spLocks noChangeArrowheads="1"/>
          </p:cNvSpPr>
          <p:nvPr/>
        </p:nvSpPr>
        <p:spPr bwMode="auto">
          <a:xfrm>
            <a:off x="2979420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3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3" name="Rectangle 87"/>
          <p:cNvSpPr>
            <a:spLocks noChangeArrowheads="1"/>
          </p:cNvSpPr>
          <p:nvPr/>
        </p:nvSpPr>
        <p:spPr bwMode="auto">
          <a:xfrm>
            <a:off x="2345916" y="3158971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4" name="Rectangle 87"/>
          <p:cNvSpPr>
            <a:spLocks noChangeArrowheads="1"/>
          </p:cNvSpPr>
          <p:nvPr/>
        </p:nvSpPr>
        <p:spPr bwMode="auto">
          <a:xfrm>
            <a:off x="1744707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2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5" name="Rectangle 87"/>
          <p:cNvSpPr>
            <a:spLocks noChangeArrowheads="1"/>
          </p:cNvSpPr>
          <p:nvPr/>
        </p:nvSpPr>
        <p:spPr bwMode="auto">
          <a:xfrm>
            <a:off x="815746" y="3167683"/>
            <a:ext cx="353279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116" name="Rectangle 87"/>
          <p:cNvSpPr>
            <a:spLocks noChangeArrowheads="1"/>
          </p:cNvSpPr>
          <p:nvPr/>
        </p:nvSpPr>
        <p:spPr bwMode="auto">
          <a:xfrm>
            <a:off x="182351" y="3158971"/>
            <a:ext cx="332440" cy="3063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S</a:t>
            </a:r>
            <a:r>
              <a:rPr lang="en-US" sz="1200" baseline="-25000" dirty="0" smtClean="0">
                <a:solidFill>
                  <a:srgbClr val="000000"/>
                </a:solidFill>
              </a:rPr>
              <a:t>1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0" y="2357833"/>
            <a:ext cx="315753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0" name="Text Box 80"/>
          <p:cNvSpPr txBox="1">
            <a:spLocks noChangeArrowheads="1"/>
          </p:cNvSpPr>
          <p:nvPr/>
        </p:nvSpPr>
        <p:spPr bwMode="auto">
          <a:xfrm>
            <a:off x="5181600" y="5707580"/>
            <a:ext cx="36830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Schedule</a:t>
            </a:r>
          </a:p>
          <a:p>
            <a:pPr algn="ctr">
              <a:buClrTx/>
              <a:buFontTx/>
              <a:buNone/>
            </a:pPr>
            <a:endParaRPr lang="en-US" dirty="0"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86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 Example</a:t>
            </a: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40" y="2152215"/>
            <a:ext cx="3157537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Text Box 80"/>
          <p:cNvSpPr txBox="1">
            <a:spLocks noChangeArrowheads="1"/>
          </p:cNvSpPr>
          <p:nvPr/>
        </p:nvSpPr>
        <p:spPr bwMode="auto">
          <a:xfrm>
            <a:off x="5181600" y="4873009"/>
            <a:ext cx="3683000" cy="82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Schedule</a:t>
            </a:r>
          </a:p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Droplet-aware</a:t>
            </a:r>
            <a:endParaRPr lang="en-US" dirty="0">
              <a:latin typeface="Tahoma" pitchFamily="32" charset="0"/>
            </a:endParaRP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163328"/>
            <a:ext cx="3662363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80"/>
          <p:cNvSpPr txBox="1">
            <a:spLocks noChangeArrowheads="1"/>
          </p:cNvSpPr>
          <p:nvPr/>
        </p:nvSpPr>
        <p:spPr bwMode="auto">
          <a:xfrm>
            <a:off x="814389" y="4885709"/>
            <a:ext cx="2690812" cy="8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Schedule</a:t>
            </a:r>
          </a:p>
          <a:p>
            <a:pPr algn="ctr">
              <a:buClrTx/>
              <a:buFontTx/>
              <a:buNone/>
            </a:pPr>
            <a:r>
              <a:rPr lang="en-US" dirty="0" smtClean="0">
                <a:latin typeface="Tahoma" pitchFamily="32" charset="0"/>
              </a:rPr>
              <a:t>Module-based</a:t>
            </a:r>
            <a:endParaRPr lang="en-US" dirty="0"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098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1270001"/>
            <a:ext cx="777240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8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33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330066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330066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9pPr>
          </a:lstStyle>
          <a:p>
            <a:pPr marL="431800" indent="-214313" eaLnBrk="1" hangingPunct="1">
              <a:spcBef>
                <a:spcPts val="400"/>
              </a:spcBef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marL="431800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Input:</a:t>
            </a:r>
          </a:p>
          <a:p>
            <a:pPr marL="831850" lvl="1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Application graph</a:t>
            </a:r>
          </a:p>
          <a:p>
            <a:pPr marL="831850" lvl="1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Library of modules</a:t>
            </a:r>
          </a:p>
          <a:p>
            <a:pPr marL="831850" lvl="1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Area constraint and list of faulty electrodes</a:t>
            </a:r>
          </a:p>
          <a:p>
            <a:pPr marL="431800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Output:</a:t>
            </a:r>
          </a:p>
          <a:p>
            <a:pPr marL="831850" lvl="1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Implementation which minimizes application execution time</a:t>
            </a:r>
          </a:p>
          <a:p>
            <a:pPr marL="1231900" lvl="2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Allocation of modules from module library</a:t>
            </a:r>
          </a:p>
          <a:p>
            <a:pPr marL="1231900" lvl="2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Binding of modules to operations</a:t>
            </a:r>
          </a:p>
          <a:p>
            <a:pPr marL="1231900" lvl="2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Placement of modules on the array</a:t>
            </a:r>
          </a:p>
          <a:p>
            <a:pPr marL="1231900" lvl="2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Routing of droplets inside modules</a:t>
            </a:r>
          </a:p>
          <a:p>
            <a:pPr marL="431800" indent="-214313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431800" indent="-214313" eaLnBrk="1" hangingPunct="1">
              <a:spcBef>
                <a:spcPts val="400"/>
              </a:spcBef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172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Optimization Strategy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1270001"/>
            <a:ext cx="777240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8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33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330066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330066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330066"/>
                </a:solidFill>
                <a:latin typeface="+mn-lt"/>
                <a:cs typeface="+mn-cs"/>
              </a:defRPr>
            </a:lvl9pPr>
          </a:lstStyle>
          <a:p>
            <a:pPr marL="431800" indent="-214313" eaLnBrk="1" hangingPunct="1">
              <a:spcBef>
                <a:spcPts val="400"/>
              </a:spcBef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 marL="431800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Allocation and binding		</a:t>
            </a:r>
            <a:r>
              <a:rPr lang="en-US" b="1" dirty="0" err="1" smtClean="0">
                <a:solidFill>
                  <a:srgbClr val="C00000"/>
                </a:solidFill>
              </a:rPr>
              <a:t>Tabu</a:t>
            </a:r>
            <a:r>
              <a:rPr lang="en-US" b="1" dirty="0" smtClean="0">
                <a:solidFill>
                  <a:srgbClr val="C00000"/>
                </a:solidFill>
              </a:rPr>
              <a:t> Search</a:t>
            </a:r>
          </a:p>
          <a:p>
            <a:pPr marL="431800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Schedule							</a:t>
            </a:r>
            <a:r>
              <a:rPr lang="en-US" b="1" dirty="0" smtClean="0">
                <a:solidFill>
                  <a:srgbClr val="C00000"/>
                </a:solidFill>
              </a:rPr>
              <a:t>List Scheduling</a:t>
            </a:r>
          </a:p>
          <a:p>
            <a:pPr marL="431800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Placement of modules		</a:t>
            </a:r>
            <a:r>
              <a:rPr lang="en-US" b="1" dirty="0" smtClean="0">
                <a:solidFill>
                  <a:srgbClr val="C00000"/>
                </a:solidFill>
              </a:rPr>
              <a:t>KAMER</a:t>
            </a:r>
          </a:p>
          <a:p>
            <a:pPr marL="831850" lvl="1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Keep all maximal empty rectangles (</a:t>
            </a:r>
            <a:r>
              <a:rPr lang="en-US" dirty="0" err="1" smtClean="0">
                <a:solidFill>
                  <a:schemeClr val="tx1"/>
                </a:solidFill>
              </a:rPr>
              <a:t>Bazargan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831850" lvl="1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Free space manager that divides the free space into rectangles</a:t>
            </a:r>
          </a:p>
          <a:p>
            <a:pPr marL="831850" lvl="1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Search engine that selects the best empty rectangle</a:t>
            </a:r>
            <a:endParaRPr lang="en-US" dirty="0" smtClean="0">
              <a:solidFill>
                <a:schemeClr val="tx1"/>
              </a:solidFill>
            </a:endParaRPr>
          </a:p>
          <a:p>
            <a:pPr marL="431800" indent="-214313">
              <a:buSzPct val="45000"/>
              <a:buFont typeface="Wingdings" charset="2"/>
              <a:buChar char="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Routing of droplets inside modules </a:t>
            </a:r>
            <a:r>
              <a:rPr lang="en-US" b="1" dirty="0">
                <a:solidFill>
                  <a:srgbClr val="C00000"/>
                </a:solidFill>
              </a:rPr>
              <a:t>Greedy</a:t>
            </a:r>
            <a:endParaRPr lang="en-US" dirty="0" smtClean="0">
              <a:solidFill>
                <a:schemeClr val="tx1"/>
              </a:solidFill>
            </a:endParaRPr>
          </a:p>
          <a:p>
            <a:pPr marL="217487" indent="0">
              <a:buSzPct val="45000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														</a:t>
            </a:r>
          </a:p>
          <a:p>
            <a:pPr marL="431800" indent="-214313" eaLnBrk="1" hangingPunct="1">
              <a:spcBef>
                <a:spcPts val="400"/>
              </a:spcBef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760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65" y="1751202"/>
            <a:ext cx="6825047" cy="38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Experimental Evaluation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(Colorimetric Protein Assay)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11151" y="1714501"/>
            <a:ext cx="5332413" cy="4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da-DK" b="1">
                <a:solidFill>
                  <a:srgbClr val="FFFFFF"/>
                </a:solidFill>
                <a:latin typeface="Tahoma" pitchFamily="32" charset="0"/>
              </a:rPr>
              <a:t>Colorimetric protein assay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1763" y="1714500"/>
            <a:ext cx="5332412" cy="38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da-DK" sz="2000" b="1">
                <a:solidFill>
                  <a:srgbClr val="FFFFFF"/>
                </a:solidFill>
                <a:latin typeface="Tahoma" pitchFamily="32" charset="0"/>
              </a:rPr>
              <a:t>Colorimetric protein assay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4618" y="1122363"/>
            <a:ext cx="6484918" cy="6485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1800" b="1" dirty="0" smtClean="0">
                <a:latin typeface="Tahoma" pitchFamily="32" charset="0"/>
              </a:rPr>
              <a:t>Average </a:t>
            </a:r>
            <a:r>
              <a:rPr lang="en-US" sz="1800" b="1" dirty="0">
                <a:latin typeface="Tahoma" pitchFamily="32" charset="0"/>
              </a:rPr>
              <a:t>schedule length out of </a:t>
            </a:r>
            <a:r>
              <a:rPr lang="en-US" sz="1800" b="1" dirty="0" smtClean="0">
                <a:latin typeface="Tahoma" pitchFamily="32" charset="0"/>
              </a:rPr>
              <a:t>20 </a:t>
            </a:r>
            <a:r>
              <a:rPr lang="en-US" sz="1800" b="1" dirty="0">
                <a:latin typeface="Tahoma" pitchFamily="32" charset="0"/>
              </a:rPr>
              <a:t>runs for </a:t>
            </a:r>
            <a:r>
              <a:rPr lang="en-US" sz="1800" b="1" dirty="0" smtClean="0">
                <a:latin typeface="Tahoma" pitchFamily="32" charset="0"/>
              </a:rPr>
              <a:t/>
            </a:r>
            <a:br>
              <a:rPr lang="en-US" sz="1800" b="1" dirty="0" smtClean="0">
                <a:latin typeface="Tahoma" pitchFamily="32" charset="0"/>
              </a:rPr>
            </a:b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Tahoma" pitchFamily="32" charset="0"/>
              </a:rPr>
              <a:t>FT-DAS (droplet-aware)</a:t>
            </a:r>
            <a:r>
              <a:rPr lang="en-US" sz="1800" b="1" dirty="0" smtClean="0">
                <a:latin typeface="Tahoma" pitchFamily="32" charset="0"/>
              </a:rPr>
              <a:t> </a:t>
            </a:r>
            <a:r>
              <a:rPr lang="en-US" sz="1800" b="1" dirty="0">
                <a:latin typeface="Tahoma" pitchFamily="32" charset="0"/>
              </a:rPr>
              <a:t>vs.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2" charset="0"/>
              </a:rPr>
              <a:t>FT-BBS (module-based)</a:t>
            </a:r>
            <a:endParaRPr lang="en-US" sz="1800" b="1" dirty="0">
              <a:solidFill>
                <a:srgbClr val="FF0000"/>
              </a:solidFill>
              <a:latin typeface="Tahoma" pitchFamily="32" charset="0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244725" y="5846764"/>
            <a:ext cx="4114800" cy="4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da-DK" b="1">
                <a:solidFill>
                  <a:srgbClr val="FFFFFF"/>
                </a:solidFill>
              </a:rPr>
              <a:t>Colorimetric protein assay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2244725" y="5846764"/>
            <a:ext cx="4114800" cy="44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da-DK" b="1">
                <a:solidFill>
                  <a:srgbClr val="FFFFFF"/>
                </a:solidFill>
              </a:rPr>
              <a:t>Colorimetric protein assay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1299991" y="5681509"/>
            <a:ext cx="6599104" cy="701675"/>
          </a:xfrm>
          <a:prstGeom prst="rect">
            <a:avLst/>
          </a:prstGeom>
          <a:solidFill>
            <a:srgbClr val="990000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320" tIns="42120" rIns="85320" bIns="4212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17.37 </a:t>
            </a:r>
            <a:r>
              <a:rPr lang="en-US" sz="2000" dirty="0">
                <a:solidFill>
                  <a:srgbClr val="FFFFFF"/>
                </a:solidFill>
                <a:latin typeface="Tahoma"/>
                <a:cs typeface="Tahoma"/>
              </a:rPr>
              <a:t>% improvement for </a:t>
            </a: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12 </a:t>
            </a:r>
            <a:r>
              <a:rPr lang="en-US" sz="2000" dirty="0">
                <a:solidFill>
                  <a:srgbClr val="FFFFFF"/>
                </a:solidFill>
                <a:latin typeface="Tahoma"/>
                <a:cs typeface="Tahoma"/>
              </a:rPr>
              <a:t>x </a:t>
            </a: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12 with one fault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  25.91% improvement for 12 x 12 with two faults</a:t>
            </a:r>
            <a:endParaRPr lang="en-US" sz="20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1" y="273051"/>
            <a:ext cx="8191500" cy="1106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Conclusions and Message</a:t>
            </a:r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42661"/>
            <a:ext cx="8128000" cy="3861540"/>
          </a:xfrm>
          <a:ln/>
        </p:spPr>
        <p:txBody>
          <a:bodyPr tIns="2880"/>
          <a:lstStyle/>
          <a:p>
            <a:pPr marL="430213" indent="-215900" eaLnBrk="1" hangingPunct="1">
              <a:spcBef>
                <a:spcPts val="400"/>
              </a:spcBef>
              <a:buSzPct val="45000"/>
              <a:buFont typeface="Wingdings" charset="2"/>
              <a:buChar char="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Researchers have so far used the abstraction of “modules”, ignoring the position of droplets</a:t>
            </a:r>
          </a:p>
          <a:p>
            <a:pPr marL="430213" indent="-215900" eaLnBrk="1" hangingPunct="1">
              <a:spcBef>
                <a:spcPts val="400"/>
              </a:spcBef>
              <a:buSzPct val="45000"/>
              <a:buFont typeface="Wingdings" charset="2"/>
              <a:buChar char="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We take into account the position of droplets, and we have proposed a “droplet-aware” operation execution</a:t>
            </a:r>
          </a:p>
          <a:p>
            <a:pPr marL="830263" lvl="1" indent="-215900" eaLnBrk="1" hangingPunct="1">
              <a:spcBef>
                <a:spcPts val="400"/>
              </a:spcBef>
              <a:buSzPct val="45000"/>
              <a:buFont typeface="Wingdings" charset="2"/>
              <a:buChar char="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Knowing the position of the droplets, we can make a better use of the biochip area, and we can easily avoid the faulty electrodes</a:t>
            </a:r>
          </a:p>
          <a:p>
            <a:pPr marL="430213" indent="-215900" eaLnBrk="1" hangingPunct="1">
              <a:spcBef>
                <a:spcPts val="400"/>
              </a:spcBef>
              <a:buSzPct val="45000"/>
              <a:buFont typeface="Wingdings" charset="2"/>
              <a:buChar char="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30213" indent="-215900" eaLnBrk="1" hangingPunct="1">
              <a:spcBef>
                <a:spcPts val="400"/>
              </a:spcBef>
              <a:buSzPct val="45000"/>
              <a:buFont typeface="Wingdings" charset="2"/>
              <a:buChar char="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We have proposed an optimization strategy, which combines a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Tabu</a:t>
            </a:r>
            <a:r>
              <a:rPr lang="en-US" sz="2000" dirty="0" smtClean="0">
                <a:solidFill>
                  <a:srgbClr val="000000"/>
                </a:solidFill>
              </a:rPr>
              <a:t> Search </a:t>
            </a:r>
            <a:r>
              <a:rPr lang="en-US" sz="2000" dirty="0" err="1" smtClean="0">
                <a:solidFill>
                  <a:srgbClr val="000000"/>
                </a:solidFill>
              </a:rPr>
              <a:t>metaheuristic</a:t>
            </a:r>
            <a:r>
              <a:rPr lang="en-US" sz="2000" dirty="0" smtClean="0">
                <a:solidFill>
                  <a:srgbClr val="000000"/>
                </a:solidFill>
              </a:rPr>
              <a:t> and specialized heuristics for scheduling and placement, and a Greedy-like strategy for droplet movement</a:t>
            </a:r>
          </a:p>
          <a:p>
            <a:pPr marL="430213" indent="-215900" eaLnBrk="1" hangingPunct="1">
              <a:spcBef>
                <a:spcPts val="400"/>
              </a:spcBef>
              <a:buSzPct val="45000"/>
              <a:buFont typeface="Wingdings" charset="2"/>
              <a:buChar char="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Extensive experimental evaluation shows the advantage of considering the position of the droplets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4440" y="5190504"/>
            <a:ext cx="7730711" cy="1229668"/>
          </a:xfrm>
          <a:prstGeom prst="rect">
            <a:avLst/>
          </a:prstGeom>
          <a:solidFill>
            <a:srgbClr val="990000"/>
          </a:solidFill>
          <a:ln w="936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5320" tIns="42120" rIns="85320" bIns="42120" anchor="ctr">
            <a:norm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Researchers have adapted methods from microelectronics, </a:t>
            </a:r>
            <a:b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using abstractions such as “modules”; new methods are needed,</a:t>
            </a:r>
            <a:b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en-US" sz="2000" dirty="0" smtClean="0">
                <a:solidFill>
                  <a:srgbClr val="FFFFFF"/>
                </a:solidFill>
                <a:latin typeface="Tahoma"/>
                <a:cs typeface="Tahoma"/>
              </a:rPr>
              <a:t>which take into account the particularities of these biochips</a:t>
            </a:r>
            <a:endParaRPr lang="en-US" sz="200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551680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Electrowetting</a:t>
            </a:r>
            <a:r>
              <a:rPr lang="en-US" sz="3200" dirty="0"/>
              <a:t> on Dielectric</a:t>
            </a:r>
          </a:p>
        </p:txBody>
      </p:sp>
      <p:pic>
        <p:nvPicPr>
          <p:cNvPr id="24580" name="Picture 4" descr="/Users/paupo/Desktop/esrel/maftei_esrel2008/video/side_moving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060575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creen shot 2010-10-24 at 1.55.0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09800"/>
            <a:ext cx="4406900" cy="25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0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Reconfigurability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tIns="2880"/>
          <a:lstStyle/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/>
          </a:p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/>
              <a:t>				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530225" y="1940024"/>
            <a:ext cx="3625850" cy="3505200"/>
            <a:chOff x="334" y="1428"/>
            <a:chExt cx="2284" cy="2208"/>
          </a:xfrm>
        </p:grpSpPr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334" y="1428"/>
              <a:ext cx="2284" cy="2208"/>
              <a:chOff x="334" y="1428"/>
              <a:chExt cx="2284" cy="2208"/>
            </a:xfrm>
          </p:grpSpPr>
          <p:grpSp>
            <p:nvGrpSpPr>
              <p:cNvPr id="12294" name="Group 6"/>
              <p:cNvGrpSpPr>
                <a:grpSpLocks/>
              </p:cNvGrpSpPr>
              <p:nvPr/>
            </p:nvGrpSpPr>
            <p:grpSpPr bwMode="auto">
              <a:xfrm>
                <a:off x="334" y="1428"/>
                <a:ext cx="2284" cy="2208"/>
                <a:chOff x="334" y="1428"/>
                <a:chExt cx="2284" cy="2208"/>
              </a:xfrm>
            </p:grpSpPr>
            <p:sp>
              <p:nvSpPr>
                <p:cNvPr id="12295" name="AutoShape 7"/>
                <p:cNvSpPr>
                  <a:spLocks noChangeArrowheads="1"/>
                </p:cNvSpPr>
                <p:nvPr/>
              </p:nvSpPr>
              <p:spPr bwMode="auto">
                <a:xfrm>
                  <a:off x="588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96" name="AutoShape 8"/>
                <p:cNvSpPr>
                  <a:spLocks noChangeArrowheads="1"/>
                </p:cNvSpPr>
                <p:nvPr/>
              </p:nvSpPr>
              <p:spPr bwMode="auto">
                <a:xfrm>
                  <a:off x="841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97" name="AutoShape 9"/>
                <p:cNvSpPr>
                  <a:spLocks noChangeArrowheads="1"/>
                </p:cNvSpPr>
                <p:nvPr/>
              </p:nvSpPr>
              <p:spPr bwMode="auto">
                <a:xfrm>
                  <a:off x="1095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98" name="AutoShape 10"/>
                <p:cNvSpPr>
                  <a:spLocks noChangeArrowheads="1"/>
                </p:cNvSpPr>
                <p:nvPr/>
              </p:nvSpPr>
              <p:spPr bwMode="auto">
                <a:xfrm>
                  <a:off x="1350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299" name="AutoShape 11"/>
                <p:cNvSpPr>
                  <a:spLocks noChangeArrowheads="1"/>
                </p:cNvSpPr>
                <p:nvPr/>
              </p:nvSpPr>
              <p:spPr bwMode="auto">
                <a:xfrm>
                  <a:off x="1604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0" name="AutoShape 12"/>
                <p:cNvSpPr>
                  <a:spLocks noChangeArrowheads="1"/>
                </p:cNvSpPr>
                <p:nvPr/>
              </p:nvSpPr>
              <p:spPr bwMode="auto">
                <a:xfrm>
                  <a:off x="1857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1" name="AutoShape 13"/>
                <p:cNvSpPr>
                  <a:spLocks noChangeArrowheads="1"/>
                </p:cNvSpPr>
                <p:nvPr/>
              </p:nvSpPr>
              <p:spPr bwMode="auto">
                <a:xfrm>
                  <a:off x="2112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2" name="AutoShape 14"/>
                <p:cNvSpPr>
                  <a:spLocks noChangeArrowheads="1"/>
                </p:cNvSpPr>
                <p:nvPr/>
              </p:nvSpPr>
              <p:spPr bwMode="auto">
                <a:xfrm>
                  <a:off x="588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auto">
                <a:xfrm>
                  <a:off x="841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4" name="AutoShape 16"/>
                <p:cNvSpPr>
                  <a:spLocks noChangeArrowheads="1"/>
                </p:cNvSpPr>
                <p:nvPr/>
              </p:nvSpPr>
              <p:spPr bwMode="auto">
                <a:xfrm>
                  <a:off x="1095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auto">
                <a:xfrm>
                  <a:off x="1350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auto">
                <a:xfrm>
                  <a:off x="1604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7" name="AutoShape 19"/>
                <p:cNvSpPr>
                  <a:spLocks noChangeArrowheads="1"/>
                </p:cNvSpPr>
                <p:nvPr/>
              </p:nvSpPr>
              <p:spPr bwMode="auto">
                <a:xfrm>
                  <a:off x="1857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8" name="AutoShape 20"/>
                <p:cNvSpPr>
                  <a:spLocks noChangeArrowheads="1"/>
                </p:cNvSpPr>
                <p:nvPr/>
              </p:nvSpPr>
              <p:spPr bwMode="auto">
                <a:xfrm>
                  <a:off x="2112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09" name="AutoShape 21"/>
                <p:cNvSpPr>
                  <a:spLocks noChangeArrowheads="1"/>
                </p:cNvSpPr>
                <p:nvPr/>
              </p:nvSpPr>
              <p:spPr bwMode="auto">
                <a:xfrm>
                  <a:off x="588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0" name="AutoShape 22"/>
                <p:cNvSpPr>
                  <a:spLocks noChangeArrowheads="1"/>
                </p:cNvSpPr>
                <p:nvPr/>
              </p:nvSpPr>
              <p:spPr bwMode="auto">
                <a:xfrm>
                  <a:off x="841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auto">
                <a:xfrm>
                  <a:off x="1095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2" name="AutoShape 24"/>
                <p:cNvSpPr>
                  <a:spLocks noChangeArrowheads="1"/>
                </p:cNvSpPr>
                <p:nvPr/>
              </p:nvSpPr>
              <p:spPr bwMode="auto">
                <a:xfrm>
                  <a:off x="1350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3" name="AutoShape 25"/>
                <p:cNvSpPr>
                  <a:spLocks noChangeArrowheads="1"/>
                </p:cNvSpPr>
                <p:nvPr/>
              </p:nvSpPr>
              <p:spPr bwMode="auto">
                <a:xfrm>
                  <a:off x="1604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4" name="AutoShape 26"/>
                <p:cNvSpPr>
                  <a:spLocks noChangeArrowheads="1"/>
                </p:cNvSpPr>
                <p:nvPr/>
              </p:nvSpPr>
              <p:spPr bwMode="auto">
                <a:xfrm>
                  <a:off x="1857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5" name="AutoShape 27"/>
                <p:cNvSpPr>
                  <a:spLocks noChangeArrowheads="1"/>
                </p:cNvSpPr>
                <p:nvPr/>
              </p:nvSpPr>
              <p:spPr bwMode="auto">
                <a:xfrm>
                  <a:off x="2112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6" name="AutoShape 28"/>
                <p:cNvSpPr>
                  <a:spLocks noChangeArrowheads="1"/>
                </p:cNvSpPr>
                <p:nvPr/>
              </p:nvSpPr>
              <p:spPr bwMode="auto">
                <a:xfrm>
                  <a:off x="588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7" name="AutoShape 29"/>
                <p:cNvSpPr>
                  <a:spLocks noChangeArrowheads="1"/>
                </p:cNvSpPr>
                <p:nvPr/>
              </p:nvSpPr>
              <p:spPr bwMode="auto">
                <a:xfrm>
                  <a:off x="841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auto">
                <a:xfrm>
                  <a:off x="1095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50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auto">
                <a:xfrm>
                  <a:off x="1604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auto">
                <a:xfrm>
                  <a:off x="1857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2" name="AutoShape 34"/>
                <p:cNvSpPr>
                  <a:spLocks noChangeArrowheads="1"/>
                </p:cNvSpPr>
                <p:nvPr/>
              </p:nvSpPr>
              <p:spPr bwMode="auto">
                <a:xfrm>
                  <a:off x="2112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auto">
                <a:xfrm>
                  <a:off x="588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auto">
                <a:xfrm>
                  <a:off x="841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auto">
                <a:xfrm>
                  <a:off x="1095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auto">
                <a:xfrm>
                  <a:off x="1350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7" name="AutoShape 39"/>
                <p:cNvSpPr>
                  <a:spLocks noChangeArrowheads="1"/>
                </p:cNvSpPr>
                <p:nvPr/>
              </p:nvSpPr>
              <p:spPr bwMode="auto">
                <a:xfrm>
                  <a:off x="1604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8" name="AutoShape 40"/>
                <p:cNvSpPr>
                  <a:spLocks noChangeArrowheads="1"/>
                </p:cNvSpPr>
                <p:nvPr/>
              </p:nvSpPr>
              <p:spPr bwMode="auto">
                <a:xfrm>
                  <a:off x="1857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29" name="AutoShape 41"/>
                <p:cNvSpPr>
                  <a:spLocks noChangeArrowheads="1"/>
                </p:cNvSpPr>
                <p:nvPr/>
              </p:nvSpPr>
              <p:spPr bwMode="auto">
                <a:xfrm>
                  <a:off x="2112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0" name="AutoShape 42"/>
                <p:cNvSpPr>
                  <a:spLocks noChangeArrowheads="1"/>
                </p:cNvSpPr>
                <p:nvPr/>
              </p:nvSpPr>
              <p:spPr bwMode="auto">
                <a:xfrm>
                  <a:off x="588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1" name="AutoShape 43"/>
                <p:cNvSpPr>
                  <a:spLocks noChangeArrowheads="1"/>
                </p:cNvSpPr>
                <p:nvPr/>
              </p:nvSpPr>
              <p:spPr bwMode="auto">
                <a:xfrm>
                  <a:off x="841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2" name="AutoShape 44"/>
                <p:cNvSpPr>
                  <a:spLocks noChangeArrowheads="1"/>
                </p:cNvSpPr>
                <p:nvPr/>
              </p:nvSpPr>
              <p:spPr bwMode="auto">
                <a:xfrm>
                  <a:off x="1095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3" name="AutoShape 45"/>
                <p:cNvSpPr>
                  <a:spLocks noChangeArrowheads="1"/>
                </p:cNvSpPr>
                <p:nvPr/>
              </p:nvSpPr>
              <p:spPr bwMode="auto">
                <a:xfrm>
                  <a:off x="1350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4" name="AutoShape 46"/>
                <p:cNvSpPr>
                  <a:spLocks noChangeArrowheads="1"/>
                </p:cNvSpPr>
                <p:nvPr/>
              </p:nvSpPr>
              <p:spPr bwMode="auto">
                <a:xfrm>
                  <a:off x="1604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5" name="AutoShape 47"/>
                <p:cNvSpPr>
                  <a:spLocks noChangeArrowheads="1"/>
                </p:cNvSpPr>
                <p:nvPr/>
              </p:nvSpPr>
              <p:spPr bwMode="auto">
                <a:xfrm>
                  <a:off x="1857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6" name="AutoShape 48"/>
                <p:cNvSpPr>
                  <a:spLocks noChangeArrowheads="1"/>
                </p:cNvSpPr>
                <p:nvPr/>
              </p:nvSpPr>
              <p:spPr bwMode="auto">
                <a:xfrm>
                  <a:off x="2112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7" name="AutoShape 49"/>
                <p:cNvSpPr>
                  <a:spLocks noChangeArrowheads="1"/>
                </p:cNvSpPr>
                <p:nvPr/>
              </p:nvSpPr>
              <p:spPr bwMode="auto">
                <a:xfrm>
                  <a:off x="588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8" name="AutoShape 50"/>
                <p:cNvSpPr>
                  <a:spLocks noChangeArrowheads="1"/>
                </p:cNvSpPr>
                <p:nvPr/>
              </p:nvSpPr>
              <p:spPr bwMode="auto">
                <a:xfrm>
                  <a:off x="841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39" name="AutoShape 51"/>
                <p:cNvSpPr>
                  <a:spLocks noChangeArrowheads="1"/>
                </p:cNvSpPr>
                <p:nvPr/>
              </p:nvSpPr>
              <p:spPr bwMode="auto">
                <a:xfrm>
                  <a:off x="1095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40" name="AutoShape 52"/>
                <p:cNvSpPr>
                  <a:spLocks noChangeArrowheads="1"/>
                </p:cNvSpPr>
                <p:nvPr/>
              </p:nvSpPr>
              <p:spPr bwMode="auto">
                <a:xfrm>
                  <a:off x="1350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41" name="AutoShape 53"/>
                <p:cNvSpPr>
                  <a:spLocks noChangeArrowheads="1"/>
                </p:cNvSpPr>
                <p:nvPr/>
              </p:nvSpPr>
              <p:spPr bwMode="auto">
                <a:xfrm>
                  <a:off x="1604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42" name="AutoShape 54"/>
                <p:cNvSpPr>
                  <a:spLocks noChangeArrowheads="1"/>
                </p:cNvSpPr>
                <p:nvPr/>
              </p:nvSpPr>
              <p:spPr bwMode="auto">
                <a:xfrm>
                  <a:off x="1857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43" name="AutoShape 55"/>
                <p:cNvSpPr>
                  <a:spLocks noChangeArrowheads="1"/>
                </p:cNvSpPr>
                <p:nvPr/>
              </p:nvSpPr>
              <p:spPr bwMode="auto">
                <a:xfrm>
                  <a:off x="2112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/>
                    <a:cs typeface="Calibri"/>
                  </a:endParaRPr>
                </a:p>
              </p:txBody>
            </p:sp>
            <p:sp>
              <p:nvSpPr>
                <p:cNvPr id="12344" name="AutoShape 56"/>
                <p:cNvSpPr>
                  <a:spLocks noChangeArrowheads="1"/>
                </p:cNvSpPr>
                <p:nvPr/>
              </p:nvSpPr>
              <p:spPr bwMode="auto">
                <a:xfrm>
                  <a:off x="334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lang="en-US" sz="1800" baseline="-330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2</a:t>
                  </a:r>
                </a:p>
              </p:txBody>
            </p:sp>
            <p:sp>
              <p:nvSpPr>
                <p:cNvPr id="12345" name="AutoShape 57"/>
                <p:cNvSpPr>
                  <a:spLocks noChangeArrowheads="1"/>
                </p:cNvSpPr>
                <p:nvPr/>
              </p:nvSpPr>
              <p:spPr bwMode="auto">
                <a:xfrm>
                  <a:off x="841" y="142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lang="en-US" sz="1800" baseline="-330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2</a:t>
                  </a:r>
                </a:p>
              </p:txBody>
            </p:sp>
            <p:sp>
              <p:nvSpPr>
                <p:cNvPr id="12346" name="AutoShape 58"/>
                <p:cNvSpPr>
                  <a:spLocks noChangeArrowheads="1"/>
                </p:cNvSpPr>
                <p:nvPr/>
              </p:nvSpPr>
              <p:spPr bwMode="auto">
                <a:xfrm>
                  <a:off x="2366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B</a:t>
                  </a:r>
                </a:p>
              </p:txBody>
            </p:sp>
            <p:sp>
              <p:nvSpPr>
                <p:cNvPr id="12347" name="AutoShape 59"/>
                <p:cNvSpPr>
                  <a:spLocks noChangeArrowheads="1"/>
                </p:cNvSpPr>
                <p:nvPr/>
              </p:nvSpPr>
              <p:spPr bwMode="auto">
                <a:xfrm>
                  <a:off x="2366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lang="en-US" sz="1800" baseline="-330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3</a:t>
                  </a:r>
                </a:p>
              </p:txBody>
            </p:sp>
            <p:sp>
              <p:nvSpPr>
                <p:cNvPr id="12348" name="AutoShape 60"/>
                <p:cNvSpPr>
                  <a:spLocks noChangeArrowheads="1"/>
                </p:cNvSpPr>
                <p:nvPr/>
              </p:nvSpPr>
              <p:spPr bwMode="auto">
                <a:xfrm>
                  <a:off x="841" y="3392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4320" tIns="49320" rIns="94320" bIns="4932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S</a:t>
                  </a:r>
                  <a:r>
                    <a:rPr lang="en-US" sz="1800" baseline="-330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1</a:t>
                  </a:r>
                </a:p>
              </p:txBody>
            </p:sp>
            <p:sp>
              <p:nvSpPr>
                <p:cNvPr id="12349" name="AutoShape 61"/>
                <p:cNvSpPr>
                  <a:spLocks noChangeArrowheads="1"/>
                </p:cNvSpPr>
                <p:nvPr/>
              </p:nvSpPr>
              <p:spPr bwMode="auto">
                <a:xfrm>
                  <a:off x="1857" y="3392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W</a:t>
                  </a:r>
                </a:p>
              </p:txBody>
            </p:sp>
            <p:sp>
              <p:nvSpPr>
                <p:cNvPr id="12350" name="AutoShape 62"/>
                <p:cNvSpPr>
                  <a:spLocks noChangeArrowheads="1"/>
                </p:cNvSpPr>
                <p:nvPr/>
              </p:nvSpPr>
              <p:spPr bwMode="auto">
                <a:xfrm>
                  <a:off x="2366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R</a:t>
                  </a:r>
                  <a:r>
                    <a:rPr lang="en-US" sz="1800" baseline="-33000">
                      <a:solidFill>
                        <a:srgbClr val="000000"/>
                      </a:solidFill>
                      <a:latin typeface="Calibri"/>
                      <a:cs typeface="Calibri"/>
                    </a:rPr>
                    <a:t>1</a:t>
                  </a:r>
                </a:p>
              </p:txBody>
            </p:sp>
          </p:grpSp>
        </p:grpSp>
      </p:grpSp>
      <p:grpSp>
        <p:nvGrpSpPr>
          <p:cNvPr id="12351" name="Group 63"/>
          <p:cNvGrpSpPr>
            <a:grpSpLocks/>
          </p:cNvGrpSpPr>
          <p:nvPr/>
        </p:nvGrpSpPr>
        <p:grpSpPr bwMode="auto">
          <a:xfrm>
            <a:off x="1665288" y="3800574"/>
            <a:ext cx="1600200" cy="752475"/>
            <a:chOff x="1049" y="2600"/>
            <a:chExt cx="1008" cy="474"/>
          </a:xfrm>
        </p:grpSpPr>
        <p:sp>
          <p:nvSpPr>
            <p:cNvPr id="12352" name="Oval 64"/>
            <p:cNvSpPr>
              <a:spLocks noChangeArrowheads="1"/>
            </p:cNvSpPr>
            <p:nvPr/>
          </p:nvSpPr>
          <p:spPr bwMode="auto">
            <a:xfrm>
              <a:off x="1049" y="2600"/>
              <a:ext cx="331" cy="356"/>
            </a:xfrm>
            <a:prstGeom prst="ellipse">
              <a:avLst/>
            </a:prstGeom>
            <a:solidFill>
              <a:srgbClr val="99CC99"/>
            </a:solidFill>
            <a:ln w="9360">
              <a:solidFill>
                <a:srgbClr val="99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53" name="Line 65"/>
            <p:cNvSpPr>
              <a:spLocks noChangeShapeType="1"/>
            </p:cNvSpPr>
            <p:nvPr/>
          </p:nvSpPr>
          <p:spPr bwMode="auto">
            <a:xfrm>
              <a:off x="1256" y="2763"/>
              <a:ext cx="239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54" name="Line 66"/>
            <p:cNvSpPr>
              <a:spLocks noChangeShapeType="1"/>
            </p:cNvSpPr>
            <p:nvPr/>
          </p:nvSpPr>
          <p:spPr bwMode="auto">
            <a:xfrm>
              <a:off x="1522" y="2763"/>
              <a:ext cx="24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55" name="Line 67"/>
            <p:cNvSpPr>
              <a:spLocks noChangeShapeType="1"/>
            </p:cNvSpPr>
            <p:nvPr/>
          </p:nvSpPr>
          <p:spPr bwMode="auto">
            <a:xfrm>
              <a:off x="1815" y="2763"/>
              <a:ext cx="24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56" name="Line 68"/>
            <p:cNvSpPr>
              <a:spLocks noChangeShapeType="1"/>
            </p:cNvSpPr>
            <p:nvPr/>
          </p:nvSpPr>
          <p:spPr bwMode="auto">
            <a:xfrm flipH="1">
              <a:off x="1814" y="3075"/>
              <a:ext cx="244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57" name="Line 69"/>
            <p:cNvSpPr>
              <a:spLocks noChangeShapeType="1"/>
            </p:cNvSpPr>
            <p:nvPr/>
          </p:nvSpPr>
          <p:spPr bwMode="auto">
            <a:xfrm flipH="1">
              <a:off x="1521" y="3075"/>
              <a:ext cx="243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58" name="Line 70"/>
            <p:cNvSpPr>
              <a:spLocks noChangeShapeType="1"/>
            </p:cNvSpPr>
            <p:nvPr/>
          </p:nvSpPr>
          <p:spPr bwMode="auto">
            <a:xfrm flipH="1">
              <a:off x="1253" y="3075"/>
              <a:ext cx="244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59" name="Line 71"/>
            <p:cNvSpPr>
              <a:spLocks noChangeShapeType="1"/>
            </p:cNvSpPr>
            <p:nvPr/>
          </p:nvSpPr>
          <p:spPr bwMode="auto">
            <a:xfrm flipV="1">
              <a:off x="1228" y="2790"/>
              <a:ext cx="0" cy="26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360" name="Line 72"/>
            <p:cNvSpPr>
              <a:spLocks noChangeShapeType="1"/>
            </p:cNvSpPr>
            <p:nvPr/>
          </p:nvSpPr>
          <p:spPr bwMode="auto">
            <a:xfrm>
              <a:off x="2054" y="2792"/>
              <a:ext cx="0" cy="25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2361" name="Text Box 73"/>
          <p:cNvSpPr txBox="1">
            <a:spLocks noChangeArrowheads="1"/>
          </p:cNvSpPr>
          <p:nvPr/>
        </p:nvSpPr>
        <p:spPr bwMode="auto">
          <a:xfrm>
            <a:off x="4676775" y="1900139"/>
            <a:ext cx="43624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880" rIns="0" bIns="0"/>
          <a:lstStyle>
            <a:lvl1pPr marL="431800" indent="-214313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400"/>
              </a:spcBef>
              <a:buClrTx/>
              <a:buSzPct val="45000"/>
              <a:buFontTx/>
              <a:buNone/>
            </a:pPr>
            <a:endParaRPr lang="en-US">
              <a:latin typeface="Calibri"/>
              <a:cs typeface="Calibri"/>
            </a:endParaRPr>
          </a:p>
          <a:p>
            <a:pPr>
              <a:lnSpc>
                <a:spcPct val="97000"/>
              </a:lnSpc>
              <a:spcBef>
                <a:spcPts val="600"/>
              </a:spcBef>
              <a:buSzPct val="45000"/>
              <a:buFont typeface="Wingdings" charset="0"/>
              <a:buChar char=""/>
            </a:pPr>
            <a:r>
              <a:rPr lang="en-US">
                <a:latin typeface="Calibri"/>
                <a:cs typeface="Calibri"/>
              </a:rPr>
              <a:t>Dispensing</a:t>
            </a:r>
          </a:p>
          <a:p>
            <a:pPr>
              <a:lnSpc>
                <a:spcPct val="97000"/>
              </a:lnSpc>
              <a:spcBef>
                <a:spcPts val="600"/>
              </a:spcBef>
              <a:buSzPct val="45000"/>
              <a:buFont typeface="Wingdings" charset="0"/>
              <a:buChar char=""/>
            </a:pPr>
            <a:r>
              <a:rPr lang="en-US">
                <a:latin typeface="Calibri"/>
                <a:cs typeface="Calibri"/>
              </a:rPr>
              <a:t>Detection</a:t>
            </a:r>
          </a:p>
          <a:p>
            <a:pPr>
              <a:lnSpc>
                <a:spcPct val="97000"/>
              </a:lnSpc>
              <a:spcBef>
                <a:spcPts val="600"/>
              </a:spcBef>
              <a:buClrTx/>
              <a:buSzPct val="45000"/>
              <a:buFontTx/>
              <a:buNone/>
            </a:pPr>
            <a:endParaRPr lang="en-US">
              <a:latin typeface="Calibri"/>
              <a:cs typeface="Calibri"/>
            </a:endParaRPr>
          </a:p>
          <a:p>
            <a:pPr>
              <a:lnSpc>
                <a:spcPct val="97000"/>
              </a:lnSpc>
              <a:spcBef>
                <a:spcPts val="600"/>
              </a:spcBef>
              <a:buClrTx/>
              <a:buSzPct val="45000"/>
              <a:buFontTx/>
              <a:buNone/>
            </a:pPr>
            <a:endParaRPr lang="en-US">
              <a:latin typeface="Calibri"/>
              <a:cs typeface="Calibri"/>
            </a:endParaRPr>
          </a:p>
          <a:p>
            <a:pPr>
              <a:lnSpc>
                <a:spcPct val="97000"/>
              </a:lnSpc>
              <a:spcBef>
                <a:spcPts val="600"/>
              </a:spcBef>
              <a:buSzPct val="45000"/>
              <a:buFont typeface="Wingdings" charset="0"/>
              <a:buChar char=""/>
            </a:pPr>
            <a:r>
              <a:rPr lang="en-US">
                <a:latin typeface="Calibri"/>
                <a:cs typeface="Calibri"/>
              </a:rPr>
              <a:t>Splitting/Merging</a:t>
            </a:r>
          </a:p>
          <a:p>
            <a:pPr>
              <a:lnSpc>
                <a:spcPct val="97000"/>
              </a:lnSpc>
              <a:spcBef>
                <a:spcPts val="600"/>
              </a:spcBef>
              <a:buSzPct val="45000"/>
              <a:buFont typeface="Wingdings" charset="0"/>
              <a:buChar char=""/>
            </a:pPr>
            <a:r>
              <a:rPr lang="en-US">
                <a:latin typeface="Calibri"/>
                <a:cs typeface="Calibri"/>
              </a:rPr>
              <a:t>Storage</a:t>
            </a:r>
          </a:p>
          <a:p>
            <a:pPr>
              <a:lnSpc>
                <a:spcPct val="97000"/>
              </a:lnSpc>
              <a:spcBef>
                <a:spcPts val="600"/>
              </a:spcBef>
              <a:buSzPct val="45000"/>
              <a:buFont typeface="Wingdings" charset="0"/>
              <a:buChar char=""/>
            </a:pPr>
            <a:r>
              <a:rPr lang="en-US">
                <a:latin typeface="Calibri"/>
                <a:cs typeface="Calibri"/>
              </a:rPr>
              <a:t>Mixing/Dilution</a:t>
            </a:r>
          </a:p>
        </p:txBody>
      </p:sp>
      <p:sp>
        <p:nvSpPr>
          <p:cNvPr id="12362" name="Rectangle 74"/>
          <p:cNvSpPr>
            <a:spLocks noChangeArrowheads="1"/>
          </p:cNvSpPr>
          <p:nvPr/>
        </p:nvSpPr>
        <p:spPr bwMode="auto">
          <a:xfrm>
            <a:off x="4641850" y="2266851"/>
            <a:ext cx="3036888" cy="909638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4752975" y="1825526"/>
            <a:ext cx="34353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>
                <a:latin typeface="Calibri"/>
                <a:cs typeface="Calibri"/>
              </a:rPr>
              <a:t>Non-reconfigurable</a:t>
            </a:r>
          </a:p>
        </p:txBody>
      </p:sp>
      <p:sp>
        <p:nvSpPr>
          <p:cNvPr id="12364" name="Rectangle 76"/>
          <p:cNvSpPr>
            <a:spLocks noChangeArrowheads="1"/>
          </p:cNvSpPr>
          <p:nvPr/>
        </p:nvSpPr>
        <p:spPr bwMode="auto">
          <a:xfrm>
            <a:off x="4641850" y="4032151"/>
            <a:ext cx="3036888" cy="1271588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365" name="Text Box 77"/>
          <p:cNvSpPr txBox="1">
            <a:spLocks noChangeArrowheads="1"/>
          </p:cNvSpPr>
          <p:nvPr/>
        </p:nvSpPr>
        <p:spPr bwMode="auto">
          <a:xfrm>
            <a:off x="4752975" y="3589239"/>
            <a:ext cx="34353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>
                <a:latin typeface="Calibri"/>
                <a:cs typeface="Calibri"/>
              </a:rPr>
              <a:t>Reconfigurable</a:t>
            </a:r>
          </a:p>
        </p:txBody>
      </p:sp>
    </p:spTree>
    <p:extLst>
      <p:ext uri="{BB962C8B-B14F-4D97-AF65-F5344CB8AC3E}">
        <p14:creationId xmlns:p14="http://schemas.microsoft.com/office/powerpoint/2010/main" val="3642341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9251"/>
            <a:ext cx="7770813" cy="1050925"/>
          </a:xfrm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 dirty="0" smtClean="0"/>
              <a:t>Module</a:t>
            </a:r>
            <a:r>
              <a:rPr lang="en-US" dirty="0" smtClean="0"/>
              <a:t>-Based </a:t>
            </a:r>
            <a:r>
              <a:rPr lang="en-US" dirty="0"/>
              <a:t>Operation Execution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2864"/>
            <a:ext cx="7770813" cy="774558"/>
          </a:xfrm>
          <a:ln/>
        </p:spPr>
        <p:txBody>
          <a:bodyPr tIns="2880"/>
          <a:lstStyle/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				</a:t>
            </a: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4399075" y="4602390"/>
            <a:ext cx="4201128" cy="140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" rIns="0" bIns="0"/>
          <a:lstStyle>
            <a:lvl1pPr marL="430213" indent="-21590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400"/>
              </a:spcBef>
              <a:buSzPct val="45000"/>
              <a:buFont typeface="Wingdings" charset="2"/>
              <a:buChar char=""/>
            </a:pPr>
            <a:r>
              <a:rPr lang="en-US" sz="2000" dirty="0" smtClean="0">
                <a:latin typeface="Tahoma" pitchFamily="32" charset="0"/>
                <a:cs typeface="Arial Unicode MS" charset="0"/>
              </a:rPr>
              <a:t>Droplets </a:t>
            </a:r>
            <a:r>
              <a:rPr lang="en-US" sz="2000" dirty="0" smtClean="0">
                <a:latin typeface="Tahoma" pitchFamily="32" charset="0"/>
                <a:cs typeface="Arial Unicode MS" charset="0"/>
              </a:rPr>
              <a:t>have a fixed movement path inside the module, hence</a:t>
            </a:r>
            <a:endParaRPr lang="en-US" sz="2000" dirty="0">
              <a:latin typeface="Tahoma" pitchFamily="32" charset="0"/>
              <a:cs typeface="Arial Unicode MS" charset="0"/>
            </a:endParaRPr>
          </a:p>
          <a:p>
            <a:pPr eaLnBrk="1" hangingPunct="1">
              <a:lnSpc>
                <a:spcPct val="97000"/>
              </a:lnSpc>
              <a:spcBef>
                <a:spcPts val="400"/>
              </a:spcBef>
              <a:buSzPct val="45000"/>
              <a:buFont typeface="Wingdings" charset="2"/>
              <a:buChar char=""/>
            </a:pPr>
            <a:r>
              <a:rPr lang="en-US" sz="2000" b="1" dirty="0" smtClean="0">
                <a:latin typeface="Tahoma" pitchFamily="32" charset="0"/>
                <a:cs typeface="Arial Unicode MS" charset="0"/>
              </a:rPr>
              <a:t>The position </a:t>
            </a:r>
            <a:r>
              <a:rPr lang="en-US" sz="2000" b="1" dirty="0">
                <a:latin typeface="Tahoma" pitchFamily="32" charset="0"/>
                <a:cs typeface="Arial Unicode MS" charset="0"/>
              </a:rPr>
              <a:t>of </a:t>
            </a:r>
            <a:r>
              <a:rPr lang="en-US" sz="2000" b="1" dirty="0" smtClean="0">
                <a:latin typeface="Tahoma" pitchFamily="32" charset="0"/>
                <a:cs typeface="Arial Unicode MS" charset="0"/>
              </a:rPr>
              <a:t>a droplet </a:t>
            </a:r>
            <a:r>
              <a:rPr lang="en-US" sz="2000" b="1" dirty="0" smtClean="0">
                <a:latin typeface="Tahoma" pitchFamily="32" charset="0"/>
                <a:cs typeface="Arial Unicode MS" charset="0"/>
              </a:rPr>
              <a:t/>
            </a:r>
            <a:br>
              <a:rPr lang="en-US" sz="2000" b="1" dirty="0" smtClean="0">
                <a:latin typeface="Tahoma" pitchFamily="32" charset="0"/>
                <a:cs typeface="Arial Unicode MS" charset="0"/>
              </a:rPr>
            </a:br>
            <a:r>
              <a:rPr lang="en-US" sz="2000" b="1" dirty="0" smtClean="0">
                <a:latin typeface="Tahoma" pitchFamily="32" charset="0"/>
                <a:cs typeface="Arial Unicode MS" charset="0"/>
              </a:rPr>
              <a:t>inside </a:t>
            </a:r>
            <a:r>
              <a:rPr lang="en-US" sz="2000" b="1" dirty="0" smtClean="0">
                <a:latin typeface="Tahoma" pitchFamily="32" charset="0"/>
                <a:cs typeface="Arial Unicode MS" charset="0"/>
              </a:rPr>
              <a:t>a module is ignored</a:t>
            </a:r>
            <a:endParaRPr lang="en-US" sz="2000" b="1" dirty="0">
              <a:latin typeface="Tahoma" pitchFamily="32" charset="0"/>
              <a:cs typeface="Arial Unicode MS" charset="0"/>
            </a:endParaRPr>
          </a:p>
        </p:txBody>
      </p:sp>
      <p:pic>
        <p:nvPicPr>
          <p:cNvPr id="6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17" y="3478298"/>
            <a:ext cx="2514203" cy="126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251521" y="2488969"/>
            <a:ext cx="4124948" cy="3508590"/>
            <a:chOff x="251520" y="2350680"/>
            <a:chExt cx="4124948" cy="3508590"/>
          </a:xfrm>
        </p:grpSpPr>
        <p:sp>
          <p:nvSpPr>
            <p:cNvPr id="75" name="Rectangle 74"/>
            <p:cNvSpPr/>
            <p:nvPr/>
          </p:nvSpPr>
          <p:spPr>
            <a:xfrm>
              <a:off x="987112" y="2350680"/>
              <a:ext cx="524548" cy="3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r>
                <a:rPr lang="en-US" sz="1800" baseline="-25000" dirty="0" smtClean="0">
                  <a:solidFill>
                    <a:srgbClr val="000000"/>
                  </a:solidFill>
                </a:rPr>
                <a:t>2</a:t>
              </a:r>
              <a:endParaRPr lang="da-DK" sz="1800" baseline="-25000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51520" y="2380953"/>
              <a:ext cx="4124948" cy="3478317"/>
              <a:chOff x="251520" y="2380953"/>
              <a:chExt cx="4124948" cy="347831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11560" y="2708919"/>
                <a:ext cx="3240360" cy="2835316"/>
                <a:chOff x="611560" y="2708919"/>
                <a:chExt cx="3240360" cy="2835316"/>
              </a:xfrm>
            </p:grpSpPr>
            <p:sp>
              <p:nvSpPr>
                <p:cNvPr id="93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2708919"/>
                  <a:ext cx="36611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94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2708919"/>
                  <a:ext cx="360040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95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2708919"/>
                  <a:ext cx="36611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96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97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98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2708919"/>
                  <a:ext cx="3538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99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2708919"/>
                  <a:ext cx="354065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0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2708919"/>
                  <a:ext cx="366014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1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2708919"/>
                  <a:ext cx="354066" cy="32796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2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036887"/>
                  <a:ext cx="36611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3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036887"/>
                  <a:ext cx="360040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4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036887"/>
                  <a:ext cx="36611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5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6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7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036887"/>
                  <a:ext cx="3538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8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036887"/>
                  <a:ext cx="354065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09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036887"/>
                  <a:ext cx="366014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0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036887"/>
                  <a:ext cx="354066" cy="31250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1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352800"/>
                  <a:ext cx="36611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2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352800"/>
                  <a:ext cx="360040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3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352800"/>
                  <a:ext cx="36611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4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5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6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352800"/>
                  <a:ext cx="3538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7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352800"/>
                  <a:ext cx="354065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8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352800"/>
                  <a:ext cx="366014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19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352800"/>
                  <a:ext cx="354066" cy="311627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0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66442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1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66442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2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66442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3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4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5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66442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6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66442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7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66442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8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66442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29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397946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0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397946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1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397946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2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3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4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397946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5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397946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6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397946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7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397946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8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29449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39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29449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0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29449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1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2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3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29449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4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29449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5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29449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6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29449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7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609532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609532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49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609532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0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1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609532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3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609532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4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609532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5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609532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6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4924567"/>
                  <a:ext cx="36611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7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4924567"/>
                  <a:ext cx="360040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8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4924567"/>
                  <a:ext cx="36611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59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0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4924567"/>
                  <a:ext cx="3538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2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4924567"/>
                  <a:ext cx="354065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3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4924567"/>
                  <a:ext cx="366014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4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4924567"/>
                  <a:ext cx="354066" cy="315035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5" name="AutoShape 31"/>
                <p:cNvSpPr>
                  <a:spLocks noChangeArrowheads="1"/>
                </p:cNvSpPr>
                <p:nvPr/>
              </p:nvSpPr>
              <p:spPr bwMode="auto">
                <a:xfrm>
                  <a:off x="611560" y="5239602"/>
                  <a:ext cx="36611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6" name="AutoShape 31"/>
                <p:cNvSpPr>
                  <a:spLocks noChangeArrowheads="1"/>
                </p:cNvSpPr>
                <p:nvPr/>
              </p:nvSpPr>
              <p:spPr bwMode="auto">
                <a:xfrm>
                  <a:off x="977676" y="5239602"/>
                  <a:ext cx="360040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37715" y="5239602"/>
                  <a:ext cx="36611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8" name="AutoShape 31"/>
                <p:cNvSpPr>
                  <a:spLocks noChangeArrowheads="1"/>
                </p:cNvSpPr>
                <p:nvPr/>
              </p:nvSpPr>
              <p:spPr bwMode="auto">
                <a:xfrm>
                  <a:off x="1703831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69" name="AutoShape 31"/>
                <p:cNvSpPr>
                  <a:spLocks noChangeArrowheads="1"/>
                </p:cNvSpPr>
                <p:nvPr/>
              </p:nvSpPr>
              <p:spPr bwMode="auto">
                <a:xfrm>
                  <a:off x="206984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0" name="AutoShape 31"/>
                <p:cNvSpPr>
                  <a:spLocks noChangeArrowheads="1"/>
                </p:cNvSpPr>
                <p:nvPr/>
              </p:nvSpPr>
              <p:spPr bwMode="auto">
                <a:xfrm>
                  <a:off x="2423909" y="5239602"/>
                  <a:ext cx="3538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1" name="AutoShape 31"/>
                <p:cNvSpPr>
                  <a:spLocks noChangeArrowheads="1"/>
                </p:cNvSpPr>
                <p:nvPr/>
              </p:nvSpPr>
              <p:spPr bwMode="auto">
                <a:xfrm>
                  <a:off x="2777775" y="5239602"/>
                  <a:ext cx="354065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2" name="AutoShape 31"/>
                <p:cNvSpPr>
                  <a:spLocks noChangeArrowheads="1"/>
                </p:cNvSpPr>
                <p:nvPr/>
              </p:nvSpPr>
              <p:spPr bwMode="auto">
                <a:xfrm>
                  <a:off x="3131840" y="5239602"/>
                  <a:ext cx="366014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73" name="AutoShape 31"/>
                <p:cNvSpPr>
                  <a:spLocks noChangeArrowheads="1"/>
                </p:cNvSpPr>
                <p:nvPr/>
              </p:nvSpPr>
              <p:spPr bwMode="auto">
                <a:xfrm>
                  <a:off x="3497854" y="5239602"/>
                  <a:ext cx="354066" cy="30463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sp>
            <p:nvSpPr>
              <p:cNvPr id="78" name="AutoShape 31"/>
              <p:cNvSpPr>
                <a:spLocks noChangeArrowheads="1"/>
              </p:cNvSpPr>
              <p:nvPr/>
            </p:nvSpPr>
            <p:spPr bwMode="auto">
              <a:xfrm>
                <a:off x="977676" y="2380953"/>
                <a:ext cx="360040" cy="327967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79" name="AutoShape 31"/>
              <p:cNvSpPr>
                <a:spLocks noChangeArrowheads="1"/>
              </p:cNvSpPr>
              <p:nvPr/>
            </p:nvSpPr>
            <p:spPr bwMode="auto">
              <a:xfrm>
                <a:off x="251520" y="3036885"/>
                <a:ext cx="360040" cy="31591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80" name="AutoShape 31"/>
              <p:cNvSpPr>
                <a:spLocks noChangeArrowheads="1"/>
              </p:cNvSpPr>
              <p:nvPr/>
            </p:nvSpPr>
            <p:spPr bwMode="auto">
              <a:xfrm>
                <a:off x="251520" y="4609532"/>
                <a:ext cx="360040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81" name="AutoShape 31"/>
              <p:cNvSpPr>
                <a:spLocks noChangeArrowheads="1"/>
              </p:cNvSpPr>
              <p:nvPr/>
            </p:nvSpPr>
            <p:spPr bwMode="auto">
              <a:xfrm>
                <a:off x="611560" y="5544235"/>
                <a:ext cx="366116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82" name="AutoShape 31"/>
              <p:cNvSpPr>
                <a:spLocks noChangeArrowheads="1"/>
              </p:cNvSpPr>
              <p:nvPr/>
            </p:nvSpPr>
            <p:spPr bwMode="auto">
              <a:xfrm>
                <a:off x="3131840" y="5544235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83" name="AutoShape 31"/>
              <p:cNvSpPr>
                <a:spLocks noChangeArrowheads="1"/>
              </p:cNvSpPr>
              <p:nvPr/>
            </p:nvSpPr>
            <p:spPr bwMode="auto">
              <a:xfrm>
                <a:off x="3851920" y="4609532"/>
                <a:ext cx="366014" cy="315035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84" name="AutoShape 31"/>
              <p:cNvSpPr>
                <a:spLocks noChangeArrowheads="1"/>
              </p:cNvSpPr>
              <p:nvPr/>
            </p:nvSpPr>
            <p:spPr bwMode="auto">
              <a:xfrm>
                <a:off x="3851920" y="3036887"/>
                <a:ext cx="366014" cy="31591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873407" y="3023955"/>
                <a:ext cx="34452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B</a:t>
                </a:r>
                <a:endParaRPr lang="da-DK" sz="18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3851920" y="45541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67032" y="455592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3</a:t>
                </a:r>
                <a:endParaRPr lang="da-DK" sz="1800" baseline="-250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67032" y="297895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2</a:t>
                </a:r>
                <a:endParaRPr lang="da-DK" sz="1800" baseline="-25000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1560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S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102347" y="5499230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W</a:t>
                </a:r>
                <a:endParaRPr lang="da-DK" sz="1800" baseline="-25000" dirty="0"/>
              </a:p>
            </p:txBody>
          </p:sp>
          <p:sp>
            <p:nvSpPr>
              <p:cNvPr id="91" name="AutoShape 31"/>
              <p:cNvSpPr>
                <a:spLocks noChangeArrowheads="1"/>
              </p:cNvSpPr>
              <p:nvPr/>
            </p:nvSpPr>
            <p:spPr bwMode="auto">
              <a:xfrm>
                <a:off x="3851920" y="5239602"/>
                <a:ext cx="366014" cy="304633"/>
              </a:xfrm>
              <a:prstGeom prst="roundRect">
                <a:avLst>
                  <a:gd name="adj" fmla="val 407"/>
                </a:avLst>
              </a:prstGeom>
              <a:noFill/>
              <a:ln w="9000">
                <a:solidFill>
                  <a:srgbClr val="6666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851920" y="5184195"/>
                <a:ext cx="524548" cy="358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0000"/>
                    </a:solidFill>
                  </a:rPr>
                  <a:t>R</a:t>
                </a:r>
                <a:r>
                  <a:rPr lang="en-US" sz="1800" baseline="-25000" dirty="0" smtClean="0">
                    <a:solidFill>
                      <a:srgbClr val="000000"/>
                    </a:solidFill>
                  </a:rPr>
                  <a:t>1</a:t>
                </a:r>
                <a:endParaRPr lang="da-DK" sz="1800" baseline="-25000" dirty="0"/>
              </a:p>
            </p:txBody>
          </p:sp>
        </p:grpSp>
      </p:grpSp>
      <p:grpSp>
        <p:nvGrpSpPr>
          <p:cNvPr id="174" name="Group 63"/>
          <p:cNvGrpSpPr>
            <a:grpSpLocks/>
          </p:cNvGrpSpPr>
          <p:nvPr/>
        </p:nvGrpSpPr>
        <p:grpSpPr bwMode="auto">
          <a:xfrm>
            <a:off x="1703833" y="3793642"/>
            <a:ext cx="1794023" cy="675075"/>
            <a:chOff x="1112" y="2650"/>
            <a:chExt cx="991" cy="500"/>
          </a:xfrm>
        </p:grpSpPr>
        <p:sp>
          <p:nvSpPr>
            <p:cNvPr id="175" name="AutoShape 64"/>
            <p:cNvSpPr>
              <a:spLocks noChangeArrowheads="1"/>
            </p:cNvSpPr>
            <p:nvPr/>
          </p:nvSpPr>
          <p:spPr bwMode="auto">
            <a:xfrm>
              <a:off x="1112" y="2650"/>
              <a:ext cx="991" cy="500"/>
            </a:xfrm>
            <a:prstGeom prst="roundRect">
              <a:avLst>
                <a:gd name="adj" fmla="val 199"/>
              </a:avLst>
            </a:prstGeom>
            <a:noFill/>
            <a:ln w="72000">
              <a:solidFill>
                <a:srgbClr val="7B1C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graphicFrame>
        <p:nvGraphicFramePr>
          <p:cNvPr id="177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894884"/>
              </p:ext>
            </p:extLst>
          </p:nvPr>
        </p:nvGraphicFramePr>
        <p:xfrm>
          <a:off x="4810125" y="2498877"/>
          <a:ext cx="3733800" cy="1867032"/>
        </p:xfrm>
        <a:graphic>
          <a:graphicData uri="http://schemas.openxmlformats.org/drawingml/2006/table">
            <a:tbl>
              <a:tblPr/>
              <a:tblGrid>
                <a:gridCol w="1243013"/>
                <a:gridCol w="1328737"/>
                <a:gridCol w="11620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Operation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Area (cells)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Time (s)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Mix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 x 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Mix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 x 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Dilution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 x 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Dilution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2 x 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78" name="Text Box 91"/>
          <p:cNvSpPr txBox="1">
            <a:spLocks noChangeArrowheads="1"/>
          </p:cNvSpPr>
          <p:nvPr/>
        </p:nvSpPr>
        <p:spPr bwMode="auto">
          <a:xfrm>
            <a:off x="4810125" y="2127998"/>
            <a:ext cx="23526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800" b="1" dirty="0">
                <a:latin typeface="Calibri"/>
                <a:cs typeface="Calibri"/>
              </a:rPr>
              <a:t>Module</a:t>
            </a:r>
            <a:r>
              <a:rPr lang="en-US" sz="1800" dirty="0">
                <a:latin typeface="Calibri"/>
                <a:cs typeface="Calibri"/>
              </a:rPr>
              <a:t> library</a:t>
            </a:r>
          </a:p>
        </p:txBody>
      </p:sp>
      <p:sp>
        <p:nvSpPr>
          <p:cNvPr id="176" name="Text Box 66"/>
          <p:cNvSpPr txBox="1">
            <a:spLocks noChangeArrowheads="1"/>
          </p:cNvSpPr>
          <p:nvPr/>
        </p:nvSpPr>
        <p:spPr bwMode="auto">
          <a:xfrm>
            <a:off x="419861" y="1306713"/>
            <a:ext cx="7966598" cy="88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" rIns="0" bIns="0"/>
          <a:lstStyle>
            <a:lvl1pPr marL="430213" indent="-21590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marL="214313" indent="0" eaLnBrk="1" hangingPunct="1">
              <a:lnSpc>
                <a:spcPct val="97000"/>
              </a:lnSpc>
              <a:spcBef>
                <a:spcPts val="400"/>
              </a:spcBef>
              <a:buSzPct val="45000"/>
            </a:pPr>
            <a:r>
              <a:rPr lang="en-US" b="1" dirty="0" smtClean="0">
                <a:solidFill>
                  <a:srgbClr val="800000"/>
                </a:solidFill>
                <a:latin typeface="Tahoma" pitchFamily="32" charset="0"/>
                <a:cs typeface="Arial Unicode MS" charset="0"/>
              </a:rPr>
              <a:t>Module</a:t>
            </a:r>
            <a:r>
              <a:rPr lang="en-US" dirty="0" smtClean="0">
                <a:solidFill>
                  <a:srgbClr val="800000"/>
                </a:solidFill>
                <a:latin typeface="Tahoma" pitchFamily="32" charset="0"/>
                <a:cs typeface="Arial Unicode MS" charset="0"/>
              </a:rPr>
              <a:t>: an abstraction—a virtual functional unit </a:t>
            </a:r>
            <a:br>
              <a:rPr lang="en-US" dirty="0" smtClean="0">
                <a:solidFill>
                  <a:srgbClr val="800000"/>
                </a:solidFill>
                <a:latin typeface="Tahoma" pitchFamily="32" charset="0"/>
                <a:cs typeface="Arial Unicode MS" charset="0"/>
              </a:rPr>
            </a:br>
            <a:r>
              <a:rPr lang="en-US" dirty="0" smtClean="0">
                <a:solidFill>
                  <a:srgbClr val="800000"/>
                </a:solidFill>
                <a:latin typeface="Tahoma" pitchFamily="32" charset="0"/>
                <a:cs typeface="Arial Unicode MS" charset="0"/>
              </a:rPr>
              <a:t>where a reconfigurable operation “executes”</a:t>
            </a:r>
            <a:endParaRPr lang="en-US" b="1" dirty="0">
              <a:solidFill>
                <a:srgbClr val="800000"/>
              </a:solidFill>
              <a:latin typeface="Tahoma" pitchFamily="32" charset="0"/>
              <a:cs typeface="Arial Unicode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3729" y="3885624"/>
            <a:ext cx="1315835" cy="4493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Tahoma" pitchFamily="32" charset="0"/>
                <a:cs typeface="Arial Unicode MS" charset="0"/>
              </a:rPr>
              <a:t>Module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u="sng" dirty="0" smtClean="0"/>
              <a:t>Droplet-Aware</a:t>
            </a:r>
            <a:r>
              <a:rPr lang="en-US" dirty="0" smtClean="0"/>
              <a:t> Operation Execution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tIns="2880"/>
          <a:lstStyle/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41313" eaLnBrk="1" hangingPunct="1">
              <a:spcBef>
                <a:spcPts val="4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				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91565" y="2205586"/>
            <a:ext cx="3625850" cy="3505200"/>
            <a:chOff x="334" y="1428"/>
            <a:chExt cx="2284" cy="2208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334" y="1428"/>
              <a:ext cx="2284" cy="2208"/>
              <a:chOff x="334" y="1428"/>
              <a:chExt cx="2284" cy="2208"/>
            </a:xfrm>
          </p:grpSpPr>
          <p:grpSp>
            <p:nvGrpSpPr>
              <p:cNvPr id="14342" name="Group 6"/>
              <p:cNvGrpSpPr>
                <a:grpSpLocks/>
              </p:cNvGrpSpPr>
              <p:nvPr/>
            </p:nvGrpSpPr>
            <p:grpSpPr bwMode="auto">
              <a:xfrm>
                <a:off x="334" y="1428"/>
                <a:ext cx="2284" cy="2208"/>
                <a:chOff x="334" y="1428"/>
                <a:chExt cx="2284" cy="2208"/>
              </a:xfrm>
            </p:grpSpPr>
            <p:sp>
              <p:nvSpPr>
                <p:cNvPr id="14343" name="AutoShape 7"/>
                <p:cNvSpPr>
                  <a:spLocks noChangeArrowheads="1"/>
                </p:cNvSpPr>
                <p:nvPr/>
              </p:nvSpPr>
              <p:spPr bwMode="auto">
                <a:xfrm>
                  <a:off x="588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4" name="AutoShape 8"/>
                <p:cNvSpPr>
                  <a:spLocks noChangeArrowheads="1"/>
                </p:cNvSpPr>
                <p:nvPr/>
              </p:nvSpPr>
              <p:spPr bwMode="auto">
                <a:xfrm>
                  <a:off x="842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5" name="AutoShape 9"/>
                <p:cNvSpPr>
                  <a:spLocks noChangeArrowheads="1"/>
                </p:cNvSpPr>
                <p:nvPr/>
              </p:nvSpPr>
              <p:spPr bwMode="auto">
                <a:xfrm>
                  <a:off x="1096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6" name="AutoShape 10"/>
                <p:cNvSpPr>
                  <a:spLocks noChangeArrowheads="1"/>
                </p:cNvSpPr>
                <p:nvPr/>
              </p:nvSpPr>
              <p:spPr bwMode="auto">
                <a:xfrm>
                  <a:off x="1350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7" name="AutoShape 11"/>
                <p:cNvSpPr>
                  <a:spLocks noChangeArrowheads="1"/>
                </p:cNvSpPr>
                <p:nvPr/>
              </p:nvSpPr>
              <p:spPr bwMode="auto">
                <a:xfrm>
                  <a:off x="1604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8" name="AutoShape 12"/>
                <p:cNvSpPr>
                  <a:spLocks noChangeArrowheads="1"/>
                </p:cNvSpPr>
                <p:nvPr/>
              </p:nvSpPr>
              <p:spPr bwMode="auto">
                <a:xfrm>
                  <a:off x="1858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49" name="AutoShape 13"/>
                <p:cNvSpPr>
                  <a:spLocks noChangeArrowheads="1"/>
                </p:cNvSpPr>
                <p:nvPr/>
              </p:nvSpPr>
              <p:spPr bwMode="auto">
                <a:xfrm>
                  <a:off x="2113" y="1674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0" name="AutoShape 14"/>
                <p:cNvSpPr>
                  <a:spLocks noChangeArrowheads="1"/>
                </p:cNvSpPr>
                <p:nvPr/>
              </p:nvSpPr>
              <p:spPr bwMode="auto">
                <a:xfrm>
                  <a:off x="588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1" name="AutoShape 15"/>
                <p:cNvSpPr>
                  <a:spLocks noChangeArrowheads="1"/>
                </p:cNvSpPr>
                <p:nvPr/>
              </p:nvSpPr>
              <p:spPr bwMode="auto">
                <a:xfrm>
                  <a:off x="842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2" name="AutoShape 16"/>
                <p:cNvSpPr>
                  <a:spLocks noChangeArrowheads="1"/>
                </p:cNvSpPr>
                <p:nvPr/>
              </p:nvSpPr>
              <p:spPr bwMode="auto">
                <a:xfrm>
                  <a:off x="1096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3" name="AutoShape 17"/>
                <p:cNvSpPr>
                  <a:spLocks noChangeArrowheads="1"/>
                </p:cNvSpPr>
                <p:nvPr/>
              </p:nvSpPr>
              <p:spPr bwMode="auto">
                <a:xfrm>
                  <a:off x="1350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4" name="AutoShape 18"/>
                <p:cNvSpPr>
                  <a:spLocks noChangeArrowheads="1"/>
                </p:cNvSpPr>
                <p:nvPr/>
              </p:nvSpPr>
              <p:spPr bwMode="auto">
                <a:xfrm>
                  <a:off x="1604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5" name="AutoShape 19"/>
                <p:cNvSpPr>
                  <a:spLocks noChangeArrowheads="1"/>
                </p:cNvSpPr>
                <p:nvPr/>
              </p:nvSpPr>
              <p:spPr bwMode="auto">
                <a:xfrm>
                  <a:off x="1858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6" name="AutoShape 20"/>
                <p:cNvSpPr>
                  <a:spLocks noChangeArrowheads="1"/>
                </p:cNvSpPr>
                <p:nvPr/>
              </p:nvSpPr>
              <p:spPr bwMode="auto">
                <a:xfrm>
                  <a:off x="2113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7" name="AutoShape 21"/>
                <p:cNvSpPr>
                  <a:spLocks noChangeArrowheads="1"/>
                </p:cNvSpPr>
                <p:nvPr/>
              </p:nvSpPr>
              <p:spPr bwMode="auto">
                <a:xfrm>
                  <a:off x="588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8" name="AutoShape 22"/>
                <p:cNvSpPr>
                  <a:spLocks noChangeArrowheads="1"/>
                </p:cNvSpPr>
                <p:nvPr/>
              </p:nvSpPr>
              <p:spPr bwMode="auto">
                <a:xfrm>
                  <a:off x="842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9" name="AutoShape 23"/>
                <p:cNvSpPr>
                  <a:spLocks noChangeArrowheads="1"/>
                </p:cNvSpPr>
                <p:nvPr/>
              </p:nvSpPr>
              <p:spPr bwMode="auto">
                <a:xfrm>
                  <a:off x="1096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0" name="AutoShape 24"/>
                <p:cNvSpPr>
                  <a:spLocks noChangeArrowheads="1"/>
                </p:cNvSpPr>
                <p:nvPr/>
              </p:nvSpPr>
              <p:spPr bwMode="auto">
                <a:xfrm>
                  <a:off x="1350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1" name="AutoShape 25"/>
                <p:cNvSpPr>
                  <a:spLocks noChangeArrowheads="1"/>
                </p:cNvSpPr>
                <p:nvPr/>
              </p:nvSpPr>
              <p:spPr bwMode="auto">
                <a:xfrm>
                  <a:off x="1604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2" name="AutoShape 26"/>
                <p:cNvSpPr>
                  <a:spLocks noChangeArrowheads="1"/>
                </p:cNvSpPr>
                <p:nvPr/>
              </p:nvSpPr>
              <p:spPr bwMode="auto">
                <a:xfrm>
                  <a:off x="1858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3" name="AutoShape 27"/>
                <p:cNvSpPr>
                  <a:spLocks noChangeArrowheads="1"/>
                </p:cNvSpPr>
                <p:nvPr/>
              </p:nvSpPr>
              <p:spPr bwMode="auto">
                <a:xfrm>
                  <a:off x="2113" y="216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4" name="AutoShape 28"/>
                <p:cNvSpPr>
                  <a:spLocks noChangeArrowheads="1"/>
                </p:cNvSpPr>
                <p:nvPr/>
              </p:nvSpPr>
              <p:spPr bwMode="auto">
                <a:xfrm>
                  <a:off x="588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5" name="AutoShape 29"/>
                <p:cNvSpPr>
                  <a:spLocks noChangeArrowheads="1"/>
                </p:cNvSpPr>
                <p:nvPr/>
              </p:nvSpPr>
              <p:spPr bwMode="auto">
                <a:xfrm>
                  <a:off x="842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6" name="AutoShape 30"/>
                <p:cNvSpPr>
                  <a:spLocks noChangeArrowheads="1"/>
                </p:cNvSpPr>
                <p:nvPr/>
              </p:nvSpPr>
              <p:spPr bwMode="auto">
                <a:xfrm>
                  <a:off x="1096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7" name="AutoShape 31"/>
                <p:cNvSpPr>
                  <a:spLocks noChangeArrowheads="1"/>
                </p:cNvSpPr>
                <p:nvPr/>
              </p:nvSpPr>
              <p:spPr bwMode="auto">
                <a:xfrm>
                  <a:off x="1350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8" name="AutoShape 32"/>
                <p:cNvSpPr>
                  <a:spLocks noChangeArrowheads="1"/>
                </p:cNvSpPr>
                <p:nvPr/>
              </p:nvSpPr>
              <p:spPr bwMode="auto">
                <a:xfrm>
                  <a:off x="1604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9" name="AutoShape 33"/>
                <p:cNvSpPr>
                  <a:spLocks noChangeArrowheads="1"/>
                </p:cNvSpPr>
                <p:nvPr/>
              </p:nvSpPr>
              <p:spPr bwMode="auto">
                <a:xfrm>
                  <a:off x="1858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AutoShape 34"/>
                <p:cNvSpPr>
                  <a:spLocks noChangeArrowheads="1"/>
                </p:cNvSpPr>
                <p:nvPr/>
              </p:nvSpPr>
              <p:spPr bwMode="auto">
                <a:xfrm>
                  <a:off x="2113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1" name="AutoShape 35"/>
                <p:cNvSpPr>
                  <a:spLocks noChangeArrowheads="1"/>
                </p:cNvSpPr>
                <p:nvPr/>
              </p:nvSpPr>
              <p:spPr bwMode="auto">
                <a:xfrm>
                  <a:off x="588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2" name="AutoShape 36"/>
                <p:cNvSpPr>
                  <a:spLocks noChangeArrowheads="1"/>
                </p:cNvSpPr>
                <p:nvPr/>
              </p:nvSpPr>
              <p:spPr bwMode="auto">
                <a:xfrm>
                  <a:off x="842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3" name="AutoShape 37"/>
                <p:cNvSpPr>
                  <a:spLocks noChangeArrowheads="1"/>
                </p:cNvSpPr>
                <p:nvPr/>
              </p:nvSpPr>
              <p:spPr bwMode="auto">
                <a:xfrm>
                  <a:off x="1096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AutoShape 38"/>
                <p:cNvSpPr>
                  <a:spLocks noChangeArrowheads="1"/>
                </p:cNvSpPr>
                <p:nvPr/>
              </p:nvSpPr>
              <p:spPr bwMode="auto">
                <a:xfrm>
                  <a:off x="1350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5" name="AutoShape 39"/>
                <p:cNvSpPr>
                  <a:spLocks noChangeArrowheads="1"/>
                </p:cNvSpPr>
                <p:nvPr/>
              </p:nvSpPr>
              <p:spPr bwMode="auto">
                <a:xfrm>
                  <a:off x="1604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6" name="AutoShape 40"/>
                <p:cNvSpPr>
                  <a:spLocks noChangeArrowheads="1"/>
                </p:cNvSpPr>
                <p:nvPr/>
              </p:nvSpPr>
              <p:spPr bwMode="auto">
                <a:xfrm>
                  <a:off x="1858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7" name="AutoShape 41"/>
                <p:cNvSpPr>
                  <a:spLocks noChangeArrowheads="1"/>
                </p:cNvSpPr>
                <p:nvPr/>
              </p:nvSpPr>
              <p:spPr bwMode="auto">
                <a:xfrm>
                  <a:off x="2113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8" name="AutoShape 42"/>
                <p:cNvSpPr>
                  <a:spLocks noChangeArrowheads="1"/>
                </p:cNvSpPr>
                <p:nvPr/>
              </p:nvSpPr>
              <p:spPr bwMode="auto">
                <a:xfrm>
                  <a:off x="588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9" name="AutoShape 43"/>
                <p:cNvSpPr>
                  <a:spLocks noChangeArrowheads="1"/>
                </p:cNvSpPr>
                <p:nvPr/>
              </p:nvSpPr>
              <p:spPr bwMode="auto">
                <a:xfrm>
                  <a:off x="842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0" name="AutoShape 44"/>
                <p:cNvSpPr>
                  <a:spLocks noChangeArrowheads="1"/>
                </p:cNvSpPr>
                <p:nvPr/>
              </p:nvSpPr>
              <p:spPr bwMode="auto">
                <a:xfrm>
                  <a:off x="1096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1" name="AutoShape 45"/>
                <p:cNvSpPr>
                  <a:spLocks noChangeArrowheads="1"/>
                </p:cNvSpPr>
                <p:nvPr/>
              </p:nvSpPr>
              <p:spPr bwMode="auto">
                <a:xfrm>
                  <a:off x="1350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2" name="AutoShape 46"/>
                <p:cNvSpPr>
                  <a:spLocks noChangeArrowheads="1"/>
                </p:cNvSpPr>
                <p:nvPr/>
              </p:nvSpPr>
              <p:spPr bwMode="auto">
                <a:xfrm>
                  <a:off x="1604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AutoShape 47"/>
                <p:cNvSpPr>
                  <a:spLocks noChangeArrowheads="1"/>
                </p:cNvSpPr>
                <p:nvPr/>
              </p:nvSpPr>
              <p:spPr bwMode="auto">
                <a:xfrm>
                  <a:off x="1858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AutoShape 48"/>
                <p:cNvSpPr>
                  <a:spLocks noChangeArrowheads="1"/>
                </p:cNvSpPr>
                <p:nvPr/>
              </p:nvSpPr>
              <p:spPr bwMode="auto">
                <a:xfrm>
                  <a:off x="2113" y="2901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AutoShape 49"/>
                <p:cNvSpPr>
                  <a:spLocks noChangeArrowheads="1"/>
                </p:cNvSpPr>
                <p:nvPr/>
              </p:nvSpPr>
              <p:spPr bwMode="auto">
                <a:xfrm>
                  <a:off x="588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6" name="AutoShape 50"/>
                <p:cNvSpPr>
                  <a:spLocks noChangeArrowheads="1"/>
                </p:cNvSpPr>
                <p:nvPr/>
              </p:nvSpPr>
              <p:spPr bwMode="auto">
                <a:xfrm>
                  <a:off x="842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7" name="AutoShape 51"/>
                <p:cNvSpPr>
                  <a:spLocks noChangeArrowheads="1"/>
                </p:cNvSpPr>
                <p:nvPr/>
              </p:nvSpPr>
              <p:spPr bwMode="auto">
                <a:xfrm>
                  <a:off x="1096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8" name="AutoShape 52"/>
                <p:cNvSpPr>
                  <a:spLocks noChangeArrowheads="1"/>
                </p:cNvSpPr>
                <p:nvPr/>
              </p:nvSpPr>
              <p:spPr bwMode="auto">
                <a:xfrm>
                  <a:off x="1350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9" name="AutoShape 53"/>
                <p:cNvSpPr>
                  <a:spLocks noChangeArrowheads="1"/>
                </p:cNvSpPr>
                <p:nvPr/>
              </p:nvSpPr>
              <p:spPr bwMode="auto">
                <a:xfrm>
                  <a:off x="1604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0" name="AutoShape 54"/>
                <p:cNvSpPr>
                  <a:spLocks noChangeArrowheads="1"/>
                </p:cNvSpPr>
                <p:nvPr/>
              </p:nvSpPr>
              <p:spPr bwMode="auto">
                <a:xfrm>
                  <a:off x="1858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1" name="AutoShape 55"/>
                <p:cNvSpPr>
                  <a:spLocks noChangeArrowheads="1"/>
                </p:cNvSpPr>
                <p:nvPr/>
              </p:nvSpPr>
              <p:spPr bwMode="auto">
                <a:xfrm>
                  <a:off x="2113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2" name="AutoShape 56"/>
                <p:cNvSpPr>
                  <a:spLocks noChangeArrowheads="1"/>
                </p:cNvSpPr>
                <p:nvPr/>
              </p:nvSpPr>
              <p:spPr bwMode="auto">
                <a:xfrm>
                  <a:off x="334" y="2410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</a:rPr>
                    <a:t>S</a:t>
                  </a:r>
                  <a:r>
                    <a:rPr lang="en-US" sz="1800" baseline="-3300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14393" name="AutoShape 57"/>
                <p:cNvSpPr>
                  <a:spLocks noChangeArrowheads="1"/>
                </p:cNvSpPr>
                <p:nvPr/>
              </p:nvSpPr>
              <p:spPr bwMode="auto">
                <a:xfrm>
                  <a:off x="842" y="142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33000" dirty="0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14394" name="AutoShape 58"/>
                <p:cNvSpPr>
                  <a:spLocks noChangeArrowheads="1"/>
                </p:cNvSpPr>
                <p:nvPr/>
              </p:nvSpPr>
              <p:spPr bwMode="auto">
                <a:xfrm>
                  <a:off x="2366" y="1918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14395" name="AutoShape 59"/>
                <p:cNvSpPr>
                  <a:spLocks noChangeArrowheads="1"/>
                </p:cNvSpPr>
                <p:nvPr/>
              </p:nvSpPr>
              <p:spPr bwMode="auto">
                <a:xfrm>
                  <a:off x="2366" y="2655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</a:rPr>
                    <a:t>S</a:t>
                  </a:r>
                  <a:r>
                    <a:rPr lang="en-US" sz="1800" baseline="-3300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14396" name="AutoShape 60"/>
                <p:cNvSpPr>
                  <a:spLocks noChangeArrowheads="1"/>
                </p:cNvSpPr>
                <p:nvPr/>
              </p:nvSpPr>
              <p:spPr bwMode="auto">
                <a:xfrm>
                  <a:off x="842" y="3392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4320" tIns="49320" rIns="94320" bIns="4932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</a:rPr>
                    <a:t>S</a:t>
                  </a:r>
                  <a:r>
                    <a:rPr lang="en-US" sz="1800" baseline="-3300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14397" name="AutoShape 61"/>
                <p:cNvSpPr>
                  <a:spLocks noChangeArrowheads="1"/>
                </p:cNvSpPr>
                <p:nvPr/>
              </p:nvSpPr>
              <p:spPr bwMode="auto">
                <a:xfrm>
                  <a:off x="1858" y="3392"/>
                  <a:ext cx="252" cy="244"/>
                </a:xfrm>
                <a:prstGeom prst="roundRect">
                  <a:avLst>
                    <a:gd name="adj" fmla="val 403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800">
                      <a:solidFill>
                        <a:srgbClr val="000000"/>
                      </a:solidFill>
                    </a:rPr>
                    <a:t>W</a:t>
                  </a:r>
                </a:p>
              </p:txBody>
            </p:sp>
            <p:sp>
              <p:nvSpPr>
                <p:cNvPr id="14398" name="AutoShape 62"/>
                <p:cNvSpPr>
                  <a:spLocks noChangeArrowheads="1"/>
                </p:cNvSpPr>
                <p:nvPr/>
              </p:nvSpPr>
              <p:spPr bwMode="auto">
                <a:xfrm>
                  <a:off x="2366" y="3146"/>
                  <a:ext cx="252" cy="243"/>
                </a:xfrm>
                <a:prstGeom prst="roundRect">
                  <a:avLst>
                    <a:gd name="adj" fmla="val 407"/>
                  </a:avLst>
                </a:prstGeom>
                <a:noFill/>
                <a:ln w="9000">
                  <a:solidFill>
                    <a:srgbClr val="6666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3960" tIns="48960" rIns="93960" bIns="48960" anchor="ctr" anchorCtr="1"/>
                <a:lstStyle/>
                <a:p>
                  <a:pPr algn="ctr">
                    <a:buClrTx/>
                    <a:buFontTx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US" sz="1600" dirty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33000" dirty="0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</p:grpSp>
        </p:grpSp>
      </p:grpSp>
      <p:grpSp>
        <p:nvGrpSpPr>
          <p:cNvPr id="14399" name="Group 63"/>
          <p:cNvGrpSpPr>
            <a:grpSpLocks/>
          </p:cNvGrpSpPr>
          <p:nvPr/>
        </p:nvGrpSpPr>
        <p:grpSpPr bwMode="auto">
          <a:xfrm>
            <a:off x="1426640" y="4145511"/>
            <a:ext cx="1573213" cy="793750"/>
            <a:chOff x="1112" y="2650"/>
            <a:chExt cx="991" cy="500"/>
          </a:xfrm>
        </p:grpSpPr>
        <p:sp>
          <p:nvSpPr>
            <p:cNvPr id="14400" name="AutoShape 64"/>
            <p:cNvSpPr>
              <a:spLocks noChangeArrowheads="1"/>
            </p:cNvSpPr>
            <p:nvPr/>
          </p:nvSpPr>
          <p:spPr bwMode="auto">
            <a:xfrm>
              <a:off x="1112" y="2650"/>
              <a:ext cx="991" cy="500"/>
            </a:xfrm>
            <a:prstGeom prst="roundRect">
              <a:avLst>
                <a:gd name="adj" fmla="val 199"/>
              </a:avLst>
            </a:prstGeom>
            <a:noFill/>
            <a:ln w="72000">
              <a:solidFill>
                <a:srgbClr val="7B1C1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01" name="Group 65"/>
          <p:cNvGrpSpPr>
            <a:grpSpLocks/>
          </p:cNvGrpSpPr>
          <p:nvPr/>
        </p:nvGrpSpPr>
        <p:grpSpPr bwMode="auto">
          <a:xfrm>
            <a:off x="1326628" y="4066136"/>
            <a:ext cx="1600200" cy="752475"/>
            <a:chOff x="1049" y="2600"/>
            <a:chExt cx="1008" cy="474"/>
          </a:xfrm>
        </p:grpSpPr>
        <p:sp>
          <p:nvSpPr>
            <p:cNvPr id="14402" name="Oval 66"/>
            <p:cNvSpPr>
              <a:spLocks noChangeArrowheads="1"/>
            </p:cNvSpPr>
            <p:nvPr/>
          </p:nvSpPr>
          <p:spPr bwMode="auto">
            <a:xfrm>
              <a:off x="1049" y="2600"/>
              <a:ext cx="331" cy="356"/>
            </a:xfrm>
            <a:prstGeom prst="ellipse">
              <a:avLst/>
            </a:prstGeom>
            <a:solidFill>
              <a:srgbClr val="99CC99"/>
            </a:solidFill>
            <a:ln w="9360">
              <a:solidFill>
                <a:srgbClr val="99CC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Line 67"/>
            <p:cNvSpPr>
              <a:spLocks noChangeShapeType="1"/>
            </p:cNvSpPr>
            <p:nvPr/>
          </p:nvSpPr>
          <p:spPr bwMode="auto">
            <a:xfrm>
              <a:off x="1256" y="2763"/>
              <a:ext cx="239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68"/>
            <p:cNvSpPr>
              <a:spLocks noChangeShapeType="1"/>
            </p:cNvSpPr>
            <p:nvPr/>
          </p:nvSpPr>
          <p:spPr bwMode="auto">
            <a:xfrm>
              <a:off x="1522" y="2763"/>
              <a:ext cx="24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69"/>
            <p:cNvSpPr>
              <a:spLocks noChangeShapeType="1"/>
            </p:cNvSpPr>
            <p:nvPr/>
          </p:nvSpPr>
          <p:spPr bwMode="auto">
            <a:xfrm>
              <a:off x="1816" y="2763"/>
              <a:ext cx="240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 flipH="1">
              <a:off x="1814" y="3075"/>
              <a:ext cx="244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 flipH="1">
              <a:off x="1521" y="3075"/>
              <a:ext cx="243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2"/>
            <p:cNvSpPr>
              <a:spLocks noChangeShapeType="1"/>
            </p:cNvSpPr>
            <p:nvPr/>
          </p:nvSpPr>
          <p:spPr bwMode="auto">
            <a:xfrm flipH="1">
              <a:off x="1253" y="3075"/>
              <a:ext cx="244" cy="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3"/>
            <p:cNvSpPr>
              <a:spLocks noChangeShapeType="1"/>
            </p:cNvSpPr>
            <p:nvPr/>
          </p:nvSpPr>
          <p:spPr bwMode="auto">
            <a:xfrm flipV="1">
              <a:off x="1229" y="2790"/>
              <a:ext cx="0" cy="26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4"/>
            <p:cNvSpPr>
              <a:spLocks noChangeShapeType="1"/>
            </p:cNvSpPr>
            <p:nvPr/>
          </p:nvSpPr>
          <p:spPr bwMode="auto">
            <a:xfrm>
              <a:off x="2055" y="2792"/>
              <a:ext cx="0" cy="256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428" name="Line 92"/>
          <p:cNvSpPr>
            <a:spLocks noChangeShapeType="1"/>
          </p:cNvSpPr>
          <p:nvPr/>
        </p:nvSpPr>
        <p:spPr bwMode="auto">
          <a:xfrm flipH="1" flipV="1">
            <a:off x="2704728" y="4698566"/>
            <a:ext cx="754509" cy="106884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29" name="Text Box 93"/>
          <p:cNvSpPr txBox="1">
            <a:spLocks noChangeArrowheads="1"/>
          </p:cNvSpPr>
          <p:nvPr/>
        </p:nvSpPr>
        <p:spPr bwMode="auto">
          <a:xfrm>
            <a:off x="3405868" y="5704360"/>
            <a:ext cx="924227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>
                <a:latin typeface="Tahoma" charset="0"/>
              </a:rPr>
              <a:t>2 x 4 </a:t>
            </a:r>
            <a:r>
              <a:rPr lang="en-US" sz="1600" dirty="0" smtClean="0">
                <a:latin typeface="Tahoma" charset="0"/>
              </a:rPr>
              <a:t/>
            </a:r>
            <a:br>
              <a:rPr lang="en-US" sz="1600" dirty="0" smtClean="0">
                <a:latin typeface="Tahoma" charset="0"/>
              </a:rPr>
            </a:br>
            <a:r>
              <a:rPr lang="en-US" sz="1600" dirty="0" smtClean="0">
                <a:latin typeface="Tahoma" charset="0"/>
              </a:rPr>
              <a:t>module</a:t>
            </a:r>
            <a:endParaRPr lang="en-US" sz="1600" dirty="0">
              <a:latin typeface="Tahoma" charset="0"/>
            </a:endParaRPr>
          </a:p>
        </p:txBody>
      </p:sp>
      <p:sp>
        <p:nvSpPr>
          <p:cNvPr id="79" name="Content Placeholder 6"/>
          <p:cNvSpPr txBox="1">
            <a:spLocks/>
          </p:cNvSpPr>
          <p:nvPr/>
        </p:nvSpPr>
        <p:spPr bwMode="auto">
          <a:xfrm>
            <a:off x="4256315" y="2351497"/>
            <a:ext cx="4730447" cy="34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>
                <a:solidFill>
                  <a:srgbClr val="33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330066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330066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330066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330066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330066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330066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330066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lnSpc>
                <a:spcPct val="97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330066"/>
                </a:solidFill>
                <a:latin typeface="+mn-lt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Droplets </a:t>
            </a:r>
            <a:r>
              <a:rPr lang="en-US" sz="2000" dirty="0" smtClean="0">
                <a:solidFill>
                  <a:schemeClr val="tx1"/>
                </a:solidFill>
              </a:rPr>
              <a:t>can move on any path </a:t>
            </a:r>
            <a:r>
              <a:rPr lang="en-US" sz="2000" dirty="0" smtClean="0">
                <a:solidFill>
                  <a:schemeClr val="tx1"/>
                </a:solidFill>
              </a:rPr>
              <a:t>inside </a:t>
            </a:r>
            <a:r>
              <a:rPr lang="en-US" sz="2000" dirty="0" smtClean="0">
                <a:solidFill>
                  <a:schemeClr val="tx1"/>
                </a:solidFill>
              </a:rPr>
              <a:t>a module, the path is not fixed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For module-based </a:t>
            </a:r>
            <a:r>
              <a:rPr lang="en-US" sz="2000" dirty="0" smtClean="0">
                <a:solidFill>
                  <a:schemeClr val="tx1"/>
                </a:solidFill>
              </a:rPr>
              <a:t>operations we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know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completion time</a:t>
            </a:r>
            <a:r>
              <a:rPr lang="en-US" sz="2000" dirty="0" smtClean="0">
                <a:solidFill>
                  <a:schemeClr val="tx1"/>
                </a:solidFill>
              </a:rPr>
              <a:t> from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module library.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But now that the droplets can move on any path inside the module area…</a:t>
            </a:r>
          </a:p>
          <a:p>
            <a:pPr marL="800100" lvl="1" indent="-342900"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How can we find out the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operation </a:t>
            </a:r>
            <a:r>
              <a:rPr lang="en-US" b="1" dirty="0" smtClean="0">
                <a:solidFill>
                  <a:schemeClr val="tx1"/>
                </a:solidFill>
              </a:rPr>
              <a:t>completion times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 Box 66"/>
          <p:cNvSpPr txBox="1">
            <a:spLocks noChangeArrowheads="1"/>
          </p:cNvSpPr>
          <p:nvPr/>
        </p:nvSpPr>
        <p:spPr bwMode="auto">
          <a:xfrm>
            <a:off x="419861" y="1306713"/>
            <a:ext cx="7966598" cy="88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80" rIns="0" bIns="0"/>
          <a:lstStyle>
            <a:lvl1pPr marL="430213" indent="-21590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marL="214313" indent="0" eaLnBrk="1" hangingPunct="1">
              <a:lnSpc>
                <a:spcPct val="97000"/>
              </a:lnSpc>
              <a:spcBef>
                <a:spcPts val="400"/>
              </a:spcBef>
              <a:buSzPct val="45000"/>
            </a:pPr>
            <a:r>
              <a:rPr lang="en-US" b="1" dirty="0" smtClean="0">
                <a:solidFill>
                  <a:srgbClr val="800000"/>
                </a:solidFill>
                <a:latin typeface="Tahoma" pitchFamily="32" charset="0"/>
                <a:cs typeface="Arial Unicode MS" charset="0"/>
              </a:rPr>
              <a:t>Droplet-aware</a:t>
            </a:r>
            <a:r>
              <a:rPr lang="en-US" dirty="0" smtClean="0">
                <a:solidFill>
                  <a:srgbClr val="800000"/>
                </a:solidFill>
                <a:latin typeface="Tahoma" pitchFamily="32" charset="0"/>
                <a:cs typeface="Arial Unicode MS" charset="0"/>
              </a:rPr>
              <a:t>: we propose an approach where we keep track of the position of a droplet inside a module</a:t>
            </a:r>
            <a:endParaRPr lang="en-US" b="1" dirty="0">
              <a:solidFill>
                <a:srgbClr val="800000"/>
              </a:solidFill>
              <a:latin typeface="Tahoma" pitchFamily="32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49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96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/>
              <a:t>Calculating Operation Completion Time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91000" y="1371600"/>
            <a:ext cx="4557464" cy="413173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If the droplet does not move: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very slow mixing by diffusion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If the droplet moves, how long does it take to complete?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We </a:t>
            </a:r>
            <a:r>
              <a:rPr lang="en-US" sz="2000" dirty="0">
                <a:solidFill>
                  <a:srgbClr val="000000"/>
                </a:solidFill>
              </a:rPr>
              <a:t>know how long an operation takes on </a:t>
            </a:r>
            <a:r>
              <a:rPr lang="en-US" sz="2000" dirty="0" smtClean="0">
                <a:solidFill>
                  <a:srgbClr val="000000"/>
                </a:solidFill>
              </a:rPr>
              <a:t>modules</a:t>
            </a: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Starting </a:t>
            </a:r>
            <a:r>
              <a:rPr lang="en-US" sz="2000" dirty="0">
                <a:solidFill>
                  <a:srgbClr val="000000"/>
                </a:solidFill>
              </a:rPr>
              <a:t>from this, </a:t>
            </a:r>
            <a:r>
              <a:rPr lang="en-US" sz="2000" dirty="0" smtClean="0">
                <a:solidFill>
                  <a:srgbClr val="000000"/>
                </a:solidFill>
              </a:rPr>
              <a:t>we can decompose the modules and determine the completion percentages: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686" y="1358082"/>
            <a:ext cx="2967496" cy="29674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35278" y="5474455"/>
            <a:ext cx="254635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p</a:t>
            </a:r>
            <a:r>
              <a:rPr lang="en-GB" b="1" baseline="33000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0</a:t>
            </a:r>
            <a:r>
              <a:rPr lang="en-GB" b="1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, p</a:t>
            </a:r>
            <a:r>
              <a:rPr lang="en-GB" b="1" baseline="33000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90</a:t>
            </a:r>
            <a:r>
              <a:rPr lang="en-GB" b="1" dirty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, </a:t>
            </a:r>
            <a:r>
              <a:rPr lang="en-GB" b="1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p</a:t>
            </a:r>
            <a:r>
              <a:rPr lang="en-GB" b="1" baseline="33000" dirty="0" smtClean="0">
                <a:solidFill>
                  <a:srgbClr val="990000"/>
                </a:solidFill>
                <a:latin typeface="Tahoma"/>
                <a:ea typeface="DejaVu Sans" charset="0"/>
                <a:cs typeface="Tahoma"/>
              </a:rPr>
              <a:t>180</a:t>
            </a:r>
            <a:endParaRPr lang="en-GB" b="1" dirty="0">
              <a:solidFill>
                <a:srgbClr val="990000"/>
              </a:solidFill>
              <a:latin typeface="Tahoma"/>
              <a:ea typeface="DejaVu Sans" charset="0"/>
              <a:cs typeface="Tahoma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88" y="4504912"/>
            <a:ext cx="1703387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3467" y="4648838"/>
            <a:ext cx="1792288" cy="81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25635" y="5709616"/>
            <a:ext cx="1790700" cy="85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540" y="5698979"/>
            <a:ext cx="1866900" cy="798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65973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23232"/>
            <a:ext cx="49434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System-Level Design Tasks (</a:t>
            </a:r>
            <a:r>
              <a:rPr lang="en-US" u="sng" dirty="0" smtClean="0"/>
              <a:t>Offline!</a:t>
            </a:r>
            <a:r>
              <a:rPr lang="en-US" dirty="0" smtClean="0"/>
              <a:t>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482975" y="200025"/>
            <a:ext cx="165100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0820" rIns="81639" bIns="40820" anchor="ctr">
            <a:prstTxWarp prst="textNoShape">
              <a:avLst/>
            </a:prstTxWarp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sz="1600">
              <a:solidFill>
                <a:srgbClr val="000000"/>
              </a:solidFill>
              <a:latin typeface="Calibri"/>
              <a:ea typeface="Lucida Sans Unicode" charset="0"/>
              <a:cs typeface="Calibri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</a:pPr>
            <a:endParaRPr lang="en-US" sz="1600">
              <a:solidFill>
                <a:srgbClr val="000000"/>
              </a:solidFill>
              <a:latin typeface="Calibri"/>
              <a:ea typeface="Lucida Sans Unicode" charset="0"/>
              <a:cs typeface="Calibri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7227888" y="3124994"/>
            <a:ext cx="565150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792913" y="5823744"/>
            <a:ext cx="42862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H="1">
            <a:off x="179388" y="2496344"/>
            <a:ext cx="568325" cy="1587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212725" y="2496343"/>
            <a:ext cx="0" cy="2471737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179388" y="4996656"/>
            <a:ext cx="963612" cy="14288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>
            <a:off x="3563938" y="2496344"/>
            <a:ext cx="1878012" cy="1588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5405438" y="2496344"/>
            <a:ext cx="0" cy="204786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>
            <a:off x="5364163" y="2723356"/>
            <a:ext cx="2636837" cy="0"/>
          </a:xfrm>
          <a:prstGeom prst="line">
            <a:avLst/>
          </a:pr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6637" name="Text Box 16"/>
          <p:cNvSpPr txBox="1">
            <a:spLocks noChangeArrowheads="1"/>
          </p:cNvSpPr>
          <p:nvPr/>
        </p:nvSpPr>
        <p:spPr bwMode="auto">
          <a:xfrm>
            <a:off x="4772479" y="3727640"/>
            <a:ext cx="1960563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US" sz="1900" b="1" dirty="0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Scheduling</a:t>
            </a:r>
          </a:p>
        </p:txBody>
      </p:sp>
      <p:sp>
        <p:nvSpPr>
          <p:cNvPr id="26638" name="Text Box 17"/>
          <p:cNvSpPr txBox="1">
            <a:spLocks noChangeArrowheads="1"/>
          </p:cNvSpPr>
          <p:nvPr/>
        </p:nvSpPr>
        <p:spPr bwMode="auto">
          <a:xfrm>
            <a:off x="5003800" y="1186657"/>
            <a:ext cx="1131888" cy="28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</a:tabLst>
            </a:pPr>
            <a:r>
              <a:rPr lang="en-US" sz="1900" b="1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Binding</a:t>
            </a:r>
          </a:p>
        </p:txBody>
      </p:sp>
      <p:sp>
        <p:nvSpPr>
          <p:cNvPr id="26639" name="Text Box 18"/>
          <p:cNvSpPr txBox="1">
            <a:spLocks noChangeArrowheads="1"/>
          </p:cNvSpPr>
          <p:nvPr/>
        </p:nvSpPr>
        <p:spPr bwMode="auto">
          <a:xfrm>
            <a:off x="589618" y="3645024"/>
            <a:ext cx="2664791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1312863" algn="l"/>
              </a:tabLst>
            </a:pPr>
            <a:r>
              <a:rPr lang="en-US" sz="1900" b="1" dirty="0" smtClean="0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Placement &amp; routing</a:t>
            </a:r>
            <a:endParaRPr lang="en-US" sz="1900" b="1" dirty="0">
              <a:solidFill>
                <a:srgbClr val="000000"/>
              </a:solidFill>
              <a:latin typeface="Tahoma"/>
              <a:ea typeface="Lucida Sans Unicode" charset="0"/>
              <a:cs typeface="Tahoma"/>
            </a:endParaRPr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468313" y="1197429"/>
            <a:ext cx="1636258" cy="2797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 anchor="ctr" anchorCtr="1">
            <a:prstTxWarp prst="textNoShape">
              <a:avLst/>
            </a:prstTxWarp>
          </a:bodyPr>
          <a:lstStyle/>
          <a:p>
            <a:pPr defTabSz="3254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657225" algn="l"/>
                <a:tab pos="1312863" algn="l"/>
              </a:tabLst>
            </a:pPr>
            <a:r>
              <a:rPr lang="en-US" sz="1900" b="1" dirty="0">
                <a:solidFill>
                  <a:srgbClr val="000000"/>
                </a:solidFill>
                <a:latin typeface="Tahoma"/>
                <a:ea typeface="Lucida Sans Unicode" charset="0"/>
                <a:cs typeface="Tahoma"/>
              </a:rPr>
              <a:t>Allocation</a:t>
            </a:r>
          </a:p>
        </p:txBody>
      </p:sp>
      <p:pic>
        <p:nvPicPr>
          <p:cNvPr id="26641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148931"/>
            <a:ext cx="28082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653756"/>
            <a:ext cx="288131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9888" y="1124744"/>
            <a:ext cx="201612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70425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Design Challenges</a:t>
            </a:r>
            <a:r>
              <a:rPr lang="en-US" dirty="0"/>
              <a:t>: </a:t>
            </a:r>
            <a:r>
              <a:rPr lang="en-US" dirty="0" smtClean="0"/>
              <a:t>Faults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355343"/>
            <a:ext cx="37449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546725" y="3619118"/>
            <a:ext cx="27082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>
                <a:latin typeface="Calibri"/>
                <a:cs typeface="Calibri"/>
              </a:rPr>
              <a:t>Electrode degradation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355343"/>
            <a:ext cx="347186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20404" y="2466593"/>
            <a:ext cx="201453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>
                <a:latin typeface="Calibri"/>
                <a:cs typeface="Calibri"/>
              </a:rPr>
              <a:t>Electrode short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4430330"/>
            <a:ext cx="36004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46725" y="5706680"/>
            <a:ext cx="33099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 dirty="0">
                <a:latin typeface="Calibri"/>
                <a:cs typeface="Calibri"/>
              </a:rPr>
              <a:t>Hindered transportation</a:t>
            </a: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12718"/>
            <a:ext cx="32146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298575" y="5708268"/>
            <a:ext cx="23637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600">
                <a:latin typeface="Calibri"/>
                <a:cs typeface="Calibri"/>
              </a:rPr>
              <a:t>Imperfect splitting</a:t>
            </a:r>
          </a:p>
        </p:txBody>
      </p:sp>
    </p:spTree>
    <p:extLst>
      <p:ext uri="{BB962C8B-B14F-4D97-AF65-F5344CB8AC3E}">
        <p14:creationId xmlns:p14="http://schemas.microsoft.com/office/powerpoint/2010/main" val="20696359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Arial Unicode MS"/>
      </a:majorFont>
      <a:minorFont>
        <a:latin typeface="Tahoma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39515</TotalTime>
  <Words>1177</Words>
  <Application>Microsoft Macintosh PowerPoint</Application>
  <PresentationFormat>On-screen Show (4:3)</PresentationFormat>
  <Paragraphs>444</Paragraphs>
  <Slides>27</Slides>
  <Notes>27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Droplet-Aware Module-Based Synthesis for Fault-Tolerant Digital Microfluidic Biochips  </vt:lpstr>
      <vt:lpstr>Architecture model</vt:lpstr>
      <vt:lpstr>Electrowetting on Dielectric</vt:lpstr>
      <vt:lpstr>Reconfigurability</vt:lpstr>
      <vt:lpstr>Module-Based Operation Execution</vt:lpstr>
      <vt:lpstr>Droplet-Aware Operation Execution</vt:lpstr>
      <vt:lpstr>Calculating Operation Completion Time</vt:lpstr>
      <vt:lpstr>System-Level Design Tasks (Offline!)</vt:lpstr>
      <vt:lpstr>Design Challenges: Faults</vt:lpstr>
      <vt:lpstr> Fault-Tolerant Design</vt:lpstr>
      <vt:lpstr> Example</vt:lpstr>
      <vt:lpstr> Example</vt:lpstr>
      <vt:lpstr> Example (module based)</vt:lpstr>
      <vt:lpstr> Example (module based)</vt:lpstr>
      <vt:lpstr> Example (module based)</vt:lpstr>
      <vt:lpstr> Example (module based)</vt:lpstr>
      <vt:lpstr> Example (module based: 14.2 s)</vt:lpstr>
      <vt:lpstr> Example (droplet aware)</vt:lpstr>
      <vt:lpstr> Example (droplet aware)</vt:lpstr>
      <vt:lpstr> Example (droplet aware)</vt:lpstr>
      <vt:lpstr> Example (droplet aware)</vt:lpstr>
      <vt:lpstr> Example (droplet aware: 6.67 s)</vt:lpstr>
      <vt:lpstr> Example</vt:lpstr>
      <vt:lpstr>Problem Formulation</vt:lpstr>
      <vt:lpstr>Optimization Strategy</vt:lpstr>
      <vt:lpstr>Experimental Evaluation  (Colorimetric Protein Assay) </vt:lpstr>
      <vt:lpstr>Conclusions and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Winnie IDA</dc:creator>
  <cp:lastModifiedBy>Paul Pop</cp:lastModifiedBy>
  <cp:revision>161</cp:revision>
  <cp:lastPrinted>1601-01-01T00:00:00Z</cp:lastPrinted>
  <dcterms:created xsi:type="dcterms:W3CDTF">1601-01-01T00:00:00Z</dcterms:created>
  <dcterms:modified xsi:type="dcterms:W3CDTF">2012-04-25T13:48:58Z</dcterms:modified>
</cp:coreProperties>
</file>