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65" r:id="rId4"/>
    <p:sldId id="263" r:id="rId5"/>
    <p:sldId id="264" r:id="rId6"/>
    <p:sldId id="266" r:id="rId7"/>
    <p:sldId id="261" r:id="rId8"/>
    <p:sldId id="269" r:id="rId9"/>
    <p:sldId id="271" r:id="rId10"/>
    <p:sldId id="272" r:id="rId11"/>
    <p:sldId id="274" r:id="rId12"/>
    <p:sldId id="278" r:id="rId13"/>
    <p:sldId id="279" r:id="rId14"/>
    <p:sldId id="280" r:id="rId15"/>
    <p:sldId id="281" r:id="rId16"/>
    <p:sldId id="270" r:id="rId17"/>
    <p:sldId id="277" r:id="rId18"/>
    <p:sldId id="276" r:id="rId19"/>
    <p:sldId id="275" r:id="rId20"/>
    <p:sldId id="282" r:id="rId21"/>
    <p:sldId id="283" r:id="rId22"/>
    <p:sldId id="287" r:id="rId23"/>
    <p:sldId id="286" r:id="rId24"/>
    <p:sldId id="289" r:id="rId25"/>
    <p:sldId id="288" r:id="rId26"/>
    <p:sldId id="290" r:id="rId27"/>
    <p:sldId id="291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B86FE-49E1-6B4D-A549-0AD9E6653D51}" type="datetimeFigureOut">
              <a:rPr lang="en-US" smtClean="0"/>
              <a:t>7/3/2013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C8DEF-B930-6F45-B359-A126BD3B6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96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2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3</a:t>
            </a:fld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4</a:t>
            </a:fld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5</a:t>
            </a:fld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6</a:t>
            </a:fld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7</a:t>
            </a:fld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8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TU-DK-A1"/>
          <p:cNvPicPr>
            <a:picLocks noChangeAspect="1" noChangeArrowheads="1"/>
          </p:cNvPicPr>
          <p:nvPr/>
        </p:nvPicPr>
        <p:blipFill>
          <a:blip r:embed="rId2"/>
          <a:srcRect l="78432"/>
          <a:stretch>
            <a:fillRect/>
          </a:stretch>
        </p:blipFill>
        <p:spPr bwMode="auto">
          <a:xfrm>
            <a:off x="8597900" y="82550"/>
            <a:ext cx="479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DTU frise RGB"/>
          <p:cNvPicPr>
            <a:picLocks noChangeAspect="1" noChangeArrowheads="1"/>
          </p:cNvPicPr>
          <p:nvPr/>
        </p:nvPicPr>
        <p:blipFill>
          <a:blip r:embed="rId3"/>
          <a:srcRect r="25990"/>
          <a:stretch>
            <a:fillRect/>
          </a:stretch>
        </p:blipFill>
        <p:spPr bwMode="auto">
          <a:xfrm>
            <a:off x="4427984" y="4474988"/>
            <a:ext cx="47117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8898" y="1295400"/>
            <a:ext cx="6478083" cy="869128"/>
          </a:xfrm>
        </p:spPr>
        <p:txBody>
          <a:bodyPr/>
          <a:lstStyle>
            <a:lvl1pPr algn="l">
              <a:defRPr sz="2800">
                <a:solidFill>
                  <a:srgbClr val="08519C"/>
                </a:solidFill>
                <a:latin typeface="Calibri"/>
                <a:cs typeface="Calibri"/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US" noProof="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8898" y="2380182"/>
            <a:ext cx="6486071" cy="165841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8519C"/>
                </a:solidFill>
                <a:latin typeface="Calibri"/>
                <a:cs typeface="Calibri"/>
              </a:defRPr>
            </a:lvl1pPr>
          </a:lstStyle>
          <a:p>
            <a:r>
              <a:rPr lang="en-GB" noProof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7122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defRPr/>
            </a:lvl1pPr>
            <a:lvl2pPr>
              <a:defRPr sz="2000"/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4" name="Picture 10" descr="DTU-DK-A1"/>
          <p:cNvPicPr>
            <a:picLocks noChangeAspect="1" noChangeArrowheads="1"/>
          </p:cNvPicPr>
          <p:nvPr userDrawn="1"/>
        </p:nvPicPr>
        <p:blipFill>
          <a:blip r:embed="rId2"/>
          <a:srcRect l="78432"/>
          <a:stretch>
            <a:fillRect/>
          </a:stretch>
        </p:blipFill>
        <p:spPr bwMode="auto">
          <a:xfrm>
            <a:off x="8597900" y="82550"/>
            <a:ext cx="479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642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0"/>
            <a:ext cx="8426450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6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/>
          <p:cNvSpPr>
            <a:spLocks noChangeShapeType="1"/>
          </p:cNvSpPr>
          <p:nvPr userDrawn="1"/>
        </p:nvSpPr>
        <p:spPr bwMode="auto">
          <a:xfrm>
            <a:off x="63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" name="Line 8"/>
          <p:cNvSpPr>
            <a:spLocks noChangeShapeType="1"/>
          </p:cNvSpPr>
          <p:nvPr userDrawn="1"/>
        </p:nvSpPr>
        <p:spPr bwMode="auto">
          <a:xfrm>
            <a:off x="152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304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>
            <a:off x="457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>
            <a:off x="609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7" name="Line 13"/>
          <p:cNvSpPr>
            <a:spLocks noChangeShapeType="1"/>
          </p:cNvSpPr>
          <p:nvPr userDrawn="1"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8" name="Line 14"/>
          <p:cNvSpPr>
            <a:spLocks noChangeShapeType="1"/>
          </p:cNvSpPr>
          <p:nvPr userDrawn="1"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9" name="Line 15"/>
          <p:cNvSpPr>
            <a:spLocks noChangeShapeType="1"/>
          </p:cNvSpPr>
          <p:nvPr userDrawn="1"/>
        </p:nvSpPr>
        <p:spPr bwMode="auto">
          <a:xfrm>
            <a:off x="10731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0" name="Line 16"/>
          <p:cNvSpPr>
            <a:spLocks noChangeShapeType="1"/>
          </p:cNvSpPr>
          <p:nvPr userDrawn="1"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1" name="Line 17"/>
          <p:cNvSpPr>
            <a:spLocks noChangeShapeType="1"/>
          </p:cNvSpPr>
          <p:nvPr userDrawn="1"/>
        </p:nvSpPr>
        <p:spPr bwMode="auto">
          <a:xfrm>
            <a:off x="1371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2" name="Line 18"/>
          <p:cNvSpPr>
            <a:spLocks noChangeShapeType="1"/>
          </p:cNvSpPr>
          <p:nvPr userDrawn="1"/>
        </p:nvSpPr>
        <p:spPr bwMode="auto">
          <a:xfrm>
            <a:off x="1524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Line 19"/>
          <p:cNvSpPr>
            <a:spLocks noChangeShapeType="1"/>
          </p:cNvSpPr>
          <p:nvPr userDrawn="1"/>
        </p:nvSpPr>
        <p:spPr bwMode="auto">
          <a:xfrm>
            <a:off x="1676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4" name="Line 20"/>
          <p:cNvSpPr>
            <a:spLocks noChangeShapeType="1"/>
          </p:cNvSpPr>
          <p:nvPr userDrawn="1"/>
        </p:nvSpPr>
        <p:spPr bwMode="auto">
          <a:xfrm>
            <a:off x="1828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5" name="Line 21"/>
          <p:cNvSpPr>
            <a:spLocks noChangeShapeType="1"/>
          </p:cNvSpPr>
          <p:nvPr userDrawn="1"/>
        </p:nvSpPr>
        <p:spPr bwMode="auto">
          <a:xfrm>
            <a:off x="1981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6" name="Line 22"/>
          <p:cNvSpPr>
            <a:spLocks noChangeShapeType="1"/>
          </p:cNvSpPr>
          <p:nvPr userDrawn="1"/>
        </p:nvSpPr>
        <p:spPr bwMode="auto">
          <a:xfrm>
            <a:off x="21399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Line 23"/>
          <p:cNvSpPr>
            <a:spLocks noChangeShapeType="1"/>
          </p:cNvSpPr>
          <p:nvPr userDrawn="1"/>
        </p:nvSpPr>
        <p:spPr bwMode="auto">
          <a:xfrm>
            <a:off x="2286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Line 24"/>
          <p:cNvSpPr>
            <a:spLocks noChangeShapeType="1"/>
          </p:cNvSpPr>
          <p:nvPr userDrawn="1"/>
        </p:nvSpPr>
        <p:spPr bwMode="auto">
          <a:xfrm>
            <a:off x="2438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9" name="Line 25"/>
          <p:cNvSpPr>
            <a:spLocks noChangeShapeType="1"/>
          </p:cNvSpPr>
          <p:nvPr userDrawn="1"/>
        </p:nvSpPr>
        <p:spPr bwMode="auto">
          <a:xfrm>
            <a:off x="2590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Line 26"/>
          <p:cNvSpPr>
            <a:spLocks noChangeShapeType="1"/>
          </p:cNvSpPr>
          <p:nvPr userDrawn="1"/>
        </p:nvSpPr>
        <p:spPr bwMode="auto">
          <a:xfrm>
            <a:off x="2743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Line 27"/>
          <p:cNvSpPr>
            <a:spLocks noChangeShapeType="1"/>
          </p:cNvSpPr>
          <p:nvPr userDrawn="1"/>
        </p:nvSpPr>
        <p:spPr bwMode="auto">
          <a:xfrm>
            <a:off x="2895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Line 28"/>
          <p:cNvSpPr>
            <a:spLocks noChangeShapeType="1"/>
          </p:cNvSpPr>
          <p:nvPr userDrawn="1"/>
        </p:nvSpPr>
        <p:spPr bwMode="auto">
          <a:xfrm>
            <a:off x="3048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3" name="Line 29"/>
          <p:cNvSpPr>
            <a:spLocks noChangeShapeType="1"/>
          </p:cNvSpPr>
          <p:nvPr userDrawn="1"/>
        </p:nvSpPr>
        <p:spPr bwMode="auto">
          <a:xfrm>
            <a:off x="32067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4" name="Line 30"/>
          <p:cNvSpPr>
            <a:spLocks noChangeShapeType="1"/>
          </p:cNvSpPr>
          <p:nvPr userDrawn="1"/>
        </p:nvSpPr>
        <p:spPr bwMode="auto">
          <a:xfrm>
            <a:off x="3352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5" name="Line 31"/>
          <p:cNvSpPr>
            <a:spLocks noChangeShapeType="1"/>
          </p:cNvSpPr>
          <p:nvPr userDrawn="1"/>
        </p:nvSpPr>
        <p:spPr bwMode="auto">
          <a:xfrm>
            <a:off x="3505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6" name="Line 32"/>
          <p:cNvSpPr>
            <a:spLocks noChangeShapeType="1"/>
          </p:cNvSpPr>
          <p:nvPr userDrawn="1"/>
        </p:nvSpPr>
        <p:spPr bwMode="auto">
          <a:xfrm>
            <a:off x="3657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7" name="Line 33"/>
          <p:cNvSpPr>
            <a:spLocks noChangeShapeType="1"/>
          </p:cNvSpPr>
          <p:nvPr userDrawn="1"/>
        </p:nvSpPr>
        <p:spPr bwMode="auto">
          <a:xfrm>
            <a:off x="3810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8" name="Line 34"/>
          <p:cNvSpPr>
            <a:spLocks noChangeShapeType="1"/>
          </p:cNvSpPr>
          <p:nvPr userDrawn="1"/>
        </p:nvSpPr>
        <p:spPr bwMode="auto">
          <a:xfrm>
            <a:off x="3962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9" name="Line 35"/>
          <p:cNvSpPr>
            <a:spLocks noChangeShapeType="1"/>
          </p:cNvSpPr>
          <p:nvPr userDrawn="1"/>
        </p:nvSpPr>
        <p:spPr bwMode="auto">
          <a:xfrm>
            <a:off x="4114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0" name="Line 36"/>
          <p:cNvSpPr>
            <a:spLocks noChangeShapeType="1"/>
          </p:cNvSpPr>
          <p:nvPr userDrawn="1"/>
        </p:nvSpPr>
        <p:spPr bwMode="auto">
          <a:xfrm>
            <a:off x="42735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1" name="Line 37"/>
          <p:cNvSpPr>
            <a:spLocks noChangeShapeType="1"/>
          </p:cNvSpPr>
          <p:nvPr userDrawn="1"/>
        </p:nvSpPr>
        <p:spPr bwMode="auto">
          <a:xfrm>
            <a:off x="4419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2" name="Line 38"/>
          <p:cNvSpPr>
            <a:spLocks noChangeShapeType="1"/>
          </p:cNvSpPr>
          <p:nvPr userDrawn="1"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3" name="Line 39"/>
          <p:cNvSpPr>
            <a:spLocks noChangeShapeType="1"/>
          </p:cNvSpPr>
          <p:nvPr userDrawn="1"/>
        </p:nvSpPr>
        <p:spPr bwMode="auto">
          <a:xfrm>
            <a:off x="4724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4" name="Line 40"/>
          <p:cNvSpPr>
            <a:spLocks noChangeShapeType="1"/>
          </p:cNvSpPr>
          <p:nvPr userDrawn="1"/>
        </p:nvSpPr>
        <p:spPr bwMode="auto">
          <a:xfrm>
            <a:off x="4876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5" name="Line 41"/>
          <p:cNvSpPr>
            <a:spLocks noChangeShapeType="1"/>
          </p:cNvSpPr>
          <p:nvPr userDrawn="1"/>
        </p:nvSpPr>
        <p:spPr bwMode="auto">
          <a:xfrm>
            <a:off x="5029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6" name="Line 42"/>
          <p:cNvSpPr>
            <a:spLocks noChangeShapeType="1"/>
          </p:cNvSpPr>
          <p:nvPr userDrawn="1"/>
        </p:nvSpPr>
        <p:spPr bwMode="auto">
          <a:xfrm>
            <a:off x="5181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7" name="Line 43"/>
          <p:cNvSpPr>
            <a:spLocks noChangeShapeType="1"/>
          </p:cNvSpPr>
          <p:nvPr userDrawn="1"/>
        </p:nvSpPr>
        <p:spPr bwMode="auto">
          <a:xfrm>
            <a:off x="53403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8" name="Line 44"/>
          <p:cNvSpPr>
            <a:spLocks noChangeShapeType="1"/>
          </p:cNvSpPr>
          <p:nvPr userDrawn="1"/>
        </p:nvSpPr>
        <p:spPr bwMode="auto">
          <a:xfrm>
            <a:off x="5486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39" name="Line 45"/>
          <p:cNvSpPr>
            <a:spLocks noChangeShapeType="1"/>
          </p:cNvSpPr>
          <p:nvPr userDrawn="1"/>
        </p:nvSpPr>
        <p:spPr bwMode="auto">
          <a:xfrm>
            <a:off x="5638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0" name="Line 46"/>
          <p:cNvSpPr>
            <a:spLocks noChangeShapeType="1"/>
          </p:cNvSpPr>
          <p:nvPr userDrawn="1"/>
        </p:nvSpPr>
        <p:spPr bwMode="auto">
          <a:xfrm>
            <a:off x="5791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1" name="Line 47"/>
          <p:cNvSpPr>
            <a:spLocks noChangeShapeType="1"/>
          </p:cNvSpPr>
          <p:nvPr userDrawn="1"/>
        </p:nvSpPr>
        <p:spPr bwMode="auto">
          <a:xfrm>
            <a:off x="5943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2" name="Line 48"/>
          <p:cNvSpPr>
            <a:spLocks noChangeShapeType="1"/>
          </p:cNvSpPr>
          <p:nvPr userDrawn="1"/>
        </p:nvSpPr>
        <p:spPr bwMode="auto">
          <a:xfrm>
            <a:off x="6096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3" name="Line 49"/>
          <p:cNvSpPr>
            <a:spLocks noChangeShapeType="1"/>
          </p:cNvSpPr>
          <p:nvPr userDrawn="1"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4" name="Line 50"/>
          <p:cNvSpPr>
            <a:spLocks noChangeShapeType="1"/>
          </p:cNvSpPr>
          <p:nvPr userDrawn="1"/>
        </p:nvSpPr>
        <p:spPr bwMode="auto">
          <a:xfrm>
            <a:off x="64071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5" name="Line 51"/>
          <p:cNvSpPr>
            <a:spLocks noChangeShapeType="1"/>
          </p:cNvSpPr>
          <p:nvPr userDrawn="1"/>
        </p:nvSpPr>
        <p:spPr bwMode="auto">
          <a:xfrm>
            <a:off x="6553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6" name="Line 52"/>
          <p:cNvSpPr>
            <a:spLocks noChangeShapeType="1"/>
          </p:cNvSpPr>
          <p:nvPr userDrawn="1"/>
        </p:nvSpPr>
        <p:spPr bwMode="auto">
          <a:xfrm>
            <a:off x="6705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7" name="Line 53"/>
          <p:cNvSpPr>
            <a:spLocks noChangeShapeType="1"/>
          </p:cNvSpPr>
          <p:nvPr userDrawn="1"/>
        </p:nvSpPr>
        <p:spPr bwMode="auto">
          <a:xfrm>
            <a:off x="6858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8" name="Line 54"/>
          <p:cNvSpPr>
            <a:spLocks noChangeShapeType="1"/>
          </p:cNvSpPr>
          <p:nvPr userDrawn="1"/>
        </p:nvSpPr>
        <p:spPr bwMode="auto">
          <a:xfrm>
            <a:off x="7010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49" name="Line 55"/>
          <p:cNvSpPr>
            <a:spLocks noChangeShapeType="1"/>
          </p:cNvSpPr>
          <p:nvPr userDrawn="1"/>
        </p:nvSpPr>
        <p:spPr bwMode="auto">
          <a:xfrm>
            <a:off x="7162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0" name="Line 56"/>
          <p:cNvSpPr>
            <a:spLocks noChangeShapeType="1"/>
          </p:cNvSpPr>
          <p:nvPr userDrawn="1"/>
        </p:nvSpPr>
        <p:spPr bwMode="auto">
          <a:xfrm>
            <a:off x="7315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1" name="Line 57"/>
          <p:cNvSpPr>
            <a:spLocks noChangeShapeType="1"/>
          </p:cNvSpPr>
          <p:nvPr userDrawn="1"/>
        </p:nvSpPr>
        <p:spPr bwMode="auto">
          <a:xfrm>
            <a:off x="74739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2" name="Line 58"/>
          <p:cNvSpPr>
            <a:spLocks noChangeShapeType="1"/>
          </p:cNvSpPr>
          <p:nvPr userDrawn="1"/>
        </p:nvSpPr>
        <p:spPr bwMode="auto">
          <a:xfrm>
            <a:off x="7620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3" name="Line 59"/>
          <p:cNvSpPr>
            <a:spLocks noChangeShapeType="1"/>
          </p:cNvSpPr>
          <p:nvPr userDrawn="1"/>
        </p:nvSpPr>
        <p:spPr bwMode="auto">
          <a:xfrm>
            <a:off x="7772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4" name="Line 60"/>
          <p:cNvSpPr>
            <a:spLocks noChangeShapeType="1"/>
          </p:cNvSpPr>
          <p:nvPr userDrawn="1"/>
        </p:nvSpPr>
        <p:spPr bwMode="auto">
          <a:xfrm>
            <a:off x="7924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5" name="Line 61"/>
          <p:cNvSpPr>
            <a:spLocks noChangeShapeType="1"/>
          </p:cNvSpPr>
          <p:nvPr userDrawn="1"/>
        </p:nvSpPr>
        <p:spPr bwMode="auto">
          <a:xfrm>
            <a:off x="8077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6" name="Line 62"/>
          <p:cNvSpPr>
            <a:spLocks noChangeShapeType="1"/>
          </p:cNvSpPr>
          <p:nvPr userDrawn="1"/>
        </p:nvSpPr>
        <p:spPr bwMode="auto">
          <a:xfrm>
            <a:off x="8229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7" name="Line 63"/>
          <p:cNvSpPr>
            <a:spLocks noChangeShapeType="1"/>
          </p:cNvSpPr>
          <p:nvPr userDrawn="1"/>
        </p:nvSpPr>
        <p:spPr bwMode="auto">
          <a:xfrm>
            <a:off x="8382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8" name="Line 64"/>
          <p:cNvSpPr>
            <a:spLocks noChangeShapeType="1"/>
          </p:cNvSpPr>
          <p:nvPr userDrawn="1"/>
        </p:nvSpPr>
        <p:spPr bwMode="auto">
          <a:xfrm>
            <a:off x="8534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59" name="Line 65"/>
          <p:cNvSpPr>
            <a:spLocks noChangeShapeType="1"/>
          </p:cNvSpPr>
          <p:nvPr userDrawn="1"/>
        </p:nvSpPr>
        <p:spPr bwMode="auto">
          <a:xfrm>
            <a:off x="8686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60" name="Line 66"/>
          <p:cNvSpPr>
            <a:spLocks noChangeShapeType="1"/>
          </p:cNvSpPr>
          <p:nvPr userDrawn="1"/>
        </p:nvSpPr>
        <p:spPr bwMode="auto">
          <a:xfrm>
            <a:off x="8839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61" name="Line 67"/>
          <p:cNvSpPr>
            <a:spLocks noChangeShapeType="1"/>
          </p:cNvSpPr>
          <p:nvPr userDrawn="1"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62" name="Line 68"/>
          <p:cNvSpPr>
            <a:spLocks noChangeShapeType="1"/>
          </p:cNvSpPr>
          <p:nvPr userDrawn="1"/>
        </p:nvSpPr>
        <p:spPr bwMode="auto">
          <a:xfrm>
            <a:off x="91376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grpSp>
        <p:nvGrpSpPr>
          <p:cNvPr id="63" name="Group 83"/>
          <p:cNvGrpSpPr>
            <a:grpSpLocks/>
          </p:cNvGrpSpPr>
          <p:nvPr userDrawn="1"/>
        </p:nvGrpSpPr>
        <p:grpSpPr bwMode="auto">
          <a:xfrm>
            <a:off x="0" y="6096000"/>
            <a:ext cx="9144000" cy="609600"/>
            <a:chOff x="0" y="3840"/>
            <a:chExt cx="5760" cy="384"/>
          </a:xfrm>
        </p:grpSpPr>
        <p:sp>
          <p:nvSpPr>
            <p:cNvPr id="64" name="Line 69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5" name="Line 70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6" name="Line 7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7" name="Line 7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8" name="Line 73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9" name="Line 74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0" name="Line 75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71" name="Group 84"/>
          <p:cNvGrpSpPr>
            <a:grpSpLocks/>
          </p:cNvGrpSpPr>
          <p:nvPr userDrawn="1"/>
        </p:nvGrpSpPr>
        <p:grpSpPr bwMode="auto">
          <a:xfrm>
            <a:off x="0" y="5334000"/>
            <a:ext cx="9144000" cy="609600"/>
            <a:chOff x="0" y="3840"/>
            <a:chExt cx="5760" cy="384"/>
          </a:xfrm>
        </p:grpSpPr>
        <p:sp>
          <p:nvSpPr>
            <p:cNvPr id="72" name="Line 8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3" name="Line 8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4" name="Line 87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5" name="Line 88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6" name="Line 89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7" name="Line 90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78" name="Line 91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79" name="Group 92"/>
          <p:cNvGrpSpPr>
            <a:grpSpLocks/>
          </p:cNvGrpSpPr>
          <p:nvPr userDrawn="1"/>
        </p:nvGrpSpPr>
        <p:grpSpPr bwMode="auto">
          <a:xfrm>
            <a:off x="0" y="4572000"/>
            <a:ext cx="9144000" cy="609600"/>
            <a:chOff x="0" y="3840"/>
            <a:chExt cx="5760" cy="384"/>
          </a:xfrm>
        </p:grpSpPr>
        <p:sp>
          <p:nvSpPr>
            <p:cNvPr id="80" name="Line 9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1" name="Line 9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2" name="Line 9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3" name="Line 9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4" name="Line 97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6" name="Line 99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87" name="Group 100"/>
          <p:cNvGrpSpPr>
            <a:grpSpLocks/>
          </p:cNvGrpSpPr>
          <p:nvPr userDrawn="1"/>
        </p:nvGrpSpPr>
        <p:grpSpPr bwMode="auto">
          <a:xfrm>
            <a:off x="0" y="3810000"/>
            <a:ext cx="9144000" cy="609600"/>
            <a:chOff x="0" y="3840"/>
            <a:chExt cx="5760" cy="384"/>
          </a:xfrm>
        </p:grpSpPr>
        <p:sp>
          <p:nvSpPr>
            <p:cNvPr id="88" name="Line 10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89" name="Line 10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3" name="Line 106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4" name="Line 107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95" name="Group 108"/>
          <p:cNvGrpSpPr>
            <a:grpSpLocks/>
          </p:cNvGrpSpPr>
          <p:nvPr userDrawn="1"/>
        </p:nvGrpSpPr>
        <p:grpSpPr bwMode="auto">
          <a:xfrm>
            <a:off x="0" y="3048000"/>
            <a:ext cx="9144000" cy="609600"/>
            <a:chOff x="0" y="3840"/>
            <a:chExt cx="5760" cy="384"/>
          </a:xfrm>
        </p:grpSpPr>
        <p:sp>
          <p:nvSpPr>
            <p:cNvPr id="96" name="Line 109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7" name="Line 110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8" name="Line 11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99" name="Line 11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0" name="Line 113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1" name="Line 114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2" name="Line 115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103" name="Group 116"/>
          <p:cNvGrpSpPr>
            <a:grpSpLocks/>
          </p:cNvGrpSpPr>
          <p:nvPr userDrawn="1"/>
        </p:nvGrpSpPr>
        <p:grpSpPr bwMode="auto">
          <a:xfrm>
            <a:off x="0" y="2286000"/>
            <a:ext cx="9144000" cy="609600"/>
            <a:chOff x="0" y="3840"/>
            <a:chExt cx="5760" cy="384"/>
          </a:xfrm>
        </p:grpSpPr>
        <p:sp>
          <p:nvSpPr>
            <p:cNvPr id="104" name="Line 117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5" name="Line 118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6" name="Line 119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7" name="Line 120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8" name="Line 121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09" name="Line 122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0" name="Line 123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111" name="Group 124"/>
          <p:cNvGrpSpPr>
            <a:grpSpLocks/>
          </p:cNvGrpSpPr>
          <p:nvPr userDrawn="1"/>
        </p:nvGrpSpPr>
        <p:grpSpPr bwMode="auto">
          <a:xfrm>
            <a:off x="0" y="1524000"/>
            <a:ext cx="9144000" cy="609600"/>
            <a:chOff x="0" y="3840"/>
            <a:chExt cx="5760" cy="384"/>
          </a:xfrm>
        </p:grpSpPr>
        <p:sp>
          <p:nvSpPr>
            <p:cNvPr id="112" name="Line 12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3" name="Line 12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4" name="Line 127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5" name="Line 128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6" name="Line 129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7" name="Line 130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18" name="Line 131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119" name="Group 132"/>
          <p:cNvGrpSpPr>
            <a:grpSpLocks/>
          </p:cNvGrpSpPr>
          <p:nvPr userDrawn="1"/>
        </p:nvGrpSpPr>
        <p:grpSpPr bwMode="auto">
          <a:xfrm>
            <a:off x="0" y="762000"/>
            <a:ext cx="9144000" cy="609600"/>
            <a:chOff x="0" y="3840"/>
            <a:chExt cx="5760" cy="384"/>
          </a:xfrm>
        </p:grpSpPr>
        <p:sp>
          <p:nvSpPr>
            <p:cNvPr id="120" name="Line 13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1" name="Line 13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3" name="Line 13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4" name="Line 137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5" name="Line 138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6" name="Line 139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127" name="Group 140"/>
          <p:cNvGrpSpPr>
            <a:grpSpLocks/>
          </p:cNvGrpSpPr>
          <p:nvPr userDrawn="1"/>
        </p:nvGrpSpPr>
        <p:grpSpPr bwMode="auto">
          <a:xfrm>
            <a:off x="0" y="0"/>
            <a:ext cx="9144000" cy="609600"/>
            <a:chOff x="0" y="3840"/>
            <a:chExt cx="5760" cy="384"/>
          </a:xfrm>
        </p:grpSpPr>
        <p:sp>
          <p:nvSpPr>
            <p:cNvPr id="128" name="Line 14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29" name="Line 14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0" name="Line 14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1" name="Line 14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2" name="Line 145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3" name="Line 146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134" name="Line 147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7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3302000" y="1397000"/>
            <a:ext cx="5481638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57188" y="1397000"/>
            <a:ext cx="2944812" cy="4699000"/>
          </a:xfrm>
        </p:spPr>
        <p:txBody>
          <a:bodyPr/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57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8" name="ClipArt Placeholder 7"/>
          <p:cNvSpPr>
            <a:spLocks noGrp="1"/>
          </p:cNvSpPr>
          <p:nvPr>
            <p:ph type="clipArt" sz="quarter" idx="12"/>
          </p:nvPr>
        </p:nvSpPr>
        <p:spPr>
          <a:xfrm>
            <a:off x="3302000" y="1397000"/>
            <a:ext cx="5481638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57188" y="1397000"/>
            <a:ext cx="2944812" cy="4699000"/>
          </a:xfrm>
        </p:spPr>
        <p:txBody>
          <a:bodyPr/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1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0"/>
            <a:ext cx="84264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935038"/>
            <a:ext cx="8424863" cy="554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474075" y="6556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A1C40B-2E41-463C-9FCC-65CF57CDF280}" type="slidenum">
              <a:rPr lang="en-US" sz="9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" name="Picture 10" descr="DTU-DK-A1"/>
          <p:cNvPicPr>
            <a:picLocks noChangeAspect="1" noChangeArrowheads="1"/>
          </p:cNvPicPr>
          <p:nvPr/>
        </p:nvPicPr>
        <p:blipFill>
          <a:blip r:embed="rId8"/>
          <a:srcRect l="78432"/>
          <a:stretch>
            <a:fillRect/>
          </a:stretch>
        </p:blipFill>
        <p:spPr bwMode="auto">
          <a:xfrm>
            <a:off x="8597900" y="82550"/>
            <a:ext cx="479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459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/>
          <a:ea typeface="ＭＳ Ｐゴシック" charset="-128"/>
          <a:cs typeface="Calibri"/>
        </a:defRPr>
      </a:lvl1pPr>
      <a:lvl2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Calibri" pitchFamily="34" charset="0"/>
        </a:defRPr>
      </a:lvl2pPr>
      <a:lvl3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Calibri" pitchFamily="34" charset="0"/>
        </a:defRPr>
      </a:lvl3pPr>
      <a:lvl4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Calibri" pitchFamily="34" charset="0"/>
        </a:defRPr>
      </a:lvl4pPr>
      <a:lvl5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179388" indent="-179388" algn="l" rtl="0" eaLnBrk="0" fontAlgn="base" hangingPunct="0">
        <a:spcBef>
          <a:spcPts val="500"/>
        </a:spcBef>
        <a:spcAft>
          <a:spcPct val="0"/>
        </a:spcAft>
        <a:buClr>
          <a:srgbClr val="BDD7E7"/>
        </a:buClr>
        <a:buFont typeface="Wingdings" pitchFamily="2" charset="2"/>
        <a:buChar char="§"/>
        <a:defRPr sz="2400">
          <a:solidFill>
            <a:srgbClr val="08519C"/>
          </a:solidFill>
          <a:latin typeface="Calibri"/>
          <a:ea typeface="ＭＳ Ｐゴシック" charset="-128"/>
          <a:cs typeface="Calibri"/>
        </a:defRPr>
      </a:lvl1pPr>
      <a:lvl2pPr marL="539750" indent="-215900" algn="l" rtl="0" eaLnBrk="0" fontAlgn="base" hangingPunct="0">
        <a:spcBef>
          <a:spcPts val="400"/>
        </a:spcBef>
        <a:spcAft>
          <a:spcPct val="0"/>
        </a:spcAft>
        <a:buClr>
          <a:srgbClr val="BDD7E7"/>
        </a:buClr>
        <a:buFont typeface="Wingdings" pitchFamily="2" charset="2"/>
        <a:buChar char="§"/>
        <a:defRPr sz="2000">
          <a:solidFill>
            <a:srgbClr val="08519C"/>
          </a:solidFill>
          <a:latin typeface="Calibri"/>
          <a:ea typeface="ＭＳ Ｐゴシック" charset="-128"/>
          <a:cs typeface="Calibri"/>
        </a:defRPr>
      </a:lvl2pPr>
      <a:lvl3pPr marL="898525" indent="-215900" algn="l" rtl="0" eaLnBrk="0" fontAlgn="base" hangingPunct="0">
        <a:spcBef>
          <a:spcPts val="300"/>
        </a:spcBef>
        <a:spcAft>
          <a:spcPct val="0"/>
        </a:spcAft>
        <a:buClr>
          <a:srgbClr val="BDD7E7"/>
        </a:buClr>
        <a:buFont typeface="Wingdings" pitchFamily="2" charset="2"/>
        <a:buChar char="§"/>
        <a:defRPr sz="2000">
          <a:solidFill>
            <a:srgbClr val="08519C"/>
          </a:solidFill>
          <a:latin typeface="Calibri"/>
          <a:ea typeface="ＭＳ Ｐゴシック" charset="-128"/>
          <a:cs typeface="Calibri"/>
        </a:defRPr>
      </a:lvl3pPr>
      <a:lvl4pPr marL="1258888" indent="-215900" algn="l" rtl="0" eaLnBrk="0" fontAlgn="base" hangingPunct="0">
        <a:spcBef>
          <a:spcPts val="200"/>
        </a:spcBef>
        <a:spcAft>
          <a:spcPct val="0"/>
        </a:spcAft>
        <a:buClr>
          <a:srgbClr val="BDD7E7"/>
        </a:buClr>
        <a:buFont typeface="Wingdings" pitchFamily="2" charset="2"/>
        <a:buChar char="§"/>
        <a:defRPr>
          <a:solidFill>
            <a:srgbClr val="08519C"/>
          </a:solidFill>
          <a:latin typeface="Calibri"/>
          <a:ea typeface="ＭＳ Ｐゴシック" charset="-128"/>
          <a:cs typeface="Calibri"/>
        </a:defRPr>
      </a:lvl4pPr>
      <a:lvl5pPr marL="1619250" indent="-215900" algn="l" rtl="0" eaLnBrk="0" fontAlgn="base" hangingPunct="0">
        <a:spcBef>
          <a:spcPts val="200"/>
        </a:spcBef>
        <a:spcAft>
          <a:spcPct val="0"/>
        </a:spcAft>
        <a:buClr>
          <a:srgbClr val="BDD7E7"/>
        </a:buClr>
        <a:buFont typeface="Wingdings" pitchFamily="2" charset="2"/>
        <a:buChar char="§"/>
        <a:defRPr sz="1600">
          <a:solidFill>
            <a:srgbClr val="08519C"/>
          </a:solidFill>
          <a:latin typeface="Calibri"/>
          <a:ea typeface="ＭＳ Ｐゴシック" charset="-128"/>
          <a:cs typeface="Calibri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"/>
          <p:cNvSpPr>
            <a:spLocks noGrp="1"/>
          </p:cNvSpPr>
          <p:nvPr>
            <p:ph type="ctrTitle"/>
          </p:nvPr>
        </p:nvSpPr>
        <p:spPr>
          <a:xfrm>
            <a:off x="467544" y="1196752"/>
            <a:ext cx="8136904" cy="1296144"/>
          </a:xfrm>
        </p:spPr>
        <p:txBody>
          <a:bodyPr/>
          <a:lstStyle/>
          <a:p>
            <a:pPr algn="ctr"/>
            <a:r>
              <a:rPr lang="en-US" sz="3200" dirty="0"/>
              <a:t>Routing Algorithms for Flow-based Microfluidic Very Large Scale Integration Biochips </a:t>
            </a:r>
          </a:p>
        </p:txBody>
      </p:sp>
      <p:sp>
        <p:nvSpPr>
          <p:cNvPr id="5123" name="Subtitle 6"/>
          <p:cNvSpPr>
            <a:spLocks noGrp="1"/>
          </p:cNvSpPr>
          <p:nvPr>
            <p:ph type="subTitle" idx="1"/>
          </p:nvPr>
        </p:nvSpPr>
        <p:spPr>
          <a:xfrm>
            <a:off x="2483768" y="3356992"/>
            <a:ext cx="4068886" cy="864575"/>
          </a:xfrm>
        </p:spPr>
        <p:txBody>
          <a:bodyPr/>
          <a:lstStyle/>
          <a:p>
            <a:pPr algn="ctr" eaLnBrk="1" hangingPunct="1"/>
            <a:r>
              <a:rPr lang="en-US" sz="1800" b="1" dirty="0" smtClean="0">
                <a:latin typeface="+mn-lt"/>
                <a:cs typeface="Times New Roman" pitchFamily="18" charset="0"/>
              </a:rPr>
              <a:t>Martin Simonsen Hørslev-Petersen</a:t>
            </a:r>
          </a:p>
          <a:p>
            <a:pPr algn="ctr" eaLnBrk="1" hangingPunct="1"/>
            <a:r>
              <a:rPr lang="en-US" sz="1800" b="1" dirty="0" smtClean="0">
                <a:latin typeface="+mn-lt"/>
                <a:cs typeface="Times New Roman" pitchFamily="18" charset="0"/>
              </a:rPr>
              <a:t>&amp;</a:t>
            </a:r>
          </a:p>
          <a:p>
            <a:pPr algn="ctr" eaLnBrk="1" hangingPunct="1"/>
            <a:r>
              <a:rPr lang="en-US" sz="1800" b="1" dirty="0" smtClean="0">
                <a:latin typeface="+mn-lt"/>
                <a:cs typeface="Times New Roman" pitchFamily="18" charset="0"/>
              </a:rPr>
              <a:t>Thomas </a:t>
            </a:r>
            <a:r>
              <a:rPr lang="en-US" sz="1800" b="1" dirty="0" err="1" smtClean="0">
                <a:latin typeface="+mn-lt"/>
                <a:cs typeface="Times New Roman" pitchFamily="18" charset="0"/>
              </a:rPr>
              <a:t>Onstrup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+mn-lt"/>
                <a:cs typeface="Times New Roman" pitchFamily="18" charset="0"/>
              </a:rPr>
              <a:t>Risager</a:t>
            </a:r>
            <a:endParaRPr lang="en-US" sz="1800" b="1" dirty="0" smtClean="0">
              <a:latin typeface="+mn-lt"/>
              <a:cs typeface="Times New Roman" pitchFamily="18" charset="0"/>
            </a:endParaRPr>
          </a:p>
          <a:p>
            <a:pPr algn="ctr" eaLnBrk="1" hangingPunct="1"/>
            <a:r>
              <a:rPr lang="en-US" sz="1800" dirty="0" smtClean="0">
                <a:latin typeface="+mn-lt"/>
                <a:cs typeface="Times New Roman" pitchFamily="18" charset="0"/>
              </a:rPr>
              <a:t>Technical University of Denmark</a:t>
            </a:r>
            <a:endParaRPr lang="en-US" sz="22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7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57188" y="1397000"/>
            <a:ext cx="2577923" cy="4699000"/>
          </a:xfrm>
        </p:spPr>
        <p:txBody>
          <a:bodyPr/>
          <a:lstStyle/>
          <a:p>
            <a:r>
              <a:rPr lang="en-US" dirty="0" smtClean="0"/>
              <a:t>NP-Complete Problem</a:t>
            </a:r>
          </a:p>
          <a:p>
            <a:r>
              <a:rPr lang="en-US" dirty="0" smtClean="0"/>
              <a:t>Simulated Annealing</a:t>
            </a:r>
          </a:p>
          <a:p>
            <a:pPr lvl="1"/>
            <a:r>
              <a:rPr lang="en-US" dirty="0" smtClean="0"/>
              <a:t>Moving Components.</a:t>
            </a:r>
          </a:p>
          <a:p>
            <a:pPr lvl="1"/>
            <a:r>
              <a:rPr lang="en-US" dirty="0" smtClean="0"/>
              <a:t>Rotation Components.</a:t>
            </a:r>
          </a:p>
          <a:p>
            <a:pPr lvl="1"/>
            <a:r>
              <a:rPr lang="en-US" dirty="0" smtClean="0"/>
              <a:t>Evaluated by cost function.</a:t>
            </a:r>
          </a:p>
          <a:p>
            <a:pPr lvl="1"/>
            <a:r>
              <a:rPr lang="en-US" dirty="0"/>
              <a:t>Better solutions always preferred.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ClipArt Placeholder 4" descr="Figur3.PNG"/>
          <p:cNvPicPr>
            <a:picLocks noGrp="1" noChangeAspect="1"/>
          </p:cNvPicPr>
          <p:nvPr>
            <p:ph type="clip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80" b="-212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12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57188" y="1397000"/>
            <a:ext cx="2577923" cy="4699000"/>
          </a:xfrm>
        </p:spPr>
        <p:txBody>
          <a:bodyPr/>
          <a:lstStyle/>
          <a:p>
            <a:r>
              <a:rPr lang="en-US" dirty="0" smtClean="0"/>
              <a:t>NP-Complete Problem</a:t>
            </a:r>
          </a:p>
          <a:p>
            <a:r>
              <a:rPr lang="en-US" dirty="0" smtClean="0"/>
              <a:t>Simulated Annealing</a:t>
            </a:r>
          </a:p>
          <a:p>
            <a:pPr lvl="1"/>
            <a:r>
              <a:rPr lang="en-US" dirty="0" smtClean="0"/>
              <a:t>Cooling Schedule. </a:t>
            </a:r>
          </a:p>
          <a:p>
            <a:pPr lvl="1"/>
            <a:r>
              <a:rPr lang="en-US" dirty="0"/>
              <a:t>Cost Function and </a:t>
            </a:r>
            <a:r>
              <a:rPr lang="en-US" dirty="0" smtClean="0"/>
              <a:t>Temperature.</a:t>
            </a:r>
          </a:p>
          <a:p>
            <a:pPr lvl="1"/>
            <a:r>
              <a:rPr lang="en-US" dirty="0" smtClean="0"/>
              <a:t>Probability for selecting a worse solution.</a:t>
            </a:r>
          </a:p>
          <a:p>
            <a:pPr lvl="1"/>
            <a:r>
              <a:rPr lang="en-US" dirty="0" smtClean="0"/>
              <a:t>Avoid local minima.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lipArt Placeholder 5" descr="TEMPconstantPercentage.png"/>
          <p:cNvPicPr>
            <a:picLocks noGrp="1" noChangeAspect="1"/>
          </p:cNvPicPr>
          <p:nvPr>
            <p:ph type="clipArt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5341" b="5720"/>
          <a:stretch/>
        </p:blipFill>
        <p:spPr>
          <a:xfrm>
            <a:off x="3151211" y="1397000"/>
            <a:ext cx="5632427" cy="3214381"/>
          </a:xfrm>
        </p:spPr>
      </p:pic>
    </p:spTree>
    <p:extLst>
      <p:ext uri="{BB962C8B-B14F-4D97-AF65-F5344CB8AC3E}">
        <p14:creationId xmlns:p14="http://schemas.microsoft.com/office/powerpoint/2010/main" val="25273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Lee Algorithm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57188" y="1397000"/>
            <a:ext cx="2577923" cy="4699000"/>
          </a:xfrm>
        </p:spPr>
        <p:txBody>
          <a:bodyPr/>
          <a:lstStyle/>
          <a:p>
            <a:r>
              <a:rPr lang="en-US" dirty="0" smtClean="0"/>
              <a:t>Lee algorithm.</a:t>
            </a:r>
          </a:p>
          <a:p>
            <a:pPr lvl="1"/>
            <a:r>
              <a:rPr lang="en-US" dirty="0" smtClean="0"/>
              <a:t>Wave based algorithm.</a:t>
            </a:r>
          </a:p>
          <a:p>
            <a:pPr lvl="1"/>
            <a:r>
              <a:rPr lang="en-US" dirty="0" smtClean="0"/>
              <a:t>Connecting sets of points</a:t>
            </a:r>
          </a:p>
          <a:p>
            <a:pPr marL="323850" lvl="1" indent="0">
              <a:buNone/>
            </a:pPr>
            <a:endParaRPr lang="en-US" dirty="0" smtClean="0"/>
          </a:p>
          <a:p>
            <a:pPr marL="32385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ClipArt Placeholder 7"/>
          <p:cNvPicPr>
            <a:picLocks noGrp="1"/>
          </p:cNvPicPr>
          <p:nvPr>
            <p:ph type="clip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63" b="-476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20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flow layer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57188" y="1397000"/>
            <a:ext cx="2577923" cy="4699000"/>
          </a:xfrm>
        </p:spPr>
        <p:txBody>
          <a:bodyPr/>
          <a:lstStyle/>
          <a:p>
            <a:r>
              <a:rPr lang="en-US" dirty="0" smtClean="0"/>
              <a:t>Lee – Steiner algorithm.</a:t>
            </a:r>
          </a:p>
          <a:p>
            <a:pPr lvl="1"/>
            <a:r>
              <a:rPr lang="en-US" dirty="0" smtClean="0"/>
              <a:t>Find inlet and outlet terminals to connect.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lipArt Placeholder 4" descr="Figur2a.PNG"/>
          <p:cNvPicPr>
            <a:picLocks noGrp="1" noChangeAspect="1"/>
          </p:cNvPicPr>
          <p:nvPr>
            <p:ph type="clip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39" r="-28339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54" y="3296395"/>
            <a:ext cx="18542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flow layer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57188" y="1397000"/>
            <a:ext cx="2577923" cy="4699000"/>
          </a:xfrm>
        </p:spPr>
        <p:txBody>
          <a:bodyPr/>
          <a:lstStyle/>
          <a:p>
            <a:r>
              <a:rPr lang="en-US" dirty="0" smtClean="0"/>
              <a:t>Lee – Steiner algorithm.</a:t>
            </a:r>
          </a:p>
          <a:p>
            <a:pPr lvl="1"/>
            <a:r>
              <a:rPr lang="en-US" dirty="0" smtClean="0"/>
              <a:t>Wave based algorithm</a:t>
            </a:r>
          </a:p>
          <a:p>
            <a:pPr lvl="1"/>
            <a:r>
              <a:rPr lang="en-US" dirty="0" smtClean="0"/>
              <a:t>From several points to one point.</a:t>
            </a:r>
          </a:p>
          <a:p>
            <a:pPr lvl="1"/>
            <a:r>
              <a:rPr lang="en-US" dirty="0" smtClean="0"/>
              <a:t>Bonus to T-Crosses</a:t>
            </a:r>
          </a:p>
          <a:p>
            <a:pPr lvl="1"/>
            <a:r>
              <a:rPr lang="en-US" dirty="0" smtClean="0"/>
              <a:t>Custom Cost Map.</a:t>
            </a:r>
          </a:p>
          <a:p>
            <a:pPr lvl="1"/>
            <a:r>
              <a:rPr lang="en-US" dirty="0" smtClean="0"/>
              <a:t>Flow wave Break-Through penalty.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lipArt Placeholder 4" descr="Figur2a.PNG"/>
          <p:cNvPicPr>
            <a:picLocks noGrp="1" noChangeAspect="1"/>
          </p:cNvPicPr>
          <p:nvPr>
            <p:ph type="clip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39" r="-28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82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Coding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57188" y="1397000"/>
            <a:ext cx="2577923" cy="4699000"/>
          </a:xfrm>
        </p:spPr>
        <p:txBody>
          <a:bodyPr/>
          <a:lstStyle/>
          <a:p>
            <a:r>
              <a:rPr lang="en-US" dirty="0" smtClean="0"/>
              <a:t>This color coding indicates the distance from the source to the specific cell. </a:t>
            </a:r>
          </a:p>
          <a:p>
            <a:pPr lvl="1"/>
            <a:endParaRPr lang="en-US" dirty="0"/>
          </a:p>
        </p:txBody>
      </p:sp>
      <p:pic>
        <p:nvPicPr>
          <p:cNvPr id="5" name="ClipArt Placeholder 4" descr="Pheromone_skala.png"/>
          <p:cNvPicPr>
            <a:picLocks noGrp="1" noChangeAspect="1"/>
          </p:cNvPicPr>
          <p:nvPr>
            <p:ph type="clip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468" b="-1354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6452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flow layer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T-Cross Weight</a:t>
            </a:r>
          </a:p>
          <a:p>
            <a:pPr lvl="1"/>
            <a:r>
              <a:rPr lang="en-US" dirty="0" smtClean="0"/>
              <a:t>1</a:t>
            </a:r>
          </a:p>
          <a:p>
            <a:r>
              <a:rPr lang="en-US" dirty="0" smtClean="0"/>
              <a:t>Detour Weight</a:t>
            </a:r>
          </a:p>
          <a:p>
            <a:pPr lvl="1"/>
            <a:r>
              <a:rPr lang="en-US" dirty="0" smtClean="0"/>
              <a:t>1</a:t>
            </a:r>
          </a:p>
          <a:p>
            <a:r>
              <a:rPr lang="en-US" dirty="0" smtClean="0"/>
              <a:t>Buffer Space</a:t>
            </a:r>
          </a:p>
          <a:p>
            <a:pPr lvl="1"/>
            <a:r>
              <a:rPr lang="en-US" dirty="0"/>
              <a:t>1</a:t>
            </a:r>
          </a:p>
        </p:txBody>
      </p:sp>
      <p:pic>
        <p:nvPicPr>
          <p:cNvPr id="9" name="FlowFilm1_T1_D1_B1.mp4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0" y="1690688"/>
            <a:ext cx="5481638" cy="4111625"/>
          </a:xfrm>
        </p:spPr>
      </p:pic>
    </p:spTree>
    <p:extLst>
      <p:ext uri="{BB962C8B-B14F-4D97-AF65-F5344CB8AC3E}">
        <p14:creationId xmlns:p14="http://schemas.microsoft.com/office/powerpoint/2010/main" val="23419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flow layer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T-Cross Weight</a:t>
            </a:r>
          </a:p>
          <a:p>
            <a:pPr lvl="1"/>
            <a:r>
              <a:rPr lang="en-US" dirty="0" smtClean="0"/>
              <a:t>15</a:t>
            </a:r>
            <a:endParaRPr lang="en-US" dirty="0"/>
          </a:p>
          <a:p>
            <a:r>
              <a:rPr lang="en-US" dirty="0" smtClean="0"/>
              <a:t>Detour Weight</a:t>
            </a:r>
          </a:p>
          <a:p>
            <a:pPr lvl="1"/>
            <a:r>
              <a:rPr lang="en-US" dirty="0" smtClean="0"/>
              <a:t>1</a:t>
            </a:r>
          </a:p>
          <a:p>
            <a:r>
              <a:rPr lang="en-US" dirty="0" smtClean="0"/>
              <a:t>Buffer Space</a:t>
            </a:r>
          </a:p>
          <a:p>
            <a:pPr lvl="1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10" name="FlowFilm1_T15_D1_B1.mp4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0" y="1690688"/>
            <a:ext cx="5481638" cy="4111625"/>
          </a:xfrm>
        </p:spPr>
      </p:pic>
    </p:spTree>
    <p:extLst>
      <p:ext uri="{BB962C8B-B14F-4D97-AF65-F5344CB8AC3E}">
        <p14:creationId xmlns:p14="http://schemas.microsoft.com/office/powerpoint/2010/main" val="103412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flow layer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T-Cross Weight</a:t>
            </a:r>
          </a:p>
          <a:p>
            <a:pPr lvl="1"/>
            <a:r>
              <a:rPr lang="en-US" dirty="0" smtClean="0"/>
              <a:t>1</a:t>
            </a:r>
            <a:endParaRPr lang="en-US" dirty="0"/>
          </a:p>
          <a:p>
            <a:r>
              <a:rPr lang="en-US" dirty="0" smtClean="0"/>
              <a:t>Detour Weight</a:t>
            </a:r>
          </a:p>
          <a:p>
            <a:pPr lvl="1"/>
            <a:r>
              <a:rPr lang="en-US" dirty="0" smtClean="0"/>
              <a:t>10</a:t>
            </a:r>
          </a:p>
          <a:p>
            <a:r>
              <a:rPr lang="en-US" dirty="0" smtClean="0"/>
              <a:t>Buffer Space</a:t>
            </a:r>
          </a:p>
          <a:p>
            <a:pPr lvl="1"/>
            <a:r>
              <a:rPr lang="en-US" dirty="0"/>
              <a:t>1</a:t>
            </a:r>
          </a:p>
        </p:txBody>
      </p:sp>
      <p:pic>
        <p:nvPicPr>
          <p:cNvPr id="7" name="FlowFilm1_T1_D10_B1.mp4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0" y="1690688"/>
            <a:ext cx="5481638" cy="4111625"/>
          </a:xfrm>
        </p:spPr>
      </p:pic>
    </p:spTree>
    <p:extLst>
      <p:ext uri="{BB962C8B-B14F-4D97-AF65-F5344CB8AC3E}">
        <p14:creationId xmlns:p14="http://schemas.microsoft.com/office/powerpoint/2010/main" val="927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flow layer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T-Cross Weight</a:t>
            </a:r>
          </a:p>
          <a:p>
            <a:pPr lvl="1"/>
            <a:r>
              <a:rPr lang="en-US" dirty="0" smtClean="0"/>
              <a:t>1</a:t>
            </a:r>
          </a:p>
          <a:p>
            <a:r>
              <a:rPr lang="en-US" dirty="0" smtClean="0"/>
              <a:t>Detour Weight</a:t>
            </a:r>
          </a:p>
          <a:p>
            <a:pPr lvl="1"/>
            <a:r>
              <a:rPr lang="en-US" dirty="0"/>
              <a:t>1</a:t>
            </a:r>
            <a:endParaRPr lang="en-US" dirty="0" smtClean="0"/>
          </a:p>
          <a:p>
            <a:r>
              <a:rPr lang="en-US" dirty="0" smtClean="0"/>
              <a:t>Buffer Space</a:t>
            </a:r>
          </a:p>
          <a:p>
            <a:pPr lvl="1"/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10" name="FlowFilm1_T1_D1_B2.mp4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0" y="1690688"/>
            <a:ext cx="5481638" cy="4111625"/>
          </a:xfrm>
        </p:spPr>
      </p:pic>
    </p:spTree>
    <p:extLst>
      <p:ext uri="{BB962C8B-B14F-4D97-AF65-F5344CB8AC3E}">
        <p14:creationId xmlns:p14="http://schemas.microsoft.com/office/powerpoint/2010/main" val="428884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426450" cy="7191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Motivation for biochips</a:t>
            </a:r>
          </a:p>
        </p:txBody>
      </p:sp>
      <p:pic>
        <p:nvPicPr>
          <p:cNvPr id="6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706" y="1370819"/>
            <a:ext cx="2447734" cy="241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4990" y="3788467"/>
            <a:ext cx="2457450" cy="18727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6793" y="3845688"/>
            <a:ext cx="2638425" cy="244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67543" y="1268760"/>
            <a:ext cx="4464497" cy="229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323850" lvl="1" defTabSz="914400">
              <a:spcBef>
                <a:spcPts val="400"/>
              </a:spcBef>
              <a:buClr>
                <a:srgbClr val="BDD7E7"/>
              </a:buClr>
              <a:defRPr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Applications</a:t>
            </a: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Laboratory work</a:t>
            </a: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Point-of-Care testing</a:t>
            </a: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DNA sequencing</a:t>
            </a: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endParaRPr lang="en-US" sz="2400" kern="0" dirty="0" smtClean="0">
              <a:solidFill>
                <a:srgbClr val="08519C"/>
              </a:solidFill>
              <a:latin typeface="Calibri" pitchFamily="34" charset="0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98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mapping and Control Synthesis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Map a biochemical application to the chip.</a:t>
            </a:r>
          </a:p>
          <a:p>
            <a:r>
              <a:rPr lang="en-US" dirty="0" smtClean="0"/>
              <a:t>Generate the execution schedule.</a:t>
            </a:r>
          </a:p>
          <a:p>
            <a:r>
              <a:rPr lang="en-US" dirty="0" smtClean="0"/>
              <a:t> Optimize the control.</a:t>
            </a:r>
          </a:p>
          <a:p>
            <a:pPr lvl="1"/>
            <a:r>
              <a:rPr lang="en-US" dirty="0" smtClean="0"/>
              <a:t>Base case: </a:t>
            </a:r>
          </a:p>
          <a:p>
            <a:pPr marL="323850" lvl="1" indent="0">
              <a:buNone/>
            </a:pPr>
            <a:r>
              <a:rPr lang="en-US" dirty="0"/>
              <a:t>	</a:t>
            </a:r>
            <a:r>
              <a:rPr lang="en-US" dirty="0" smtClean="0"/>
              <a:t>20 valves</a:t>
            </a:r>
          </a:p>
          <a:p>
            <a:pPr lvl="1"/>
            <a:r>
              <a:rPr lang="en-US" dirty="0" smtClean="0"/>
              <a:t>Possible valve sharing</a:t>
            </a:r>
          </a:p>
        </p:txBody>
      </p:sp>
      <p:pic>
        <p:nvPicPr>
          <p:cNvPr id="9" name="Media Placeholder 8" descr="Figur5b_crop.PNG"/>
          <p:cNvPicPr>
            <a:picLocks noGrp="1" noChangeAspect="1"/>
          </p:cNvPicPr>
          <p:nvPr>
            <p:ph type="media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47" r="-28647"/>
          <a:stretch>
            <a:fillRect/>
          </a:stretch>
        </p:blipFill>
        <p:spPr>
          <a:xfrm>
            <a:off x="3302000" y="1407886"/>
            <a:ext cx="5481638" cy="4699000"/>
          </a:xfrm>
        </p:spPr>
      </p:pic>
    </p:spTree>
    <p:extLst>
      <p:ext uri="{BB962C8B-B14F-4D97-AF65-F5344CB8AC3E}">
        <p14:creationId xmlns:p14="http://schemas.microsoft.com/office/powerpoint/2010/main" val="8584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</a:t>
            </a:r>
            <a:r>
              <a:rPr lang="en-US" dirty="0" smtClean="0"/>
              <a:t>control layer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Lee – Steiner</a:t>
            </a:r>
          </a:p>
          <a:p>
            <a:pPr lvl="1"/>
            <a:r>
              <a:rPr lang="en-US" dirty="0" smtClean="0"/>
              <a:t>Route from component to nearest air inlet.</a:t>
            </a:r>
          </a:p>
          <a:p>
            <a:pPr lvl="1"/>
            <a:r>
              <a:rPr lang="en-US" dirty="0"/>
              <a:t>Rip-up and reroute</a:t>
            </a:r>
          </a:p>
          <a:p>
            <a:pPr lvl="2"/>
            <a:r>
              <a:rPr lang="en-US" dirty="0"/>
              <a:t>Intelligent rip-up.</a:t>
            </a:r>
          </a:p>
          <a:p>
            <a:pPr lvl="2"/>
            <a:r>
              <a:rPr lang="en-US" dirty="0"/>
              <a:t>Poisson distributed rip-up</a:t>
            </a:r>
          </a:p>
          <a:p>
            <a:pPr lvl="1"/>
            <a:r>
              <a:rPr lang="en-US" dirty="0" smtClean="0"/>
              <a:t>Port Spacing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Media Placeholder 8" descr="Figur5b_crop.PNG"/>
          <p:cNvPicPr>
            <a:picLocks noGrp="1" noChangeAspect="1"/>
          </p:cNvPicPr>
          <p:nvPr>
            <p:ph type="media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47" r="-286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82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</a:t>
            </a:r>
            <a:r>
              <a:rPr lang="en-US" dirty="0" smtClean="0"/>
              <a:t>control layer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Lee – Steiner</a:t>
            </a:r>
          </a:p>
          <a:p>
            <a:pPr lvl="1"/>
            <a:r>
              <a:rPr lang="en-US" dirty="0"/>
              <a:t>Route from component to nearest air inlet.</a:t>
            </a:r>
          </a:p>
          <a:p>
            <a:pPr lvl="1"/>
            <a:r>
              <a:rPr lang="en-US" dirty="0"/>
              <a:t>Rip-up and reroute</a:t>
            </a:r>
          </a:p>
          <a:p>
            <a:pPr lvl="2"/>
            <a:r>
              <a:rPr lang="en-US" dirty="0"/>
              <a:t>Intelligent rip-up.</a:t>
            </a:r>
          </a:p>
          <a:p>
            <a:pPr lvl="2"/>
            <a:r>
              <a:rPr lang="en-US" dirty="0"/>
              <a:t>Poisson distributed rip-up</a:t>
            </a:r>
          </a:p>
          <a:p>
            <a:pPr lvl="1"/>
            <a:r>
              <a:rPr lang="en-US" dirty="0"/>
              <a:t>Port Spacing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ControlNew1_1.mp4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0" y="1690688"/>
            <a:ext cx="5481638" cy="4111625"/>
          </a:xfrm>
        </p:spPr>
      </p:pic>
    </p:spTree>
    <p:extLst>
      <p:ext uri="{BB962C8B-B14F-4D97-AF65-F5344CB8AC3E}">
        <p14:creationId xmlns:p14="http://schemas.microsoft.com/office/powerpoint/2010/main" val="31250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</a:t>
            </a:r>
            <a:r>
              <a:rPr lang="en-US" dirty="0" smtClean="0"/>
              <a:t>control layer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Lee – Steiner</a:t>
            </a:r>
          </a:p>
          <a:p>
            <a:pPr lvl="1"/>
            <a:r>
              <a:rPr lang="en-US" dirty="0"/>
              <a:t>Route from component to nearest air inlet.</a:t>
            </a:r>
          </a:p>
          <a:p>
            <a:pPr lvl="1"/>
            <a:r>
              <a:rPr lang="en-US" dirty="0"/>
              <a:t>Rip-up and reroute</a:t>
            </a:r>
          </a:p>
          <a:p>
            <a:pPr lvl="2"/>
            <a:r>
              <a:rPr lang="en-US" dirty="0"/>
              <a:t>Intelligent rip-up.</a:t>
            </a:r>
          </a:p>
          <a:p>
            <a:pPr lvl="2"/>
            <a:r>
              <a:rPr lang="en-US" dirty="0"/>
              <a:t>Poisson distributed rip-up</a:t>
            </a:r>
          </a:p>
          <a:p>
            <a:pPr lvl="1"/>
            <a:r>
              <a:rPr lang="en-US" dirty="0"/>
              <a:t>Port Spacing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Media Placeholder 6" descr="Presentation 1.png"/>
          <p:cNvPicPr>
            <a:picLocks noGrp="1" noChangeAspect="1"/>
          </p:cNvPicPr>
          <p:nvPr>
            <p:ph type="media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4" r="-17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3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</a:t>
            </a:r>
            <a:r>
              <a:rPr lang="en-US" dirty="0" smtClean="0"/>
              <a:t>control layer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Lee – Steiner</a:t>
            </a:r>
          </a:p>
          <a:p>
            <a:pPr lvl="1"/>
            <a:r>
              <a:rPr lang="en-US" dirty="0"/>
              <a:t>If Control line sharing :</a:t>
            </a:r>
            <a:endParaRPr lang="en-US" dirty="0" smtClean="0"/>
          </a:p>
          <a:p>
            <a:pPr lvl="2"/>
            <a:r>
              <a:rPr lang="en-US" dirty="0" smtClean="0"/>
              <a:t>Routing between components first. </a:t>
            </a:r>
          </a:p>
          <a:p>
            <a:pPr lvl="1"/>
            <a:r>
              <a:rPr lang="en-US" dirty="0"/>
              <a:t>The 4 switches share one control line</a:t>
            </a:r>
          </a:p>
          <a:p>
            <a:pPr lvl="1"/>
            <a:r>
              <a:rPr lang="en-US" dirty="0"/>
              <a:t>The filter and mixer shares one control line.</a:t>
            </a:r>
          </a:p>
          <a:p>
            <a:pPr marL="682625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Control3_1.mp4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0" y="1690688"/>
            <a:ext cx="5481638" cy="4111625"/>
          </a:xfrm>
        </p:spPr>
      </p:pic>
    </p:spTree>
    <p:extLst>
      <p:ext uri="{BB962C8B-B14F-4D97-AF65-F5344CB8AC3E}">
        <p14:creationId xmlns:p14="http://schemas.microsoft.com/office/powerpoint/2010/main" val="25912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</a:t>
            </a:r>
            <a:r>
              <a:rPr lang="en-US" dirty="0" smtClean="0"/>
              <a:t>control layer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Lee – Steiner</a:t>
            </a:r>
          </a:p>
          <a:p>
            <a:pPr lvl="1"/>
            <a:r>
              <a:rPr lang="en-US" dirty="0" smtClean="0"/>
              <a:t>If Control line sharing:</a:t>
            </a:r>
          </a:p>
          <a:p>
            <a:pPr lvl="2"/>
            <a:r>
              <a:rPr lang="en-US" dirty="0" smtClean="0"/>
              <a:t>Routing between components first. </a:t>
            </a:r>
          </a:p>
          <a:p>
            <a:pPr lvl="1"/>
            <a:r>
              <a:rPr lang="en-US" dirty="0" smtClean="0"/>
              <a:t>The 4 switches share one control line</a:t>
            </a:r>
          </a:p>
          <a:p>
            <a:pPr lvl="1"/>
            <a:r>
              <a:rPr lang="en-US" dirty="0" smtClean="0"/>
              <a:t>The filter and mixer shares one control line.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Media Placeholder 4" descr="Presentation fast.png"/>
          <p:cNvPicPr>
            <a:picLocks noGrp="1" noChangeAspect="1"/>
          </p:cNvPicPr>
          <p:nvPr>
            <p:ph type="media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33" r="-17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04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</a:t>
            </a:r>
            <a:r>
              <a:rPr lang="en-US" dirty="0" smtClean="0"/>
              <a:t>control layer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Lee – Steiner</a:t>
            </a:r>
          </a:p>
          <a:p>
            <a:pPr lvl="1"/>
            <a:r>
              <a:rPr lang="en-US" dirty="0"/>
              <a:t>If Control line sharing :</a:t>
            </a:r>
            <a:endParaRPr lang="en-US" dirty="0" smtClean="0"/>
          </a:p>
          <a:p>
            <a:pPr lvl="2"/>
            <a:r>
              <a:rPr lang="en-US" dirty="0" smtClean="0"/>
              <a:t>Routing between components first. </a:t>
            </a:r>
          </a:p>
          <a:p>
            <a:pPr lvl="1"/>
            <a:r>
              <a:rPr lang="en-US" dirty="0"/>
              <a:t>The 4 switches share one control line</a:t>
            </a:r>
          </a:p>
          <a:p>
            <a:pPr lvl="1"/>
            <a:r>
              <a:rPr lang="en-US" dirty="0"/>
              <a:t>The filter, heater, and mixer shares one control line.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Control2_1.mp4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0" y="1690688"/>
            <a:ext cx="5481638" cy="4111625"/>
          </a:xfrm>
        </p:spPr>
      </p:pic>
    </p:spTree>
    <p:extLst>
      <p:ext uri="{BB962C8B-B14F-4D97-AF65-F5344CB8AC3E}">
        <p14:creationId xmlns:p14="http://schemas.microsoft.com/office/powerpoint/2010/main" val="40663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of the </a:t>
            </a:r>
            <a:r>
              <a:rPr lang="en-US" dirty="0" smtClean="0"/>
              <a:t>control layer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Lee – Steiner</a:t>
            </a:r>
          </a:p>
          <a:p>
            <a:pPr lvl="1"/>
            <a:r>
              <a:rPr lang="en-US" dirty="0"/>
              <a:t>If Control line sharing :</a:t>
            </a:r>
            <a:endParaRPr lang="en-US" dirty="0" smtClean="0"/>
          </a:p>
          <a:p>
            <a:pPr lvl="2"/>
            <a:r>
              <a:rPr lang="en-US" dirty="0" smtClean="0"/>
              <a:t>Routing between components first.</a:t>
            </a:r>
          </a:p>
          <a:p>
            <a:pPr lvl="1"/>
            <a:r>
              <a:rPr lang="en-US" dirty="0"/>
              <a:t>The 4 switches share one control line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filter, heater, and mixer </a:t>
            </a:r>
            <a:r>
              <a:rPr lang="en-US" dirty="0"/>
              <a:t>shares one control line.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Media Placeholder 6" descr="Presentation 2 (lang film).png"/>
          <p:cNvPicPr>
            <a:picLocks noGrp="1" noChangeAspect="1"/>
          </p:cNvPicPr>
          <p:nvPr>
            <p:ph type="media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53" r="-174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07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3567" y="405606"/>
            <a:ext cx="7734946" cy="7191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Flow based biochips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18513" y="22225"/>
            <a:ext cx="695325" cy="768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194376" y="5658343"/>
            <a:ext cx="3342458" cy="3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defTabSz="914400">
              <a:lnSpc>
                <a:spcPct val="80000"/>
              </a:lnSpc>
            </a:pPr>
            <a:r>
              <a:rPr lang="en-US" sz="1400" dirty="0" smtClean="0"/>
              <a:t>http://groups.csail.mit.edu/cag/biostream</a:t>
            </a:r>
            <a:endParaRPr kumimoji="0" lang="en-US" sz="1400" b="1" i="0" strike="noStrike" kern="0" cap="none" spc="0" normalizeH="0" baseline="0" noProof="0" dirty="0" smtClean="0">
              <a:ln>
                <a:noFill/>
              </a:ln>
              <a:solidFill>
                <a:srgbClr val="08519C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50517" y="5440667"/>
            <a:ext cx="3342458" cy="17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defTabSz="914400">
              <a:lnSpc>
                <a:spcPct val="80000"/>
              </a:lnSpc>
            </a:pPr>
            <a:r>
              <a:rPr lang="en-US" sz="1400" dirty="0" smtClean="0"/>
              <a:t>10x real-time</a:t>
            </a:r>
            <a:endParaRPr kumimoji="0" lang="en-US" sz="1400" b="1" i="0" strike="noStrike" kern="0" cap="none" spc="0" normalizeH="0" baseline="0" noProof="0" dirty="0" smtClean="0">
              <a:ln>
                <a:noFill/>
              </a:ln>
              <a:solidFill>
                <a:srgbClr val="08519C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pic>
        <p:nvPicPr>
          <p:cNvPr id="15" name="mix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4574" y="1916832"/>
            <a:ext cx="5695125" cy="385158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539552" y="1412776"/>
            <a:ext cx="7734946" cy="3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defTabSz="914400">
              <a:lnSpc>
                <a:spcPct val="80000"/>
              </a:lnSpc>
            </a:pPr>
            <a:r>
              <a:rPr lang="en-US" sz="2000" b="1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Microfluidic biochip</a:t>
            </a:r>
            <a:endParaRPr kumimoji="0" lang="en-US" sz="2000" b="1" i="0" strike="noStrike" kern="0" cap="none" spc="0" normalizeH="0" baseline="0" noProof="0" dirty="0" smtClean="0">
              <a:ln>
                <a:noFill/>
              </a:ln>
              <a:solidFill>
                <a:srgbClr val="08519C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3567" y="405606"/>
            <a:ext cx="7734946" cy="7191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Basic building block: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microfluidic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valve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513" y="22225"/>
            <a:ext cx="695325" cy="768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4145514" y="1795202"/>
            <a:ext cx="4195688" cy="3673092"/>
            <a:chOff x="-221008" y="4306888"/>
            <a:chExt cx="3432521" cy="3186112"/>
          </a:xfrm>
        </p:grpSpPr>
        <p:sp>
          <p:nvSpPr>
            <p:cNvPr id="11" name="AutoShape 209"/>
            <p:cNvSpPr>
              <a:spLocks noChangeArrowheads="1"/>
            </p:cNvSpPr>
            <p:nvPr/>
          </p:nvSpPr>
          <p:spPr bwMode="auto">
            <a:xfrm>
              <a:off x="673100" y="5897563"/>
              <a:ext cx="968375" cy="760412"/>
            </a:xfrm>
            <a:prstGeom prst="cube">
              <a:avLst>
                <a:gd name="adj" fmla="val 90403"/>
              </a:avLst>
            </a:prstGeom>
            <a:solidFill>
              <a:srgbClr val="6BAED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b="1"/>
            </a:p>
          </p:txBody>
        </p:sp>
        <p:sp>
          <p:nvSpPr>
            <p:cNvPr id="12" name="Line 210"/>
            <p:cNvSpPr>
              <a:spLocks noChangeShapeType="1"/>
            </p:cNvSpPr>
            <p:nvPr/>
          </p:nvSpPr>
          <p:spPr bwMode="auto">
            <a:xfrm>
              <a:off x="258763" y="6519863"/>
              <a:ext cx="1587" cy="138112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13" name="Line 211"/>
            <p:cNvSpPr>
              <a:spLocks noChangeShapeType="1"/>
            </p:cNvSpPr>
            <p:nvPr/>
          </p:nvSpPr>
          <p:spPr bwMode="auto">
            <a:xfrm flipH="1">
              <a:off x="257175" y="6657975"/>
              <a:ext cx="417513" cy="1588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14" name="Line 212"/>
            <p:cNvSpPr>
              <a:spLocks noChangeShapeType="1"/>
            </p:cNvSpPr>
            <p:nvPr/>
          </p:nvSpPr>
          <p:spPr bwMode="auto">
            <a:xfrm flipV="1">
              <a:off x="673100" y="6586538"/>
              <a:ext cx="1588" cy="73025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15" name="Line 213"/>
            <p:cNvSpPr>
              <a:spLocks noChangeShapeType="1"/>
            </p:cNvSpPr>
            <p:nvPr/>
          </p:nvSpPr>
          <p:spPr bwMode="auto">
            <a:xfrm flipV="1">
              <a:off x="949325" y="6586538"/>
              <a:ext cx="1588" cy="73025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16" name="Line 214"/>
            <p:cNvSpPr>
              <a:spLocks noChangeShapeType="1"/>
            </p:cNvSpPr>
            <p:nvPr/>
          </p:nvSpPr>
          <p:spPr bwMode="auto">
            <a:xfrm flipH="1">
              <a:off x="949325" y="6657975"/>
              <a:ext cx="417513" cy="1588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17" name="Line 215"/>
            <p:cNvSpPr>
              <a:spLocks noChangeShapeType="1"/>
            </p:cNvSpPr>
            <p:nvPr/>
          </p:nvSpPr>
          <p:spPr bwMode="auto">
            <a:xfrm>
              <a:off x="1365250" y="6534150"/>
              <a:ext cx="1588" cy="123825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18" name="Line 216"/>
            <p:cNvSpPr>
              <a:spLocks noChangeShapeType="1"/>
            </p:cNvSpPr>
            <p:nvPr/>
          </p:nvSpPr>
          <p:spPr bwMode="auto">
            <a:xfrm>
              <a:off x="258763" y="6657975"/>
              <a:ext cx="1587" cy="4127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19" name="Line 217"/>
            <p:cNvSpPr>
              <a:spLocks noChangeShapeType="1"/>
            </p:cNvSpPr>
            <p:nvPr/>
          </p:nvSpPr>
          <p:spPr bwMode="auto">
            <a:xfrm>
              <a:off x="1365250" y="6657975"/>
              <a:ext cx="1588" cy="4127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20" name="Line 218"/>
            <p:cNvSpPr>
              <a:spLocks noChangeShapeType="1"/>
            </p:cNvSpPr>
            <p:nvPr/>
          </p:nvSpPr>
          <p:spPr bwMode="auto">
            <a:xfrm>
              <a:off x="258763" y="6699250"/>
              <a:ext cx="1106487" cy="158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21" name="Line 219"/>
            <p:cNvSpPr>
              <a:spLocks noChangeShapeType="1"/>
            </p:cNvSpPr>
            <p:nvPr/>
          </p:nvSpPr>
          <p:spPr bwMode="auto">
            <a:xfrm>
              <a:off x="949325" y="5827713"/>
              <a:ext cx="1106488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22" name="Line 220"/>
            <p:cNvSpPr>
              <a:spLocks noChangeShapeType="1"/>
            </p:cNvSpPr>
            <p:nvPr/>
          </p:nvSpPr>
          <p:spPr bwMode="auto">
            <a:xfrm>
              <a:off x="949325" y="5551488"/>
              <a:ext cx="1588" cy="41433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23" name="Line 221"/>
            <p:cNvSpPr>
              <a:spLocks noChangeShapeType="1"/>
            </p:cNvSpPr>
            <p:nvPr/>
          </p:nvSpPr>
          <p:spPr bwMode="auto">
            <a:xfrm flipH="1">
              <a:off x="949325" y="5967413"/>
              <a:ext cx="334963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24" name="Line 222"/>
            <p:cNvSpPr>
              <a:spLocks noChangeShapeType="1"/>
            </p:cNvSpPr>
            <p:nvPr/>
          </p:nvSpPr>
          <p:spPr bwMode="auto">
            <a:xfrm flipV="1">
              <a:off x="1641475" y="5895975"/>
              <a:ext cx="1588" cy="730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27" name="Line 223"/>
            <p:cNvSpPr>
              <a:spLocks noChangeShapeType="1"/>
            </p:cNvSpPr>
            <p:nvPr/>
          </p:nvSpPr>
          <p:spPr bwMode="auto">
            <a:xfrm flipH="1">
              <a:off x="1363663" y="5897563"/>
              <a:ext cx="279400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28" name="Line 224"/>
            <p:cNvSpPr>
              <a:spLocks noChangeShapeType="1"/>
            </p:cNvSpPr>
            <p:nvPr/>
          </p:nvSpPr>
          <p:spPr bwMode="auto">
            <a:xfrm flipH="1">
              <a:off x="1641475" y="5967413"/>
              <a:ext cx="417513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29" name="Line 225"/>
            <p:cNvSpPr>
              <a:spLocks noChangeShapeType="1"/>
            </p:cNvSpPr>
            <p:nvPr/>
          </p:nvSpPr>
          <p:spPr bwMode="auto">
            <a:xfrm>
              <a:off x="2057400" y="5827713"/>
              <a:ext cx="1588" cy="138112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30" name="Line 226"/>
            <p:cNvSpPr>
              <a:spLocks noChangeShapeType="1"/>
            </p:cNvSpPr>
            <p:nvPr/>
          </p:nvSpPr>
          <p:spPr bwMode="auto">
            <a:xfrm>
              <a:off x="949325" y="5967413"/>
              <a:ext cx="1588" cy="4127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31" name="Line 227"/>
            <p:cNvSpPr>
              <a:spLocks noChangeShapeType="1"/>
            </p:cNvSpPr>
            <p:nvPr/>
          </p:nvSpPr>
          <p:spPr bwMode="auto">
            <a:xfrm>
              <a:off x="2057400" y="5967413"/>
              <a:ext cx="1588" cy="4127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32" name="Line 228"/>
            <p:cNvSpPr>
              <a:spLocks noChangeShapeType="1"/>
            </p:cNvSpPr>
            <p:nvPr/>
          </p:nvSpPr>
          <p:spPr bwMode="auto">
            <a:xfrm>
              <a:off x="949325" y="6008688"/>
              <a:ext cx="1106488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33" name="Line 229"/>
            <p:cNvSpPr>
              <a:spLocks noChangeShapeType="1"/>
            </p:cNvSpPr>
            <p:nvPr/>
          </p:nvSpPr>
          <p:spPr bwMode="auto">
            <a:xfrm flipV="1">
              <a:off x="1365250" y="5826125"/>
              <a:ext cx="692150" cy="69532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34" name="Line 230"/>
            <p:cNvSpPr>
              <a:spLocks noChangeShapeType="1"/>
            </p:cNvSpPr>
            <p:nvPr/>
          </p:nvSpPr>
          <p:spPr bwMode="auto">
            <a:xfrm flipV="1">
              <a:off x="2057400" y="5549900"/>
              <a:ext cx="1588" cy="2794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35" name="Line 231"/>
            <p:cNvSpPr>
              <a:spLocks noChangeShapeType="1"/>
            </p:cNvSpPr>
            <p:nvPr/>
          </p:nvSpPr>
          <p:spPr bwMode="auto">
            <a:xfrm flipH="1">
              <a:off x="1363663" y="6008688"/>
              <a:ext cx="695325" cy="69215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36" name="Line 232"/>
            <p:cNvSpPr>
              <a:spLocks noChangeShapeType="1"/>
            </p:cNvSpPr>
            <p:nvPr/>
          </p:nvSpPr>
          <p:spPr bwMode="auto">
            <a:xfrm flipH="1">
              <a:off x="1363663" y="5967413"/>
              <a:ext cx="695325" cy="692150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37" name="Line 233"/>
            <p:cNvSpPr>
              <a:spLocks noChangeShapeType="1"/>
            </p:cNvSpPr>
            <p:nvPr/>
          </p:nvSpPr>
          <p:spPr bwMode="auto">
            <a:xfrm flipV="1">
              <a:off x="2057400" y="5549900"/>
              <a:ext cx="1588" cy="279400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38" name="Line 234"/>
            <p:cNvSpPr>
              <a:spLocks noChangeShapeType="1"/>
            </p:cNvSpPr>
            <p:nvPr/>
          </p:nvSpPr>
          <p:spPr bwMode="auto">
            <a:xfrm flipV="1">
              <a:off x="258763" y="5549900"/>
              <a:ext cx="692150" cy="69532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39" name="Line 235"/>
            <p:cNvSpPr>
              <a:spLocks noChangeShapeType="1"/>
            </p:cNvSpPr>
            <p:nvPr/>
          </p:nvSpPr>
          <p:spPr bwMode="auto">
            <a:xfrm>
              <a:off x="949325" y="5551488"/>
              <a:ext cx="1106488" cy="1587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40" name="Line 236"/>
            <p:cNvSpPr>
              <a:spLocks noChangeShapeType="1"/>
            </p:cNvSpPr>
            <p:nvPr/>
          </p:nvSpPr>
          <p:spPr bwMode="auto">
            <a:xfrm flipV="1">
              <a:off x="673100" y="5895975"/>
              <a:ext cx="692150" cy="6953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41" name="Line 237"/>
            <p:cNvSpPr>
              <a:spLocks noChangeShapeType="1"/>
            </p:cNvSpPr>
            <p:nvPr/>
          </p:nvSpPr>
          <p:spPr bwMode="auto">
            <a:xfrm flipV="1">
              <a:off x="949325" y="5895975"/>
              <a:ext cx="692150" cy="6953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42" name="Line 238"/>
            <p:cNvSpPr>
              <a:spLocks noChangeShapeType="1"/>
            </p:cNvSpPr>
            <p:nvPr/>
          </p:nvSpPr>
          <p:spPr bwMode="auto">
            <a:xfrm flipV="1">
              <a:off x="673100" y="6586538"/>
              <a:ext cx="55563" cy="730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43" name="Line 239"/>
            <p:cNvSpPr>
              <a:spLocks noChangeShapeType="1"/>
            </p:cNvSpPr>
            <p:nvPr/>
          </p:nvSpPr>
          <p:spPr bwMode="auto">
            <a:xfrm flipV="1">
              <a:off x="258763" y="6242050"/>
              <a:ext cx="414337" cy="41751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44" name="Line 240"/>
            <p:cNvSpPr>
              <a:spLocks noChangeShapeType="1"/>
            </p:cNvSpPr>
            <p:nvPr/>
          </p:nvSpPr>
          <p:spPr bwMode="auto">
            <a:xfrm flipV="1">
              <a:off x="258763" y="6007100"/>
              <a:ext cx="692150" cy="6953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45" name="Line 241"/>
            <p:cNvSpPr>
              <a:spLocks noChangeShapeType="1"/>
            </p:cNvSpPr>
            <p:nvPr/>
          </p:nvSpPr>
          <p:spPr bwMode="auto">
            <a:xfrm flipV="1">
              <a:off x="1365250" y="5840413"/>
              <a:ext cx="692150" cy="695325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46" name="Line 242"/>
            <p:cNvSpPr>
              <a:spLocks noChangeShapeType="1"/>
            </p:cNvSpPr>
            <p:nvPr/>
          </p:nvSpPr>
          <p:spPr bwMode="auto">
            <a:xfrm flipV="1">
              <a:off x="1365250" y="5826125"/>
              <a:ext cx="692150" cy="695325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47" name="Line 243"/>
            <p:cNvSpPr>
              <a:spLocks noChangeShapeType="1"/>
            </p:cNvSpPr>
            <p:nvPr/>
          </p:nvSpPr>
          <p:spPr bwMode="auto">
            <a:xfrm>
              <a:off x="258763" y="6519863"/>
              <a:ext cx="1106487" cy="1587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48" name="Line 244"/>
            <p:cNvSpPr>
              <a:spLocks noChangeShapeType="1"/>
            </p:cNvSpPr>
            <p:nvPr/>
          </p:nvSpPr>
          <p:spPr bwMode="auto">
            <a:xfrm flipH="1">
              <a:off x="671513" y="6589713"/>
              <a:ext cx="279400" cy="1587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49" name="Line 245"/>
            <p:cNvSpPr>
              <a:spLocks noChangeShapeType="1"/>
            </p:cNvSpPr>
            <p:nvPr/>
          </p:nvSpPr>
          <p:spPr bwMode="auto">
            <a:xfrm flipV="1">
              <a:off x="1365250" y="6242050"/>
              <a:ext cx="1588" cy="279400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50" name="Line 246"/>
            <p:cNvSpPr>
              <a:spLocks noChangeShapeType="1"/>
            </p:cNvSpPr>
            <p:nvPr/>
          </p:nvSpPr>
          <p:spPr bwMode="auto">
            <a:xfrm>
              <a:off x="258763" y="6243638"/>
              <a:ext cx="1106487" cy="1587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51" name="Line 247"/>
            <p:cNvSpPr>
              <a:spLocks noChangeShapeType="1"/>
            </p:cNvSpPr>
            <p:nvPr/>
          </p:nvSpPr>
          <p:spPr bwMode="auto">
            <a:xfrm>
              <a:off x="258763" y="6243638"/>
              <a:ext cx="1587" cy="276225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52" name="Line 248"/>
            <p:cNvSpPr>
              <a:spLocks noChangeShapeType="1"/>
            </p:cNvSpPr>
            <p:nvPr/>
          </p:nvSpPr>
          <p:spPr bwMode="auto">
            <a:xfrm>
              <a:off x="258763" y="6534150"/>
              <a:ext cx="1106487" cy="1588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53" name="Line 249"/>
            <p:cNvSpPr>
              <a:spLocks noChangeShapeType="1"/>
            </p:cNvSpPr>
            <p:nvPr/>
          </p:nvSpPr>
          <p:spPr bwMode="auto">
            <a:xfrm flipV="1">
              <a:off x="922338" y="5965825"/>
              <a:ext cx="26987" cy="3016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54" name="Line 250"/>
            <p:cNvSpPr>
              <a:spLocks noChangeShapeType="1"/>
            </p:cNvSpPr>
            <p:nvPr/>
          </p:nvSpPr>
          <p:spPr bwMode="auto">
            <a:xfrm flipH="1">
              <a:off x="255588" y="5827713"/>
              <a:ext cx="695325" cy="69215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55" name="Line 251"/>
            <p:cNvSpPr>
              <a:spLocks noChangeShapeType="1"/>
            </p:cNvSpPr>
            <p:nvPr/>
          </p:nvSpPr>
          <p:spPr bwMode="auto">
            <a:xfrm flipV="1">
              <a:off x="1365250" y="6242050"/>
              <a:ext cx="1588" cy="279400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56" name="Line 252"/>
            <p:cNvSpPr>
              <a:spLocks noChangeShapeType="1"/>
            </p:cNvSpPr>
            <p:nvPr/>
          </p:nvSpPr>
          <p:spPr bwMode="auto">
            <a:xfrm>
              <a:off x="258763" y="6243638"/>
              <a:ext cx="1106487" cy="1587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grpSp>
          <p:nvGrpSpPr>
            <p:cNvPr id="57" name="Group 253"/>
            <p:cNvGrpSpPr>
              <a:grpSpLocks/>
            </p:cNvGrpSpPr>
            <p:nvPr/>
          </p:nvGrpSpPr>
          <p:grpSpPr bwMode="auto">
            <a:xfrm>
              <a:off x="590550" y="5938838"/>
              <a:ext cx="1244600" cy="247650"/>
              <a:chOff x="372" y="3741"/>
              <a:chExt cx="784" cy="156"/>
            </a:xfrm>
          </p:grpSpPr>
          <p:sp>
            <p:nvSpPr>
              <p:cNvPr id="97" name="AutoShape 254"/>
              <p:cNvSpPr>
                <a:spLocks noChangeArrowheads="1"/>
              </p:cNvSpPr>
              <p:nvPr/>
            </p:nvSpPr>
            <p:spPr bwMode="auto">
              <a:xfrm>
                <a:off x="372" y="3741"/>
                <a:ext cx="784" cy="156"/>
              </a:xfrm>
              <a:prstGeom prst="cube">
                <a:avLst>
                  <a:gd name="adj" fmla="val 56713"/>
                </a:avLst>
              </a:prstGeom>
              <a:solidFill>
                <a:srgbClr val="FB6A4A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a-DK" b="1"/>
              </a:p>
            </p:txBody>
          </p:sp>
          <p:grpSp>
            <p:nvGrpSpPr>
              <p:cNvPr id="98" name="Group 255"/>
              <p:cNvGrpSpPr>
                <a:grpSpLocks/>
              </p:cNvGrpSpPr>
              <p:nvPr/>
            </p:nvGrpSpPr>
            <p:grpSpPr bwMode="auto">
              <a:xfrm>
                <a:off x="1069" y="3741"/>
                <a:ext cx="86" cy="86"/>
                <a:chOff x="1069" y="3741"/>
                <a:chExt cx="86" cy="86"/>
              </a:xfrm>
            </p:grpSpPr>
            <p:sp>
              <p:nvSpPr>
                <p:cNvPr id="101" name="Line 256"/>
                <p:cNvSpPr>
                  <a:spLocks noChangeShapeType="1"/>
                </p:cNvSpPr>
                <p:nvPr/>
              </p:nvSpPr>
              <p:spPr bwMode="auto">
                <a:xfrm flipH="1">
                  <a:off x="1068" y="3741"/>
                  <a:ext cx="88" cy="86"/>
                </a:xfrm>
                <a:prstGeom prst="line">
                  <a:avLst/>
                </a:prstGeom>
                <a:noFill/>
                <a:ln w="18000">
                  <a:solidFill>
                    <a:srgbClr val="A50F15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a-DK" b="1"/>
                </a:p>
              </p:txBody>
            </p:sp>
            <p:sp>
              <p:nvSpPr>
                <p:cNvPr id="102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1156" y="3740"/>
                  <a:ext cx="0" cy="71"/>
                </a:xfrm>
                <a:prstGeom prst="line">
                  <a:avLst/>
                </a:prstGeom>
                <a:noFill/>
                <a:ln w="18000">
                  <a:solidFill>
                    <a:srgbClr val="A50F15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a-DK" b="1"/>
                </a:p>
              </p:txBody>
            </p:sp>
          </p:grpSp>
          <p:sp>
            <p:nvSpPr>
              <p:cNvPr id="99" name="Line 258"/>
              <p:cNvSpPr>
                <a:spLocks noChangeShapeType="1"/>
              </p:cNvSpPr>
              <p:nvPr/>
            </p:nvSpPr>
            <p:spPr bwMode="auto">
              <a:xfrm>
                <a:off x="1086" y="3811"/>
                <a:ext cx="69" cy="0"/>
              </a:xfrm>
              <a:prstGeom prst="line">
                <a:avLst/>
              </a:prstGeom>
              <a:noFill/>
              <a:ln w="9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00" name="Line 259"/>
              <p:cNvSpPr>
                <a:spLocks noChangeShapeType="1"/>
              </p:cNvSpPr>
              <p:nvPr/>
            </p:nvSpPr>
            <p:spPr bwMode="auto">
              <a:xfrm flipV="1">
                <a:off x="1069" y="3827"/>
                <a:ext cx="0" cy="71"/>
              </a:xfrm>
              <a:prstGeom prst="line">
                <a:avLst/>
              </a:prstGeom>
              <a:noFill/>
              <a:ln w="18000">
                <a:solidFill>
                  <a:srgbClr val="A50F15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 b="1"/>
              </a:p>
            </p:txBody>
          </p:sp>
        </p:grpSp>
        <p:sp>
          <p:nvSpPr>
            <p:cNvPr id="58" name="Line 260"/>
            <p:cNvSpPr>
              <a:spLocks noChangeShapeType="1"/>
            </p:cNvSpPr>
            <p:nvPr/>
          </p:nvSpPr>
          <p:spPr bwMode="auto">
            <a:xfrm flipH="1">
              <a:off x="1363663" y="5551488"/>
              <a:ext cx="695325" cy="69215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59" name="Line 261"/>
            <p:cNvSpPr>
              <a:spLocks noChangeShapeType="1"/>
            </p:cNvSpPr>
            <p:nvPr/>
          </p:nvSpPr>
          <p:spPr bwMode="auto">
            <a:xfrm flipH="1">
              <a:off x="1260475" y="5249863"/>
              <a:ext cx="9525" cy="774700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60" name="Line 262"/>
            <p:cNvSpPr>
              <a:spLocks noChangeShapeType="1"/>
            </p:cNvSpPr>
            <p:nvPr/>
          </p:nvSpPr>
          <p:spPr bwMode="auto">
            <a:xfrm flipV="1">
              <a:off x="590550" y="6075363"/>
              <a:ext cx="1588" cy="1143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61" name="Line 263"/>
            <p:cNvSpPr>
              <a:spLocks noChangeShapeType="1"/>
            </p:cNvSpPr>
            <p:nvPr/>
          </p:nvSpPr>
          <p:spPr bwMode="auto">
            <a:xfrm flipH="1">
              <a:off x="588963" y="5938838"/>
              <a:ext cx="141287" cy="13811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62" name="Line 264"/>
            <p:cNvSpPr>
              <a:spLocks noChangeShapeType="1"/>
            </p:cNvSpPr>
            <p:nvPr/>
          </p:nvSpPr>
          <p:spPr bwMode="auto">
            <a:xfrm>
              <a:off x="590550" y="6076950"/>
              <a:ext cx="1106488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63" name="Line 265"/>
            <p:cNvSpPr>
              <a:spLocks noChangeShapeType="1"/>
            </p:cNvSpPr>
            <p:nvPr/>
          </p:nvSpPr>
          <p:spPr bwMode="auto">
            <a:xfrm>
              <a:off x="728663" y="5938838"/>
              <a:ext cx="1106487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64" name="Line 266"/>
            <p:cNvSpPr>
              <a:spLocks noChangeShapeType="1"/>
            </p:cNvSpPr>
            <p:nvPr/>
          </p:nvSpPr>
          <p:spPr bwMode="auto">
            <a:xfrm>
              <a:off x="590550" y="6188075"/>
              <a:ext cx="1106488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65" name="AutoShape 267"/>
            <p:cNvSpPr>
              <a:spLocks noChangeArrowheads="1"/>
            </p:cNvSpPr>
            <p:nvPr/>
          </p:nvSpPr>
          <p:spPr bwMode="auto">
            <a:xfrm>
              <a:off x="673100" y="5827713"/>
              <a:ext cx="166688" cy="220662"/>
            </a:xfrm>
            <a:prstGeom prst="can">
              <a:avLst>
                <a:gd name="adj" fmla="val 33095"/>
              </a:avLst>
            </a:prstGeom>
            <a:solidFill>
              <a:srgbClr val="FB6A4A"/>
            </a:solidFill>
            <a:ln w="72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b="1"/>
            </a:p>
          </p:txBody>
        </p:sp>
        <p:sp>
          <p:nvSpPr>
            <p:cNvPr id="66" name="Rectangle 268"/>
            <p:cNvSpPr>
              <a:spLocks noChangeArrowheads="1"/>
            </p:cNvSpPr>
            <p:nvPr/>
          </p:nvSpPr>
          <p:spPr bwMode="auto">
            <a:xfrm>
              <a:off x="2667000" y="5548313"/>
              <a:ext cx="138113" cy="1162050"/>
            </a:xfrm>
            <a:prstGeom prst="rect">
              <a:avLst/>
            </a:prstGeom>
            <a:solidFill>
              <a:srgbClr val="6BAED6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b="1"/>
            </a:p>
          </p:txBody>
        </p:sp>
        <p:sp>
          <p:nvSpPr>
            <p:cNvPr id="67" name="Text Box 269"/>
            <p:cNvSpPr txBox="1">
              <a:spLocks noChangeArrowheads="1"/>
            </p:cNvSpPr>
            <p:nvPr/>
          </p:nvSpPr>
          <p:spPr bwMode="auto">
            <a:xfrm>
              <a:off x="1062038" y="5786438"/>
              <a:ext cx="214312" cy="414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1008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6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a</a:t>
              </a:r>
            </a:p>
          </p:txBody>
        </p:sp>
        <p:sp>
          <p:nvSpPr>
            <p:cNvPr id="68" name="Line 270"/>
            <p:cNvSpPr>
              <a:spLocks noChangeShapeType="1"/>
            </p:cNvSpPr>
            <p:nvPr/>
          </p:nvSpPr>
          <p:spPr bwMode="auto">
            <a:xfrm flipH="1">
              <a:off x="749300" y="5053013"/>
              <a:ext cx="9525" cy="774700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69" name="Text Box 271"/>
            <p:cNvSpPr txBox="1">
              <a:spLocks noChangeArrowheads="1"/>
            </p:cNvSpPr>
            <p:nvPr/>
          </p:nvSpPr>
          <p:spPr bwMode="auto">
            <a:xfrm>
              <a:off x="249238" y="4594225"/>
              <a:ext cx="1131887" cy="4333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15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Pressure</a:t>
              </a:r>
            </a:p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15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Source </a:t>
              </a:r>
            </a:p>
          </p:txBody>
        </p:sp>
        <p:sp>
          <p:nvSpPr>
            <p:cNvPr id="70" name="Text Box 272"/>
            <p:cNvSpPr txBox="1">
              <a:spLocks noChangeArrowheads="1"/>
            </p:cNvSpPr>
            <p:nvPr/>
          </p:nvSpPr>
          <p:spPr bwMode="auto">
            <a:xfrm>
              <a:off x="1404938" y="4573588"/>
              <a:ext cx="730250" cy="4333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15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Control Layer</a:t>
              </a:r>
            </a:p>
          </p:txBody>
        </p:sp>
        <p:sp>
          <p:nvSpPr>
            <p:cNvPr id="71" name="Text Box 273"/>
            <p:cNvSpPr txBox="1">
              <a:spLocks noChangeArrowheads="1"/>
            </p:cNvSpPr>
            <p:nvPr/>
          </p:nvSpPr>
          <p:spPr bwMode="auto">
            <a:xfrm>
              <a:off x="1620838" y="6315075"/>
              <a:ext cx="836612" cy="4333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15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Flow Layer</a:t>
              </a:r>
            </a:p>
          </p:txBody>
        </p:sp>
        <p:sp>
          <p:nvSpPr>
            <p:cNvPr id="72" name="Line 274"/>
            <p:cNvSpPr>
              <a:spLocks noChangeShapeType="1"/>
            </p:cNvSpPr>
            <p:nvPr/>
          </p:nvSpPr>
          <p:spPr bwMode="auto">
            <a:xfrm>
              <a:off x="2130425" y="5540375"/>
              <a:ext cx="1588" cy="304800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oval" w="lg" len="sm"/>
              <a:tailEnd type="oval" w="lg" len="sm"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73" name="Line 275"/>
            <p:cNvSpPr>
              <a:spLocks noChangeShapeType="1"/>
            </p:cNvSpPr>
            <p:nvPr/>
          </p:nvSpPr>
          <p:spPr bwMode="auto">
            <a:xfrm flipH="1">
              <a:off x="2289175" y="4805363"/>
              <a:ext cx="12700" cy="928687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74" name="Line 276"/>
            <p:cNvSpPr>
              <a:spLocks noChangeShapeType="1"/>
            </p:cNvSpPr>
            <p:nvPr/>
          </p:nvSpPr>
          <p:spPr bwMode="auto">
            <a:xfrm flipH="1">
              <a:off x="2128838" y="5726113"/>
              <a:ext cx="396875" cy="1587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75" name="Line 277"/>
            <p:cNvSpPr>
              <a:spLocks noChangeShapeType="1"/>
            </p:cNvSpPr>
            <p:nvPr/>
          </p:nvSpPr>
          <p:spPr bwMode="auto">
            <a:xfrm>
              <a:off x="2230438" y="5834063"/>
              <a:ext cx="1587" cy="171450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oval" w="lg" len="sm"/>
              <a:tailEnd type="oval" w="lg" len="sm"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76" name="Line 278"/>
            <p:cNvSpPr>
              <a:spLocks noChangeShapeType="1"/>
            </p:cNvSpPr>
            <p:nvPr/>
          </p:nvSpPr>
          <p:spPr bwMode="auto">
            <a:xfrm flipH="1">
              <a:off x="2271713" y="6519863"/>
              <a:ext cx="396875" cy="1587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77" name="Line 279"/>
            <p:cNvSpPr>
              <a:spLocks noChangeShapeType="1"/>
            </p:cNvSpPr>
            <p:nvPr/>
          </p:nvSpPr>
          <p:spPr bwMode="auto">
            <a:xfrm>
              <a:off x="2457450" y="5927725"/>
              <a:ext cx="1588" cy="593725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78" name="Line 280"/>
            <p:cNvSpPr>
              <a:spLocks noChangeShapeType="1"/>
            </p:cNvSpPr>
            <p:nvPr/>
          </p:nvSpPr>
          <p:spPr bwMode="auto">
            <a:xfrm flipH="1" flipV="1">
              <a:off x="2235200" y="5921375"/>
              <a:ext cx="223838" cy="9525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79" name="Text Box 281"/>
            <p:cNvSpPr txBox="1">
              <a:spLocks noChangeArrowheads="1"/>
            </p:cNvSpPr>
            <p:nvPr/>
          </p:nvSpPr>
          <p:spPr bwMode="auto">
            <a:xfrm>
              <a:off x="2435225" y="4495800"/>
              <a:ext cx="646113" cy="6508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Valve</a:t>
              </a:r>
              <a:r>
                <a:rPr lang="en-US" sz="1500" b="1" i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 </a:t>
              </a:r>
            </a:p>
            <a:p>
              <a:pPr algn="ctr">
                <a:lnSpc>
                  <a:spcPct val="95000"/>
                </a:lnSpc>
              </a:pPr>
              <a:r>
                <a:rPr lang="en-US" sz="1500" b="1" i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v</a:t>
              </a:r>
              <a:r>
                <a:rPr lang="en-US" sz="1500" b="1" baseline="-330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a</a:t>
              </a:r>
            </a:p>
          </p:txBody>
        </p:sp>
        <p:sp>
          <p:nvSpPr>
            <p:cNvPr id="80" name="Line 282"/>
            <p:cNvSpPr>
              <a:spLocks noChangeShapeType="1"/>
            </p:cNvSpPr>
            <p:nvPr/>
          </p:nvSpPr>
          <p:spPr bwMode="auto">
            <a:xfrm flipH="1">
              <a:off x="2044700" y="4805363"/>
              <a:ext cx="257175" cy="1587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81" name="Rectangle 283"/>
            <p:cNvSpPr>
              <a:spLocks noChangeArrowheads="1"/>
            </p:cNvSpPr>
            <p:nvPr/>
          </p:nvSpPr>
          <p:spPr bwMode="auto">
            <a:xfrm rot="5400000">
              <a:off x="2668588" y="5511800"/>
              <a:ext cx="138112" cy="420688"/>
            </a:xfrm>
            <a:prstGeom prst="rect">
              <a:avLst/>
            </a:prstGeom>
            <a:solidFill>
              <a:srgbClr val="FB6A4A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b="1"/>
            </a:p>
          </p:txBody>
        </p:sp>
        <p:sp>
          <p:nvSpPr>
            <p:cNvPr id="82" name="Line 284"/>
            <p:cNvSpPr>
              <a:spLocks noChangeShapeType="1"/>
            </p:cNvSpPr>
            <p:nvPr/>
          </p:nvSpPr>
          <p:spPr bwMode="auto">
            <a:xfrm flipH="1">
              <a:off x="2730500" y="5456238"/>
              <a:ext cx="158750" cy="285750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83" name="Line 285"/>
            <p:cNvSpPr>
              <a:spLocks noChangeShapeType="1"/>
            </p:cNvSpPr>
            <p:nvPr/>
          </p:nvSpPr>
          <p:spPr bwMode="auto">
            <a:xfrm flipH="1">
              <a:off x="620713" y="6613525"/>
              <a:ext cx="165100" cy="239713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84" name="Text Box 286"/>
            <p:cNvSpPr txBox="1">
              <a:spLocks noChangeArrowheads="1"/>
            </p:cNvSpPr>
            <p:nvPr/>
          </p:nvSpPr>
          <p:spPr bwMode="auto">
            <a:xfrm>
              <a:off x="15875" y="6754813"/>
              <a:ext cx="1131888" cy="414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15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Fluidic Inpu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t</a:t>
              </a:r>
            </a:p>
          </p:txBody>
        </p:sp>
        <p:sp>
          <p:nvSpPr>
            <p:cNvPr id="85" name="Line 287"/>
            <p:cNvSpPr>
              <a:spLocks noChangeShapeType="1"/>
            </p:cNvSpPr>
            <p:nvPr/>
          </p:nvSpPr>
          <p:spPr bwMode="auto">
            <a:xfrm>
              <a:off x="2667000" y="5651500"/>
              <a:ext cx="1588" cy="138113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86" name="Line 288"/>
            <p:cNvSpPr>
              <a:spLocks noChangeShapeType="1"/>
            </p:cNvSpPr>
            <p:nvPr/>
          </p:nvSpPr>
          <p:spPr bwMode="auto">
            <a:xfrm>
              <a:off x="2887663" y="4876800"/>
              <a:ext cx="1587" cy="579438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87" name="Line 289"/>
            <p:cNvSpPr>
              <a:spLocks noChangeShapeType="1"/>
            </p:cNvSpPr>
            <p:nvPr/>
          </p:nvSpPr>
          <p:spPr bwMode="auto">
            <a:xfrm>
              <a:off x="2805113" y="5651500"/>
              <a:ext cx="1587" cy="138113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88" name="Line 290"/>
            <p:cNvSpPr>
              <a:spLocks noChangeShapeType="1"/>
            </p:cNvSpPr>
            <p:nvPr/>
          </p:nvSpPr>
          <p:spPr bwMode="auto">
            <a:xfrm flipH="1">
              <a:off x="2665413" y="5784850"/>
              <a:ext cx="141287" cy="1588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89" name="Line 291"/>
            <p:cNvSpPr>
              <a:spLocks noChangeShapeType="1"/>
            </p:cNvSpPr>
            <p:nvPr/>
          </p:nvSpPr>
          <p:spPr bwMode="auto">
            <a:xfrm flipH="1">
              <a:off x="2665413" y="5651500"/>
              <a:ext cx="141287" cy="1588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90" name="Text Box 292"/>
            <p:cNvSpPr txBox="1">
              <a:spLocks noChangeArrowheads="1"/>
            </p:cNvSpPr>
            <p:nvPr/>
          </p:nvSpPr>
          <p:spPr bwMode="auto">
            <a:xfrm>
              <a:off x="-221008" y="5373688"/>
              <a:ext cx="1039813" cy="5651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54450" rIns="90000" bIns="45000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1500" b="1" dirty="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Control Pin</a:t>
              </a:r>
              <a:r>
                <a:rPr lang="en-US" sz="1500" b="1" i="1" dirty="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 z</a:t>
              </a:r>
              <a:r>
                <a:rPr lang="en-US" sz="1500" b="1" baseline="-33000" dirty="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1</a:t>
              </a:r>
            </a:p>
          </p:txBody>
        </p:sp>
        <p:sp>
          <p:nvSpPr>
            <p:cNvPr id="91" name="Text Box 293"/>
            <p:cNvSpPr txBox="1">
              <a:spLocks noChangeArrowheads="1"/>
            </p:cNvSpPr>
            <p:nvPr/>
          </p:nvSpPr>
          <p:spPr bwMode="auto">
            <a:xfrm>
              <a:off x="1066800" y="4927600"/>
              <a:ext cx="646113" cy="6508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Valve</a:t>
              </a:r>
              <a:r>
                <a:rPr lang="en-US" sz="1500" b="1" i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 </a:t>
              </a:r>
            </a:p>
            <a:p>
              <a:pPr algn="ctr">
                <a:lnSpc>
                  <a:spcPct val="95000"/>
                </a:lnSpc>
              </a:pPr>
              <a:r>
                <a:rPr lang="en-US" sz="1500" b="1" i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v</a:t>
              </a:r>
              <a:r>
                <a:rPr lang="en-US" sz="1500" b="1" baseline="-330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a</a:t>
              </a:r>
            </a:p>
          </p:txBody>
        </p:sp>
        <p:sp>
          <p:nvSpPr>
            <p:cNvPr id="92" name="Line 294"/>
            <p:cNvSpPr>
              <a:spLocks noChangeShapeType="1"/>
            </p:cNvSpPr>
            <p:nvPr/>
          </p:nvSpPr>
          <p:spPr bwMode="auto">
            <a:xfrm>
              <a:off x="2386013" y="4306888"/>
              <a:ext cx="1587" cy="3071812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  <p:sp>
          <p:nvSpPr>
            <p:cNvPr id="93" name="Text Box 295"/>
            <p:cNvSpPr txBox="1">
              <a:spLocks noChangeArrowheads="1"/>
            </p:cNvSpPr>
            <p:nvPr/>
          </p:nvSpPr>
          <p:spPr bwMode="auto">
            <a:xfrm>
              <a:off x="1577975" y="7078663"/>
              <a:ext cx="785813" cy="414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15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3D View</a:t>
              </a:r>
            </a:p>
          </p:txBody>
        </p:sp>
        <p:sp>
          <p:nvSpPr>
            <p:cNvPr id="94" name="Text Box 296"/>
            <p:cNvSpPr txBox="1">
              <a:spLocks noChangeArrowheads="1"/>
            </p:cNvSpPr>
            <p:nvPr/>
          </p:nvSpPr>
          <p:spPr bwMode="auto">
            <a:xfrm>
              <a:off x="2427288" y="7078663"/>
              <a:ext cx="784225" cy="414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15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Top View</a:t>
              </a:r>
            </a:p>
          </p:txBody>
        </p:sp>
        <p:sp>
          <p:nvSpPr>
            <p:cNvPr id="95" name="Text Box 298"/>
            <p:cNvSpPr txBox="1">
              <a:spLocks noChangeArrowheads="1"/>
            </p:cNvSpPr>
            <p:nvPr/>
          </p:nvSpPr>
          <p:spPr bwMode="auto">
            <a:xfrm>
              <a:off x="1189038" y="6713538"/>
              <a:ext cx="627062" cy="4333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 b="1" dirty="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Glass Plate</a:t>
              </a:r>
            </a:p>
          </p:txBody>
        </p:sp>
        <p:sp>
          <p:nvSpPr>
            <p:cNvPr id="96" name="Line 299"/>
            <p:cNvSpPr>
              <a:spLocks noChangeShapeType="1"/>
            </p:cNvSpPr>
            <p:nvPr/>
          </p:nvSpPr>
          <p:spPr bwMode="auto">
            <a:xfrm>
              <a:off x="1573213" y="6508750"/>
              <a:ext cx="1587" cy="239713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a-DK" b="1"/>
            </a:p>
          </p:txBody>
        </p: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50" y="2632298"/>
            <a:ext cx="3141836" cy="18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3567" y="405606"/>
            <a:ext cx="7734946" cy="7191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Components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513" y="22225"/>
            <a:ext cx="695325" cy="768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Content Placeholder 3" descr="fig2.eps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29" b="-10329"/>
          <a:stretch>
            <a:fillRect/>
          </a:stretch>
        </p:blipFill>
        <p:spPr>
          <a:xfrm>
            <a:off x="1547664" y="1883965"/>
            <a:ext cx="6213605" cy="3417243"/>
          </a:xfr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611560" y="1700808"/>
            <a:ext cx="7734946" cy="3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Microfluidic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 switch</a:t>
            </a:r>
          </a:p>
        </p:txBody>
      </p:sp>
    </p:spTree>
    <p:extLst>
      <p:ext uri="{BB962C8B-B14F-4D97-AF65-F5344CB8AC3E}">
        <p14:creationId xmlns:p14="http://schemas.microsoft.com/office/powerpoint/2010/main" val="34568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3567" y="405606"/>
            <a:ext cx="7734946" cy="719138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cs typeface="Calibri" pitchFamily="34" charset="0"/>
              </a:rPr>
              <a:t>Components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513" y="22225"/>
            <a:ext cx="695325" cy="768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" name="Title 1"/>
          <p:cNvSpPr txBox="1">
            <a:spLocks/>
          </p:cNvSpPr>
          <p:nvPr/>
        </p:nvSpPr>
        <p:spPr bwMode="auto">
          <a:xfrm>
            <a:off x="1229542" y="1268760"/>
            <a:ext cx="298241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1" defTabSz="914400">
              <a:buClr>
                <a:srgbClr val="BDD7E7"/>
              </a:buClr>
              <a:buFont typeface="Wingdings" pitchFamily="2" charset="2"/>
              <a:buChar char="§"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   Mixer</a:t>
            </a:r>
          </a:p>
          <a:p>
            <a:pPr lvl="1" defTabSz="914400">
              <a:buClr>
                <a:srgbClr val="BDD7E7"/>
              </a:buClr>
              <a:buFont typeface="Wingdings" pitchFamily="2" charset="2"/>
              <a:buChar char="§"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   Filter</a:t>
            </a:r>
            <a:endParaRPr lang="en-US" sz="2400" kern="0" dirty="0" smtClean="0">
              <a:solidFill>
                <a:srgbClr val="08519C"/>
              </a:solidFill>
              <a:latin typeface="Calibri" pitchFamily="34" charset="0"/>
              <a:cs typeface="Calibri" pitchFamily="34" charset="0"/>
            </a:endParaRPr>
          </a:p>
          <a:p>
            <a:pPr lvl="1" defTabSz="914400">
              <a:buClr>
                <a:srgbClr val="BDD7E7"/>
              </a:buClr>
              <a:buFont typeface="Wingdings" pitchFamily="2" charset="2"/>
              <a:buChar char="§"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   Detector</a:t>
            </a:r>
            <a:r>
              <a:rPr kumimoji="0" lang="en-US" sz="2400" i="0" strike="noStrike" kern="0" cap="none" spc="0" normalizeH="0" baseline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 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40" y="2866215"/>
            <a:ext cx="7848600" cy="3515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397894" y="1268760"/>
            <a:ext cx="298241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1" defTabSz="914400">
              <a:buClr>
                <a:srgbClr val="BDD7E7"/>
              </a:buClr>
              <a:buFont typeface="Wingdings" pitchFamily="2" charset="2"/>
              <a:buChar char="§"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   Heater</a:t>
            </a:r>
          </a:p>
          <a:p>
            <a:pPr lvl="1" defTabSz="914400">
              <a:buClr>
                <a:srgbClr val="BDD7E7"/>
              </a:buClr>
              <a:buFont typeface="Wingdings" pitchFamily="2" charset="2"/>
              <a:buChar char="§"/>
            </a:pPr>
            <a:r>
              <a:rPr kumimoji="0" lang="en-US" sz="2400" i="0" strike="noStrike" kern="0" cap="none" spc="0" normalizeH="0" baseline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   </a:t>
            </a:r>
            <a:r>
              <a:rPr lang="en-US" sz="2400" kern="0" dirty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Storage units</a:t>
            </a:r>
          </a:p>
          <a:p>
            <a:pPr lvl="1" defTabSz="914400">
              <a:buClr>
                <a:srgbClr val="BDD7E7"/>
              </a:buClr>
              <a:buFont typeface="Wingdings" pitchFamily="2" charset="2"/>
              <a:buChar char="§"/>
            </a:pPr>
            <a:r>
              <a:rPr kumimoji="0" lang="en-US" sz="2400" i="0" strike="noStrike" kern="0" cap="none" spc="0" normalizeH="0" baseline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   Separator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6444044"/>
            <a:ext cx="396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519C"/>
                </a:solidFill>
              </a:rPr>
              <a:t>[</a:t>
            </a:r>
            <a:r>
              <a:rPr lang="en-US" dirty="0" err="1" smtClean="0">
                <a:solidFill>
                  <a:srgbClr val="08519C"/>
                </a:solidFill>
              </a:rPr>
              <a:t>Urbanski</a:t>
            </a:r>
            <a:r>
              <a:rPr lang="en-US" dirty="0" smtClean="0">
                <a:solidFill>
                  <a:srgbClr val="08519C"/>
                </a:solidFill>
              </a:rPr>
              <a:t> et al., Lab-on-a-Chip 2006]</a:t>
            </a:r>
            <a:endParaRPr lang="en-US" dirty="0">
              <a:solidFill>
                <a:srgbClr val="0851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34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3567" y="405606"/>
            <a:ext cx="7734946" cy="7191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Advantages and challenges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513" y="22225"/>
            <a:ext cx="695325" cy="768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9625" y="1556792"/>
            <a:ext cx="8424863" cy="4176464"/>
          </a:xfrm>
        </p:spPr>
        <p:txBody>
          <a:bodyPr/>
          <a:lstStyle/>
          <a:p>
            <a:pPr marL="860425" lvl="1" indent="-403225" defTabSz="914400">
              <a:spcBef>
                <a:spcPts val="100"/>
              </a:spcBef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Advantages</a:t>
            </a:r>
          </a:p>
          <a:p>
            <a:pPr marL="1219200" lvl="2" indent="-403225">
              <a:spcBef>
                <a:spcPts val="100"/>
              </a:spcBef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High throughput (multiple experiments/ chip)</a:t>
            </a:r>
          </a:p>
          <a:p>
            <a:pPr marL="1219200" lvl="2" indent="-403225">
              <a:spcBef>
                <a:spcPts val="100"/>
              </a:spcBef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Reduced cost (reduced sample/ reagent consumption)</a:t>
            </a:r>
          </a:p>
          <a:p>
            <a:pPr marL="1219200" lvl="2" indent="-403225">
              <a:spcBef>
                <a:spcPts val="100"/>
              </a:spcBef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Reduced size (miniaturization)</a:t>
            </a:r>
          </a:p>
          <a:p>
            <a:pPr marL="1219200" lvl="2" indent="-403225">
              <a:spcBef>
                <a:spcPts val="100"/>
              </a:spcBef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Automation</a:t>
            </a:r>
          </a:p>
          <a:p>
            <a:pPr marL="1219200" lvl="2" indent="-403225">
              <a:spcBef>
                <a:spcPts val="100"/>
              </a:spcBef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860425" lvl="1" indent="-403225" defTabSz="914400"/>
            <a:r>
              <a:rPr lang="en-US" sz="2400" dirty="0" smtClean="0">
                <a:latin typeface="Calibri" pitchFamily="34" charset="0"/>
                <a:cs typeface="Calibri" pitchFamily="34" charset="0"/>
              </a:rPr>
              <a:t>Challenges</a:t>
            </a:r>
          </a:p>
          <a:p>
            <a:pPr marL="1219200" lvl="2" indent="-403225"/>
            <a:r>
              <a:rPr lang="en-US" dirty="0" smtClean="0">
                <a:latin typeface="Calibri" pitchFamily="34" charset="0"/>
                <a:cs typeface="Calibri" pitchFamily="34" charset="0"/>
              </a:rPr>
              <a:t>High design complexity</a:t>
            </a:r>
          </a:p>
          <a:p>
            <a:pPr marL="1219200" lvl="2" indent="-403225"/>
            <a:r>
              <a:rPr lang="en-US" dirty="0" smtClean="0">
                <a:latin typeface="Calibri" pitchFamily="34" charset="0"/>
                <a:cs typeface="Calibri" pitchFamily="34" charset="0"/>
              </a:rPr>
              <a:t>Current design methodologies</a:t>
            </a:r>
          </a:p>
          <a:p>
            <a:pPr marL="1579563" lvl="3" indent="-403225"/>
            <a:r>
              <a:rPr lang="en-US" dirty="0" smtClean="0">
                <a:latin typeface="Calibri" pitchFamily="34" charset="0"/>
                <a:cs typeface="Calibri" pitchFamily="34" charset="0"/>
              </a:rPr>
              <a:t>Manual: drawing in AutoCAD</a:t>
            </a:r>
            <a:endParaRPr lang="en-US" sz="2200" dirty="0" smtClean="0">
              <a:latin typeface="Calibri" pitchFamily="34" charset="0"/>
              <a:cs typeface="Calibri" pitchFamily="34" charset="0"/>
            </a:endParaRPr>
          </a:p>
          <a:p>
            <a:pPr marL="1579563" lvl="3" indent="-403225"/>
            <a:r>
              <a:rPr lang="en-US" dirty="0" smtClean="0">
                <a:latin typeface="Calibri" pitchFamily="34" charset="0"/>
                <a:cs typeface="Calibri" pitchFamily="34" charset="0"/>
              </a:rPr>
              <a:t>Bottom-up</a:t>
            </a:r>
          </a:p>
          <a:p>
            <a:pPr marL="1579563" lvl="3" indent="-403225"/>
            <a:r>
              <a:rPr lang="en-US" dirty="0" smtClean="0">
                <a:latin typeface="Calibri" pitchFamily="34" charset="0"/>
                <a:cs typeface="Calibri" pitchFamily="34" charset="0"/>
              </a:rPr>
              <a:t>Full-custom</a:t>
            </a:r>
          </a:p>
        </p:txBody>
      </p:sp>
    </p:spTree>
    <p:extLst>
      <p:ext uri="{BB962C8B-B14F-4D97-AF65-F5344CB8AC3E}">
        <p14:creationId xmlns:p14="http://schemas.microsoft.com/office/powerpoint/2010/main" val="320941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552" y="67774"/>
            <a:ext cx="7734946" cy="71913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Design tasks: VLSI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mVLSI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513" y="22225"/>
            <a:ext cx="695325" cy="768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81" name="Group 180"/>
          <p:cNvGrpSpPr/>
          <p:nvPr/>
        </p:nvGrpSpPr>
        <p:grpSpPr>
          <a:xfrm>
            <a:off x="1162995" y="836712"/>
            <a:ext cx="6505349" cy="5328592"/>
            <a:chOff x="730947" y="1124744"/>
            <a:chExt cx="6505349" cy="5328592"/>
          </a:xfrm>
        </p:grpSpPr>
        <p:sp>
          <p:nvSpPr>
            <p:cNvPr id="10" name="AutoShape 1"/>
            <p:cNvSpPr>
              <a:spLocks noChangeArrowheads="1"/>
            </p:cNvSpPr>
            <p:nvPr/>
          </p:nvSpPr>
          <p:spPr bwMode="auto">
            <a:xfrm>
              <a:off x="1972069" y="1365479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System Specifications</a:t>
              </a:r>
            </a:p>
          </p:txBody>
        </p:sp>
        <p:sp>
          <p:nvSpPr>
            <p:cNvPr id="11" name="AutoShape 2"/>
            <p:cNvSpPr>
              <a:spLocks noChangeArrowheads="1"/>
            </p:cNvSpPr>
            <p:nvPr/>
          </p:nvSpPr>
          <p:spPr bwMode="auto">
            <a:xfrm>
              <a:off x="1972069" y="1910562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Architectural Design</a:t>
              </a:r>
            </a:p>
          </p:txBody>
        </p:sp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1972069" y="2743778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Functional Design</a:t>
              </a: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1972069" y="3684264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Logic Design</a:t>
              </a:r>
            </a:p>
          </p:txBody>
        </p:sp>
        <p:sp>
          <p:nvSpPr>
            <p:cNvPr id="14" name="AutoShape 5"/>
            <p:cNvSpPr>
              <a:spLocks noChangeArrowheads="1"/>
            </p:cNvSpPr>
            <p:nvPr/>
          </p:nvSpPr>
          <p:spPr bwMode="auto">
            <a:xfrm>
              <a:off x="1972069" y="4483803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Circuit Design</a:t>
              </a:r>
            </a:p>
          </p:txBody>
        </p:sp>
        <p:sp>
          <p:nvSpPr>
            <p:cNvPr id="15" name="AutoShape 6"/>
            <p:cNvSpPr>
              <a:spLocks noChangeArrowheads="1"/>
            </p:cNvSpPr>
            <p:nvPr/>
          </p:nvSpPr>
          <p:spPr bwMode="auto">
            <a:xfrm>
              <a:off x="1973208" y="5305793"/>
              <a:ext cx="1542864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Physical Design</a:t>
              </a:r>
            </a:p>
          </p:txBody>
        </p:sp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1973208" y="6014276"/>
              <a:ext cx="1542864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Fabrication</a:t>
              </a:r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4165099" y="1361737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System Specifications</a:t>
              </a:r>
            </a:p>
          </p:txBody>
        </p:sp>
        <p:sp>
          <p:nvSpPr>
            <p:cNvPr id="18" name="AutoShape 9"/>
            <p:cNvSpPr>
              <a:spLocks noChangeArrowheads="1"/>
            </p:cNvSpPr>
            <p:nvPr/>
          </p:nvSpPr>
          <p:spPr bwMode="auto">
            <a:xfrm>
              <a:off x="4165099" y="1913056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Schematic Design</a:t>
              </a:r>
            </a:p>
          </p:txBody>
        </p:sp>
        <p:sp>
          <p:nvSpPr>
            <p:cNvPr id="19" name="AutoShape 10"/>
            <p:cNvSpPr>
              <a:spLocks noChangeArrowheads="1"/>
            </p:cNvSpPr>
            <p:nvPr/>
          </p:nvSpPr>
          <p:spPr bwMode="auto">
            <a:xfrm>
              <a:off x="4165099" y="2700122"/>
              <a:ext cx="1542863" cy="401640"/>
            </a:xfrm>
            <a:prstGeom prst="roundRect">
              <a:avLst>
                <a:gd name="adj" fmla="val 31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Physical Design </a:t>
              </a:r>
            </a:p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(Flow Layer)</a:t>
              </a:r>
            </a:p>
          </p:txBody>
        </p:sp>
        <p:sp>
          <p:nvSpPr>
            <p:cNvPr id="20" name="AutoShape 11"/>
            <p:cNvSpPr>
              <a:spLocks noChangeArrowheads="1"/>
            </p:cNvSpPr>
            <p:nvPr/>
          </p:nvSpPr>
          <p:spPr bwMode="auto">
            <a:xfrm>
              <a:off x="4165099" y="3699232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Application Mapping</a:t>
              </a:r>
            </a:p>
          </p:txBody>
        </p:sp>
        <p:sp>
          <p:nvSpPr>
            <p:cNvPr id="21" name="AutoShape 12"/>
            <p:cNvSpPr>
              <a:spLocks noChangeArrowheads="1"/>
            </p:cNvSpPr>
            <p:nvPr/>
          </p:nvSpPr>
          <p:spPr bwMode="auto">
            <a:xfrm>
              <a:off x="4165099" y="4482555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Control Synthesis</a:t>
              </a:r>
            </a:p>
          </p:txBody>
        </p:sp>
        <p:sp>
          <p:nvSpPr>
            <p:cNvPr id="22" name="AutoShape 13"/>
            <p:cNvSpPr>
              <a:spLocks noChangeArrowheads="1"/>
            </p:cNvSpPr>
            <p:nvPr/>
          </p:nvSpPr>
          <p:spPr bwMode="auto">
            <a:xfrm>
              <a:off x="4165099" y="5247169"/>
              <a:ext cx="1542863" cy="396651"/>
            </a:xfrm>
            <a:prstGeom prst="roundRect">
              <a:avLst>
                <a:gd name="adj" fmla="val 31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Physical Design </a:t>
              </a:r>
            </a:p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(Control Layer)</a:t>
              </a:r>
            </a:p>
          </p:txBody>
        </p:sp>
        <p:sp>
          <p:nvSpPr>
            <p:cNvPr id="23" name="AutoShape 14"/>
            <p:cNvSpPr>
              <a:spLocks noChangeArrowheads="1"/>
            </p:cNvSpPr>
            <p:nvPr/>
          </p:nvSpPr>
          <p:spPr bwMode="auto">
            <a:xfrm>
              <a:off x="4166237" y="6010534"/>
              <a:ext cx="1542864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Fabrication</a:t>
              </a:r>
            </a:p>
          </p:txBody>
        </p:sp>
        <p:pic>
          <p:nvPicPr>
            <p:cNvPr id="25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5454" y="2387042"/>
              <a:ext cx="975819" cy="101782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9" name="Picture 1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69862" y="4351586"/>
              <a:ext cx="932549" cy="5849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" name="Picture 1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16746" y="5038864"/>
              <a:ext cx="783387" cy="8294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1" name="Line 18"/>
            <p:cNvSpPr>
              <a:spLocks noChangeShapeType="1"/>
            </p:cNvSpPr>
            <p:nvPr/>
          </p:nvSpPr>
          <p:spPr bwMode="auto">
            <a:xfrm>
              <a:off x="3756325" y="1124744"/>
              <a:ext cx="1139" cy="532859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32" name="Line 19"/>
            <p:cNvSpPr>
              <a:spLocks noChangeShapeType="1"/>
            </p:cNvSpPr>
            <p:nvPr/>
          </p:nvSpPr>
          <p:spPr bwMode="auto">
            <a:xfrm>
              <a:off x="2734961" y="1646128"/>
              <a:ext cx="1138" cy="26443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33" name="Line 20"/>
            <p:cNvSpPr>
              <a:spLocks noChangeShapeType="1"/>
            </p:cNvSpPr>
            <p:nvPr/>
          </p:nvSpPr>
          <p:spPr bwMode="auto">
            <a:xfrm>
              <a:off x="2734961" y="2194953"/>
              <a:ext cx="1138" cy="5488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34" name="Line 21"/>
            <p:cNvSpPr>
              <a:spLocks noChangeShapeType="1"/>
            </p:cNvSpPr>
            <p:nvPr/>
          </p:nvSpPr>
          <p:spPr bwMode="auto">
            <a:xfrm>
              <a:off x="2734961" y="3025674"/>
              <a:ext cx="1138" cy="65859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35" name="Line 22"/>
            <p:cNvSpPr>
              <a:spLocks noChangeShapeType="1"/>
            </p:cNvSpPr>
            <p:nvPr/>
          </p:nvSpPr>
          <p:spPr bwMode="auto">
            <a:xfrm>
              <a:off x="2734961" y="3964914"/>
              <a:ext cx="1138" cy="518889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36" name="Line 23"/>
            <p:cNvSpPr>
              <a:spLocks noChangeShapeType="1"/>
            </p:cNvSpPr>
            <p:nvPr/>
          </p:nvSpPr>
          <p:spPr bwMode="auto">
            <a:xfrm>
              <a:off x="2734961" y="4765699"/>
              <a:ext cx="1138" cy="541341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37" name="Line 24"/>
            <p:cNvSpPr>
              <a:spLocks noChangeShapeType="1"/>
            </p:cNvSpPr>
            <p:nvPr/>
          </p:nvSpPr>
          <p:spPr bwMode="auto">
            <a:xfrm>
              <a:off x="2734961" y="5586442"/>
              <a:ext cx="1138" cy="426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38" name="AutoShape 25"/>
            <p:cNvSpPr>
              <a:spLocks noChangeArrowheads="1"/>
            </p:cNvSpPr>
            <p:nvPr/>
          </p:nvSpPr>
          <p:spPr bwMode="auto">
            <a:xfrm>
              <a:off x="6112181" y="2604077"/>
              <a:ext cx="219758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39" name="AutoShape 26"/>
            <p:cNvSpPr>
              <a:spLocks noChangeArrowheads="1"/>
            </p:cNvSpPr>
            <p:nvPr/>
          </p:nvSpPr>
          <p:spPr bwMode="auto">
            <a:xfrm>
              <a:off x="5943661" y="2864769"/>
              <a:ext cx="219758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40" name="AutoShape 27"/>
            <p:cNvSpPr>
              <a:spLocks noChangeArrowheads="1"/>
            </p:cNvSpPr>
            <p:nvPr/>
          </p:nvSpPr>
          <p:spPr bwMode="auto">
            <a:xfrm>
              <a:off x="6123567" y="3059353"/>
              <a:ext cx="331345" cy="195830"/>
            </a:xfrm>
            <a:prstGeom prst="roundRect">
              <a:avLst>
                <a:gd name="adj" fmla="val 639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41" name="AutoShape 28"/>
            <p:cNvSpPr>
              <a:spLocks noChangeArrowheads="1"/>
            </p:cNvSpPr>
            <p:nvPr/>
          </p:nvSpPr>
          <p:spPr bwMode="auto">
            <a:xfrm>
              <a:off x="6219213" y="2915909"/>
              <a:ext cx="219758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42" name="AutoShape 29"/>
            <p:cNvSpPr>
              <a:spLocks noChangeArrowheads="1"/>
            </p:cNvSpPr>
            <p:nvPr/>
          </p:nvSpPr>
          <p:spPr bwMode="auto">
            <a:xfrm>
              <a:off x="6320552" y="2758746"/>
              <a:ext cx="219759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43" name="Line 30"/>
            <p:cNvSpPr>
              <a:spLocks noChangeShapeType="1"/>
            </p:cNvSpPr>
            <p:nvPr/>
          </p:nvSpPr>
          <p:spPr bwMode="auto">
            <a:xfrm>
              <a:off x="6052971" y="2661454"/>
              <a:ext cx="1138" cy="20331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44" name="Line 31"/>
            <p:cNvSpPr>
              <a:spLocks noChangeShapeType="1"/>
            </p:cNvSpPr>
            <p:nvPr/>
          </p:nvSpPr>
          <p:spPr bwMode="auto">
            <a:xfrm>
              <a:off x="5993762" y="2660207"/>
              <a:ext cx="118419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45" name="Line 32"/>
            <p:cNvSpPr>
              <a:spLocks noChangeShapeType="1"/>
            </p:cNvSpPr>
            <p:nvPr/>
          </p:nvSpPr>
          <p:spPr bwMode="auto">
            <a:xfrm>
              <a:off x="6052971" y="2816123"/>
              <a:ext cx="267581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 flipV="1">
              <a:off x="6043862" y="2973286"/>
              <a:ext cx="1138" cy="229509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47" name="Line 34"/>
            <p:cNvSpPr>
              <a:spLocks noChangeShapeType="1"/>
            </p:cNvSpPr>
            <p:nvPr/>
          </p:nvSpPr>
          <p:spPr bwMode="auto">
            <a:xfrm>
              <a:off x="6043862" y="3162881"/>
              <a:ext cx="79705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48" name="Line 35"/>
            <p:cNvSpPr>
              <a:spLocks noChangeShapeType="1"/>
            </p:cNvSpPr>
            <p:nvPr/>
          </p:nvSpPr>
          <p:spPr bwMode="auto">
            <a:xfrm flipV="1">
              <a:off x="6322829" y="3024427"/>
              <a:ext cx="1139" cy="3617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49" name="Line 36"/>
            <p:cNvSpPr>
              <a:spLocks noChangeShapeType="1"/>
            </p:cNvSpPr>
            <p:nvPr/>
          </p:nvSpPr>
          <p:spPr bwMode="auto">
            <a:xfrm flipV="1">
              <a:off x="6436694" y="2653970"/>
              <a:ext cx="1139" cy="10602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50" name="Oval 37"/>
            <p:cNvSpPr>
              <a:spLocks noChangeArrowheads="1"/>
            </p:cNvSpPr>
            <p:nvPr/>
          </p:nvSpPr>
          <p:spPr bwMode="auto">
            <a:xfrm>
              <a:off x="5932275" y="2632766"/>
              <a:ext cx="61487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51" name="Oval 38"/>
            <p:cNvSpPr>
              <a:spLocks noChangeArrowheads="1"/>
            </p:cNvSpPr>
            <p:nvPr/>
          </p:nvSpPr>
          <p:spPr bwMode="auto">
            <a:xfrm>
              <a:off x="6403674" y="2597841"/>
              <a:ext cx="62625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52" name="Oval 39"/>
            <p:cNvSpPr>
              <a:spLocks noChangeArrowheads="1"/>
            </p:cNvSpPr>
            <p:nvPr/>
          </p:nvSpPr>
          <p:spPr bwMode="auto">
            <a:xfrm>
              <a:off x="6490211" y="2933372"/>
              <a:ext cx="61487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53" name="Line 40"/>
            <p:cNvSpPr>
              <a:spLocks noChangeShapeType="1"/>
            </p:cNvSpPr>
            <p:nvPr/>
          </p:nvSpPr>
          <p:spPr bwMode="auto">
            <a:xfrm>
              <a:off x="6438971" y="2963308"/>
              <a:ext cx="51239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54" name="Oval 41"/>
            <p:cNvSpPr>
              <a:spLocks noChangeArrowheads="1"/>
            </p:cNvSpPr>
            <p:nvPr/>
          </p:nvSpPr>
          <p:spPr bwMode="auto">
            <a:xfrm>
              <a:off x="6014257" y="3201548"/>
              <a:ext cx="62625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55" name="AutoShape 42"/>
            <p:cNvSpPr>
              <a:spLocks noChangeArrowheads="1"/>
            </p:cNvSpPr>
            <p:nvPr/>
          </p:nvSpPr>
          <p:spPr bwMode="auto">
            <a:xfrm>
              <a:off x="5868511" y="2470613"/>
              <a:ext cx="808438" cy="884356"/>
            </a:xfrm>
            <a:prstGeom prst="roundRect">
              <a:avLst>
                <a:gd name="adj" fmla="val 139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56" name="AutoShape 43"/>
            <p:cNvSpPr>
              <a:spLocks noChangeArrowheads="1"/>
            </p:cNvSpPr>
            <p:nvPr/>
          </p:nvSpPr>
          <p:spPr bwMode="auto">
            <a:xfrm>
              <a:off x="6131537" y="1818259"/>
              <a:ext cx="138915" cy="81077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57" name="Line 44"/>
            <p:cNvSpPr>
              <a:spLocks noChangeShapeType="1"/>
            </p:cNvSpPr>
            <p:nvPr/>
          </p:nvSpPr>
          <p:spPr bwMode="auto">
            <a:xfrm>
              <a:off x="6050694" y="1858174"/>
              <a:ext cx="8084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58" name="Line 45"/>
            <p:cNvSpPr>
              <a:spLocks noChangeShapeType="1"/>
            </p:cNvSpPr>
            <p:nvPr/>
          </p:nvSpPr>
          <p:spPr bwMode="auto">
            <a:xfrm>
              <a:off x="5996039" y="1858174"/>
              <a:ext cx="8084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59" name="Line 46"/>
            <p:cNvSpPr>
              <a:spLocks noChangeShapeType="1"/>
            </p:cNvSpPr>
            <p:nvPr/>
          </p:nvSpPr>
          <p:spPr bwMode="auto">
            <a:xfrm>
              <a:off x="5973266" y="2034048"/>
              <a:ext cx="37575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60" name="Oval 47"/>
            <p:cNvSpPr>
              <a:spLocks noChangeArrowheads="1"/>
            </p:cNvSpPr>
            <p:nvPr/>
          </p:nvSpPr>
          <p:spPr bwMode="auto">
            <a:xfrm>
              <a:off x="5952770" y="2021574"/>
              <a:ext cx="20496" cy="2494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61" name="AutoShape 48"/>
            <p:cNvSpPr>
              <a:spLocks noChangeArrowheads="1"/>
            </p:cNvSpPr>
            <p:nvPr/>
          </p:nvSpPr>
          <p:spPr bwMode="auto">
            <a:xfrm>
              <a:off x="6131537" y="1994133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62" name="Line 49"/>
            <p:cNvSpPr>
              <a:spLocks noChangeShapeType="1"/>
            </p:cNvSpPr>
            <p:nvPr/>
          </p:nvSpPr>
          <p:spPr bwMode="auto">
            <a:xfrm>
              <a:off x="6050694" y="2034048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63" name="Line 50"/>
            <p:cNvSpPr>
              <a:spLocks noChangeShapeType="1"/>
            </p:cNvSpPr>
            <p:nvPr/>
          </p:nvSpPr>
          <p:spPr bwMode="auto">
            <a:xfrm>
              <a:off x="5996039" y="2034048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64" name="Line 51"/>
            <p:cNvSpPr>
              <a:spLocks noChangeShapeType="1"/>
            </p:cNvSpPr>
            <p:nvPr/>
          </p:nvSpPr>
          <p:spPr bwMode="auto">
            <a:xfrm>
              <a:off x="6270452" y="2034048"/>
              <a:ext cx="8084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65" name="Line 52"/>
            <p:cNvSpPr>
              <a:spLocks noChangeShapeType="1"/>
            </p:cNvSpPr>
            <p:nvPr/>
          </p:nvSpPr>
          <p:spPr bwMode="auto">
            <a:xfrm>
              <a:off x="5973266" y="2261062"/>
              <a:ext cx="37575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66" name="Oval 53"/>
            <p:cNvSpPr>
              <a:spLocks noChangeArrowheads="1"/>
            </p:cNvSpPr>
            <p:nvPr/>
          </p:nvSpPr>
          <p:spPr bwMode="auto">
            <a:xfrm>
              <a:off x="5952770" y="2248588"/>
              <a:ext cx="20496" cy="2494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67" name="AutoShape 54"/>
            <p:cNvSpPr>
              <a:spLocks noChangeArrowheads="1"/>
            </p:cNvSpPr>
            <p:nvPr/>
          </p:nvSpPr>
          <p:spPr bwMode="auto">
            <a:xfrm>
              <a:off x="6131537" y="2221147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68" name="Line 55"/>
            <p:cNvSpPr>
              <a:spLocks noChangeShapeType="1"/>
            </p:cNvSpPr>
            <p:nvPr/>
          </p:nvSpPr>
          <p:spPr bwMode="auto">
            <a:xfrm>
              <a:off x="6060941" y="1946735"/>
              <a:ext cx="278968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69" name="Line 56"/>
            <p:cNvSpPr>
              <a:spLocks noChangeShapeType="1"/>
            </p:cNvSpPr>
            <p:nvPr/>
          </p:nvSpPr>
          <p:spPr bwMode="auto">
            <a:xfrm flipV="1">
              <a:off x="6062080" y="1858174"/>
              <a:ext cx="1138" cy="8980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70" name="Line 57"/>
            <p:cNvSpPr>
              <a:spLocks noChangeShapeType="1"/>
            </p:cNvSpPr>
            <p:nvPr/>
          </p:nvSpPr>
          <p:spPr bwMode="auto">
            <a:xfrm>
              <a:off x="6293225" y="2034048"/>
              <a:ext cx="10589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71" name="Line 58"/>
            <p:cNvSpPr>
              <a:spLocks noChangeShapeType="1"/>
            </p:cNvSpPr>
            <p:nvPr/>
          </p:nvSpPr>
          <p:spPr bwMode="auto">
            <a:xfrm>
              <a:off x="6270452" y="2261062"/>
              <a:ext cx="22317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72" name="Line 59"/>
            <p:cNvSpPr>
              <a:spLocks noChangeShapeType="1"/>
            </p:cNvSpPr>
            <p:nvPr/>
          </p:nvSpPr>
          <p:spPr bwMode="auto">
            <a:xfrm>
              <a:off x="6471992" y="2261062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73" name="AutoShape 60"/>
            <p:cNvSpPr>
              <a:spLocks noChangeArrowheads="1"/>
            </p:cNvSpPr>
            <p:nvPr/>
          </p:nvSpPr>
          <p:spPr bwMode="auto">
            <a:xfrm>
              <a:off x="6551697" y="2221147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74" name="Line 61"/>
            <p:cNvSpPr>
              <a:spLocks noChangeShapeType="1"/>
            </p:cNvSpPr>
            <p:nvPr/>
          </p:nvSpPr>
          <p:spPr bwMode="auto">
            <a:xfrm>
              <a:off x="6690612" y="2261062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75" name="AutoShape 62"/>
            <p:cNvSpPr>
              <a:spLocks noChangeArrowheads="1"/>
            </p:cNvSpPr>
            <p:nvPr/>
          </p:nvSpPr>
          <p:spPr bwMode="auto">
            <a:xfrm>
              <a:off x="6829527" y="2221147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76" name="Oval 63"/>
            <p:cNvSpPr>
              <a:spLocks noChangeArrowheads="1"/>
            </p:cNvSpPr>
            <p:nvPr/>
          </p:nvSpPr>
          <p:spPr bwMode="auto">
            <a:xfrm rot="16200000">
              <a:off x="6397518" y="2023176"/>
              <a:ext cx="23699" cy="20496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77" name="Line 64"/>
            <p:cNvSpPr>
              <a:spLocks noChangeShapeType="1"/>
            </p:cNvSpPr>
            <p:nvPr/>
          </p:nvSpPr>
          <p:spPr bwMode="auto">
            <a:xfrm flipV="1">
              <a:off x="6339909" y="1944240"/>
              <a:ext cx="1138" cy="9105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78" name="Line 65"/>
            <p:cNvSpPr>
              <a:spLocks noChangeShapeType="1"/>
            </p:cNvSpPr>
            <p:nvPr/>
          </p:nvSpPr>
          <p:spPr bwMode="auto">
            <a:xfrm>
              <a:off x="6270452" y="1858174"/>
              <a:ext cx="212927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79" name="Line 66"/>
            <p:cNvSpPr>
              <a:spLocks noChangeShapeType="1"/>
            </p:cNvSpPr>
            <p:nvPr/>
          </p:nvSpPr>
          <p:spPr bwMode="auto">
            <a:xfrm flipV="1">
              <a:off x="6483379" y="1856927"/>
              <a:ext cx="1138" cy="40538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80" name="Line 67"/>
            <p:cNvSpPr>
              <a:spLocks noChangeShapeType="1"/>
            </p:cNvSpPr>
            <p:nvPr/>
          </p:nvSpPr>
          <p:spPr bwMode="auto">
            <a:xfrm>
              <a:off x="6062080" y="2165017"/>
              <a:ext cx="697989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81" name="Line 68"/>
            <p:cNvSpPr>
              <a:spLocks noChangeShapeType="1"/>
            </p:cNvSpPr>
            <p:nvPr/>
          </p:nvSpPr>
          <p:spPr bwMode="auto">
            <a:xfrm>
              <a:off x="6062080" y="2034048"/>
              <a:ext cx="30743" cy="5488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82" name="Line 69"/>
            <p:cNvSpPr>
              <a:spLocks noChangeShapeType="1"/>
            </p:cNvSpPr>
            <p:nvPr/>
          </p:nvSpPr>
          <p:spPr bwMode="auto">
            <a:xfrm flipV="1">
              <a:off x="6092823" y="2087682"/>
              <a:ext cx="1139" cy="4365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83" name="Line 70"/>
            <p:cNvSpPr>
              <a:spLocks noChangeShapeType="1"/>
            </p:cNvSpPr>
            <p:nvPr/>
          </p:nvSpPr>
          <p:spPr bwMode="auto">
            <a:xfrm flipV="1">
              <a:off x="6062080" y="2032800"/>
              <a:ext cx="1138" cy="13346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84" name="Line 71"/>
            <p:cNvSpPr>
              <a:spLocks noChangeShapeType="1"/>
            </p:cNvSpPr>
            <p:nvPr/>
          </p:nvSpPr>
          <p:spPr bwMode="auto">
            <a:xfrm>
              <a:off x="6092823" y="2130092"/>
              <a:ext cx="920025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85" name="Line 72"/>
            <p:cNvSpPr>
              <a:spLocks noChangeShapeType="1"/>
            </p:cNvSpPr>
            <p:nvPr/>
          </p:nvSpPr>
          <p:spPr bwMode="auto">
            <a:xfrm>
              <a:off x="6968441" y="2264803"/>
              <a:ext cx="43268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86" name="Line 73"/>
            <p:cNvSpPr>
              <a:spLocks noChangeShapeType="1"/>
            </p:cNvSpPr>
            <p:nvPr/>
          </p:nvSpPr>
          <p:spPr bwMode="auto">
            <a:xfrm flipV="1">
              <a:off x="7011710" y="2128845"/>
              <a:ext cx="1138" cy="13720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87" name="Line 74"/>
            <p:cNvSpPr>
              <a:spLocks noChangeShapeType="1"/>
            </p:cNvSpPr>
            <p:nvPr/>
          </p:nvSpPr>
          <p:spPr bwMode="auto">
            <a:xfrm>
              <a:off x="5973266" y="1858174"/>
              <a:ext cx="37575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88" name="Oval 75"/>
            <p:cNvSpPr>
              <a:spLocks noChangeArrowheads="1"/>
            </p:cNvSpPr>
            <p:nvPr/>
          </p:nvSpPr>
          <p:spPr bwMode="auto">
            <a:xfrm>
              <a:off x="5952770" y="1845701"/>
              <a:ext cx="20496" cy="2494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89" name="Line 76"/>
            <p:cNvSpPr>
              <a:spLocks noChangeShapeType="1"/>
            </p:cNvSpPr>
            <p:nvPr/>
          </p:nvSpPr>
          <p:spPr bwMode="auto">
            <a:xfrm>
              <a:off x="5985791" y="2261062"/>
              <a:ext cx="145746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90" name="Line 77"/>
            <p:cNvSpPr>
              <a:spLocks noChangeShapeType="1"/>
            </p:cNvSpPr>
            <p:nvPr/>
          </p:nvSpPr>
          <p:spPr bwMode="auto">
            <a:xfrm>
              <a:off x="6748682" y="2261062"/>
              <a:ext cx="8084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91" name="Line 78"/>
            <p:cNvSpPr>
              <a:spLocks noChangeShapeType="1"/>
            </p:cNvSpPr>
            <p:nvPr/>
          </p:nvSpPr>
          <p:spPr bwMode="auto">
            <a:xfrm flipV="1">
              <a:off x="6761208" y="2162522"/>
              <a:ext cx="1138" cy="9978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92" name="AutoShape 79"/>
            <p:cNvSpPr>
              <a:spLocks noChangeArrowheads="1"/>
            </p:cNvSpPr>
            <p:nvPr/>
          </p:nvSpPr>
          <p:spPr bwMode="auto">
            <a:xfrm>
              <a:off x="5869649" y="1757140"/>
              <a:ext cx="1269589" cy="614933"/>
            </a:xfrm>
            <a:prstGeom prst="roundRect">
              <a:avLst>
                <a:gd name="adj" fmla="val 199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93" name="AutoShape 80"/>
            <p:cNvSpPr>
              <a:spLocks noChangeArrowheads="1"/>
            </p:cNvSpPr>
            <p:nvPr/>
          </p:nvSpPr>
          <p:spPr bwMode="auto">
            <a:xfrm>
              <a:off x="5940245" y="3841428"/>
              <a:ext cx="335900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94" name="AutoShape 81"/>
            <p:cNvSpPr>
              <a:spLocks noChangeArrowheads="1"/>
            </p:cNvSpPr>
            <p:nvPr/>
          </p:nvSpPr>
          <p:spPr bwMode="auto">
            <a:xfrm>
              <a:off x="6477685" y="3954935"/>
              <a:ext cx="128667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95" name="AutoShape 82"/>
            <p:cNvSpPr>
              <a:spLocks noChangeArrowheads="1"/>
            </p:cNvSpPr>
            <p:nvPr/>
          </p:nvSpPr>
          <p:spPr bwMode="auto">
            <a:xfrm>
              <a:off x="6610907" y="4075926"/>
              <a:ext cx="339316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96" name="AutoShape 83"/>
            <p:cNvSpPr>
              <a:spLocks noChangeArrowheads="1"/>
            </p:cNvSpPr>
            <p:nvPr/>
          </p:nvSpPr>
          <p:spPr bwMode="auto">
            <a:xfrm>
              <a:off x="6938836" y="3600694"/>
              <a:ext cx="134360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7200" tIns="59760" rIns="97200" bIns="52200" anchor="ctr" anchorCtr="1"/>
            <a:lstStyle/>
            <a:p>
              <a:pPr algn="ctr">
                <a:lnSpc>
                  <a:spcPct val="95000"/>
                </a:lnSpc>
              </a:pPr>
              <a:r>
                <a:rPr lang="en-US" sz="11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 </a:t>
              </a:r>
            </a:p>
          </p:txBody>
        </p:sp>
        <p:sp>
          <p:nvSpPr>
            <p:cNvPr id="97" name="AutoShape 84"/>
            <p:cNvSpPr>
              <a:spLocks noChangeArrowheads="1"/>
            </p:cNvSpPr>
            <p:nvPr/>
          </p:nvSpPr>
          <p:spPr bwMode="auto">
            <a:xfrm>
              <a:off x="5939107" y="3721684"/>
              <a:ext cx="267581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98" name="AutoShape 85"/>
            <p:cNvSpPr>
              <a:spLocks noChangeArrowheads="1"/>
            </p:cNvSpPr>
            <p:nvPr/>
          </p:nvSpPr>
          <p:spPr bwMode="auto">
            <a:xfrm>
              <a:off x="6275006" y="3722932"/>
              <a:ext cx="202679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99" name="AutoShape 86"/>
            <p:cNvSpPr>
              <a:spLocks noChangeArrowheads="1"/>
            </p:cNvSpPr>
            <p:nvPr/>
          </p:nvSpPr>
          <p:spPr bwMode="auto">
            <a:xfrm>
              <a:off x="5940245" y="3600694"/>
              <a:ext cx="266443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00" name="AutoShape 87"/>
            <p:cNvSpPr>
              <a:spLocks noChangeArrowheads="1"/>
            </p:cNvSpPr>
            <p:nvPr/>
          </p:nvSpPr>
          <p:spPr bwMode="auto">
            <a:xfrm>
              <a:off x="6476547" y="3601941"/>
              <a:ext cx="272136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01" name="AutoShape 88"/>
            <p:cNvSpPr>
              <a:spLocks noChangeArrowheads="1"/>
            </p:cNvSpPr>
            <p:nvPr/>
          </p:nvSpPr>
          <p:spPr bwMode="auto">
            <a:xfrm>
              <a:off x="6206688" y="3601941"/>
              <a:ext cx="269859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02" name="AutoShape 89"/>
            <p:cNvSpPr>
              <a:spLocks noChangeArrowheads="1"/>
            </p:cNvSpPr>
            <p:nvPr/>
          </p:nvSpPr>
          <p:spPr bwMode="auto">
            <a:xfrm>
              <a:off x="6207827" y="3956182"/>
              <a:ext cx="206094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03" name="Line 90"/>
            <p:cNvSpPr>
              <a:spLocks noChangeShapeType="1"/>
            </p:cNvSpPr>
            <p:nvPr/>
          </p:nvSpPr>
          <p:spPr bwMode="auto">
            <a:xfrm>
              <a:off x="6206688" y="3507144"/>
              <a:ext cx="1139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04" name="Line 91"/>
            <p:cNvSpPr>
              <a:spLocks noChangeShapeType="1"/>
            </p:cNvSpPr>
            <p:nvPr/>
          </p:nvSpPr>
          <p:spPr bwMode="auto">
            <a:xfrm>
              <a:off x="6476547" y="3507144"/>
              <a:ext cx="1138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05" name="Line 92"/>
            <p:cNvSpPr>
              <a:spLocks noChangeShapeType="1"/>
            </p:cNvSpPr>
            <p:nvPr/>
          </p:nvSpPr>
          <p:spPr bwMode="auto">
            <a:xfrm>
              <a:off x="6750960" y="3507144"/>
              <a:ext cx="1139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06" name="Line 93"/>
            <p:cNvSpPr>
              <a:spLocks noChangeShapeType="1"/>
            </p:cNvSpPr>
            <p:nvPr/>
          </p:nvSpPr>
          <p:spPr bwMode="auto">
            <a:xfrm>
              <a:off x="7073196" y="3507144"/>
              <a:ext cx="1138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07" name="AutoShape 94"/>
            <p:cNvSpPr>
              <a:spLocks noChangeArrowheads="1"/>
            </p:cNvSpPr>
            <p:nvPr/>
          </p:nvSpPr>
          <p:spPr bwMode="auto">
            <a:xfrm>
              <a:off x="5876481" y="3448519"/>
              <a:ext cx="1287807" cy="768355"/>
            </a:xfrm>
            <a:prstGeom prst="roundRect">
              <a:avLst>
                <a:gd name="adj" fmla="val 16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08" name="AutoShape 95"/>
            <p:cNvSpPr>
              <a:spLocks noChangeArrowheads="1"/>
            </p:cNvSpPr>
            <p:nvPr/>
          </p:nvSpPr>
          <p:spPr bwMode="auto">
            <a:xfrm>
              <a:off x="5876481" y="4325392"/>
              <a:ext cx="1155724" cy="575019"/>
            </a:xfrm>
            <a:prstGeom prst="roundRect">
              <a:avLst>
                <a:gd name="adj" fmla="val 213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800"/>
            </a:p>
          </p:txBody>
        </p:sp>
        <p:sp>
          <p:nvSpPr>
            <p:cNvPr id="109" name="AutoShape 96"/>
            <p:cNvSpPr>
              <a:spLocks noChangeArrowheads="1"/>
            </p:cNvSpPr>
            <p:nvPr/>
          </p:nvSpPr>
          <p:spPr bwMode="auto">
            <a:xfrm>
              <a:off x="6117873" y="5112457"/>
              <a:ext cx="207233" cy="119744"/>
            </a:xfrm>
            <a:prstGeom prst="roundRect">
              <a:avLst>
                <a:gd name="adj" fmla="val 104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10" name="AutoShape 97"/>
            <p:cNvSpPr>
              <a:spLocks noChangeArrowheads="1"/>
            </p:cNvSpPr>
            <p:nvPr/>
          </p:nvSpPr>
          <p:spPr bwMode="auto">
            <a:xfrm>
              <a:off x="5958463" y="5394354"/>
              <a:ext cx="206095" cy="118496"/>
            </a:xfrm>
            <a:prstGeom prst="roundRect">
              <a:avLst>
                <a:gd name="adj" fmla="val 10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11" name="AutoShape 98"/>
            <p:cNvSpPr>
              <a:spLocks noChangeArrowheads="1"/>
            </p:cNvSpPr>
            <p:nvPr/>
          </p:nvSpPr>
          <p:spPr bwMode="auto">
            <a:xfrm>
              <a:off x="6128122" y="5606400"/>
              <a:ext cx="311989" cy="213293"/>
            </a:xfrm>
            <a:prstGeom prst="roundRect">
              <a:avLst>
                <a:gd name="adj" fmla="val 588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12" name="AutoShape 99"/>
            <p:cNvSpPr>
              <a:spLocks noChangeArrowheads="1"/>
            </p:cNvSpPr>
            <p:nvPr/>
          </p:nvSpPr>
          <p:spPr bwMode="auto">
            <a:xfrm>
              <a:off x="6218074" y="5450483"/>
              <a:ext cx="206095" cy="119744"/>
            </a:xfrm>
            <a:prstGeom prst="roundRect">
              <a:avLst>
                <a:gd name="adj" fmla="val 104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13" name="AutoShape 100"/>
            <p:cNvSpPr>
              <a:spLocks noChangeArrowheads="1"/>
            </p:cNvSpPr>
            <p:nvPr/>
          </p:nvSpPr>
          <p:spPr bwMode="auto">
            <a:xfrm>
              <a:off x="6312582" y="5279599"/>
              <a:ext cx="207233" cy="119744"/>
            </a:xfrm>
            <a:prstGeom prst="roundRect">
              <a:avLst>
                <a:gd name="adj" fmla="val 104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14" name="Line 101"/>
            <p:cNvSpPr>
              <a:spLocks noChangeShapeType="1"/>
            </p:cNvSpPr>
            <p:nvPr/>
          </p:nvSpPr>
          <p:spPr bwMode="auto">
            <a:xfrm>
              <a:off x="6060941" y="5085016"/>
              <a:ext cx="1139" cy="31058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15" name="Line 102"/>
            <p:cNvSpPr>
              <a:spLocks noChangeShapeType="1"/>
            </p:cNvSpPr>
            <p:nvPr/>
          </p:nvSpPr>
          <p:spPr bwMode="auto">
            <a:xfrm>
              <a:off x="6006286" y="5172329"/>
              <a:ext cx="111587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16" name="Line 103"/>
            <p:cNvSpPr>
              <a:spLocks noChangeShapeType="1"/>
            </p:cNvSpPr>
            <p:nvPr/>
          </p:nvSpPr>
          <p:spPr bwMode="auto">
            <a:xfrm>
              <a:off x="6018812" y="5341966"/>
              <a:ext cx="293770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17" name="Line 104"/>
            <p:cNvSpPr>
              <a:spLocks noChangeShapeType="1"/>
            </p:cNvSpPr>
            <p:nvPr/>
          </p:nvSpPr>
          <p:spPr bwMode="auto">
            <a:xfrm flipV="1">
              <a:off x="6052971" y="5512849"/>
              <a:ext cx="1138" cy="24946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18" name="Line 105"/>
            <p:cNvSpPr>
              <a:spLocks noChangeShapeType="1"/>
            </p:cNvSpPr>
            <p:nvPr/>
          </p:nvSpPr>
          <p:spPr bwMode="auto">
            <a:xfrm>
              <a:off x="6052971" y="5718659"/>
              <a:ext cx="75151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19" name="Line 106"/>
            <p:cNvSpPr>
              <a:spLocks noChangeShapeType="1"/>
            </p:cNvSpPr>
            <p:nvPr/>
          </p:nvSpPr>
          <p:spPr bwMode="auto">
            <a:xfrm flipV="1">
              <a:off x="6315998" y="5568980"/>
              <a:ext cx="1139" cy="3866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20" name="Line 107"/>
            <p:cNvSpPr>
              <a:spLocks noChangeShapeType="1"/>
            </p:cNvSpPr>
            <p:nvPr/>
          </p:nvSpPr>
          <p:spPr bwMode="auto">
            <a:xfrm flipV="1">
              <a:off x="6421892" y="5166092"/>
              <a:ext cx="1138" cy="11475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21" name="Oval 108"/>
            <p:cNvSpPr>
              <a:spLocks noChangeArrowheads="1"/>
            </p:cNvSpPr>
            <p:nvPr/>
          </p:nvSpPr>
          <p:spPr bwMode="auto">
            <a:xfrm>
              <a:off x="5947077" y="5143640"/>
              <a:ext cx="59210" cy="63614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22" name="Oval 109"/>
            <p:cNvSpPr>
              <a:spLocks noChangeArrowheads="1"/>
            </p:cNvSpPr>
            <p:nvPr/>
          </p:nvSpPr>
          <p:spPr bwMode="auto">
            <a:xfrm>
              <a:off x="6392287" y="5104973"/>
              <a:ext cx="58071" cy="63613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23" name="Oval 110"/>
            <p:cNvSpPr>
              <a:spLocks noChangeArrowheads="1"/>
            </p:cNvSpPr>
            <p:nvPr/>
          </p:nvSpPr>
          <p:spPr bwMode="auto">
            <a:xfrm>
              <a:off x="6473130" y="5469193"/>
              <a:ext cx="58071" cy="62366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24" name="Line 111"/>
            <p:cNvSpPr>
              <a:spLocks noChangeShapeType="1"/>
            </p:cNvSpPr>
            <p:nvPr/>
          </p:nvSpPr>
          <p:spPr bwMode="auto">
            <a:xfrm>
              <a:off x="6425307" y="5502871"/>
              <a:ext cx="4782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25" name="Oval 112"/>
            <p:cNvSpPr>
              <a:spLocks noChangeArrowheads="1"/>
            </p:cNvSpPr>
            <p:nvPr/>
          </p:nvSpPr>
          <p:spPr bwMode="auto">
            <a:xfrm>
              <a:off x="6025644" y="5761068"/>
              <a:ext cx="58071" cy="63613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26" name="Oval 113"/>
            <p:cNvSpPr>
              <a:spLocks noChangeArrowheads="1"/>
            </p:cNvSpPr>
            <p:nvPr/>
          </p:nvSpPr>
          <p:spPr bwMode="auto">
            <a:xfrm>
              <a:off x="6473130" y="5469193"/>
              <a:ext cx="58071" cy="62366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27" name="Line 114"/>
            <p:cNvSpPr>
              <a:spLocks noChangeShapeType="1"/>
            </p:cNvSpPr>
            <p:nvPr/>
          </p:nvSpPr>
          <p:spPr bwMode="auto">
            <a:xfrm>
              <a:off x="6438971" y="5713670"/>
              <a:ext cx="68319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28" name="AutoShape 115"/>
            <p:cNvSpPr>
              <a:spLocks noChangeArrowheads="1"/>
            </p:cNvSpPr>
            <p:nvPr/>
          </p:nvSpPr>
          <p:spPr bwMode="auto">
            <a:xfrm>
              <a:off x="6508429" y="5683734"/>
              <a:ext cx="61487" cy="61119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29" name="AutoShape 116"/>
            <p:cNvSpPr>
              <a:spLocks noChangeArrowheads="1"/>
            </p:cNvSpPr>
            <p:nvPr/>
          </p:nvSpPr>
          <p:spPr bwMode="auto">
            <a:xfrm>
              <a:off x="5958463" y="5606400"/>
              <a:ext cx="61487" cy="61119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30" name="AutoShape 117"/>
            <p:cNvSpPr>
              <a:spLocks noChangeArrowheads="1"/>
            </p:cNvSpPr>
            <p:nvPr/>
          </p:nvSpPr>
          <p:spPr bwMode="auto">
            <a:xfrm>
              <a:off x="6335355" y="5023896"/>
              <a:ext cx="61487" cy="59872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31" name="Line 118"/>
            <p:cNvSpPr>
              <a:spLocks noChangeShapeType="1"/>
            </p:cNvSpPr>
            <p:nvPr/>
          </p:nvSpPr>
          <p:spPr bwMode="auto">
            <a:xfrm flipV="1">
              <a:off x="6473130" y="5556506"/>
              <a:ext cx="1139" cy="15841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32" name="Line 119"/>
            <p:cNvSpPr>
              <a:spLocks noChangeShapeType="1"/>
            </p:cNvSpPr>
            <p:nvPr/>
          </p:nvSpPr>
          <p:spPr bwMode="auto">
            <a:xfrm>
              <a:off x="6425307" y="5557753"/>
              <a:ext cx="4782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33" name="Line 120"/>
            <p:cNvSpPr>
              <a:spLocks noChangeShapeType="1"/>
            </p:cNvSpPr>
            <p:nvPr/>
          </p:nvSpPr>
          <p:spPr bwMode="auto">
            <a:xfrm>
              <a:off x="6018812" y="5635088"/>
              <a:ext cx="108171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34" name="Line 121"/>
            <p:cNvSpPr>
              <a:spLocks noChangeShapeType="1"/>
            </p:cNvSpPr>
            <p:nvPr/>
          </p:nvSpPr>
          <p:spPr bwMode="auto">
            <a:xfrm flipV="1">
              <a:off x="5988068" y="5512849"/>
              <a:ext cx="1139" cy="9479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35" name="Line 122"/>
            <p:cNvSpPr>
              <a:spLocks noChangeShapeType="1"/>
            </p:cNvSpPr>
            <p:nvPr/>
          </p:nvSpPr>
          <p:spPr bwMode="auto">
            <a:xfrm flipV="1">
              <a:off x="6363821" y="5083768"/>
              <a:ext cx="1139" cy="19707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36" name="Line 123"/>
            <p:cNvSpPr>
              <a:spLocks noChangeShapeType="1"/>
            </p:cNvSpPr>
            <p:nvPr/>
          </p:nvSpPr>
          <p:spPr bwMode="auto">
            <a:xfrm>
              <a:off x="6325107" y="5171081"/>
              <a:ext cx="3985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37" name="AutoShape 124"/>
            <p:cNvSpPr>
              <a:spLocks noChangeArrowheads="1"/>
            </p:cNvSpPr>
            <p:nvPr/>
          </p:nvSpPr>
          <p:spPr bwMode="auto">
            <a:xfrm>
              <a:off x="5873065" y="4993960"/>
              <a:ext cx="785665" cy="888099"/>
            </a:xfrm>
            <a:prstGeom prst="roundRect">
              <a:avLst>
                <a:gd name="adj" fmla="val 14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38" name="AutoShape 125"/>
            <p:cNvSpPr>
              <a:spLocks noChangeArrowheads="1"/>
            </p:cNvSpPr>
            <p:nvPr/>
          </p:nvSpPr>
          <p:spPr bwMode="auto">
            <a:xfrm>
              <a:off x="6031336" y="5023896"/>
              <a:ext cx="61487" cy="59872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39" name="Line 126"/>
            <p:cNvSpPr>
              <a:spLocks noChangeShapeType="1"/>
            </p:cNvSpPr>
            <p:nvPr/>
          </p:nvSpPr>
          <p:spPr bwMode="auto">
            <a:xfrm>
              <a:off x="6016534" y="5171081"/>
              <a:ext cx="39852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40" name="AutoShape 127"/>
            <p:cNvSpPr>
              <a:spLocks noChangeArrowheads="1"/>
            </p:cNvSpPr>
            <p:nvPr/>
          </p:nvSpPr>
          <p:spPr bwMode="auto">
            <a:xfrm>
              <a:off x="5958463" y="5313277"/>
              <a:ext cx="61487" cy="61120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41" name="AutoShape 128"/>
            <p:cNvSpPr>
              <a:spLocks noChangeArrowheads="1"/>
            </p:cNvSpPr>
            <p:nvPr/>
          </p:nvSpPr>
          <p:spPr bwMode="auto">
            <a:xfrm>
              <a:off x="6454912" y="5168587"/>
              <a:ext cx="61487" cy="61120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42" name="Line 129"/>
            <p:cNvSpPr>
              <a:spLocks noChangeShapeType="1"/>
            </p:cNvSpPr>
            <p:nvPr/>
          </p:nvSpPr>
          <p:spPr bwMode="auto">
            <a:xfrm flipV="1">
              <a:off x="6485656" y="5227211"/>
              <a:ext cx="1138" cy="5363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43" name="AutoShape 130"/>
            <p:cNvSpPr>
              <a:spLocks noChangeArrowheads="1"/>
            </p:cNvSpPr>
            <p:nvPr/>
          </p:nvSpPr>
          <p:spPr bwMode="auto">
            <a:xfrm>
              <a:off x="6224906" y="5364418"/>
              <a:ext cx="61487" cy="61119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1100"/>
            </a:p>
          </p:txBody>
        </p:sp>
        <p:sp>
          <p:nvSpPr>
            <p:cNvPr id="144" name="Line 131"/>
            <p:cNvSpPr>
              <a:spLocks noChangeShapeType="1"/>
            </p:cNvSpPr>
            <p:nvPr/>
          </p:nvSpPr>
          <p:spPr bwMode="auto">
            <a:xfrm flipV="1">
              <a:off x="6255650" y="5424289"/>
              <a:ext cx="1138" cy="27441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45" name="AutoShape 132"/>
            <p:cNvSpPr>
              <a:spLocks noChangeArrowheads="1"/>
            </p:cNvSpPr>
            <p:nvPr/>
          </p:nvSpPr>
          <p:spPr bwMode="auto">
            <a:xfrm>
              <a:off x="5876481" y="4326639"/>
              <a:ext cx="1155724" cy="575019"/>
            </a:xfrm>
            <a:prstGeom prst="roundRect">
              <a:avLst>
                <a:gd name="adj" fmla="val 213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800"/>
            </a:p>
          </p:txBody>
        </p:sp>
        <p:sp>
          <p:nvSpPr>
            <p:cNvPr id="146" name="Line 133"/>
            <p:cNvSpPr>
              <a:spLocks noChangeShapeType="1"/>
            </p:cNvSpPr>
            <p:nvPr/>
          </p:nvSpPr>
          <p:spPr bwMode="auto">
            <a:xfrm>
              <a:off x="5876481" y="4476319"/>
              <a:ext cx="115572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147" name="Line 134"/>
            <p:cNvSpPr>
              <a:spLocks noChangeShapeType="1"/>
            </p:cNvSpPr>
            <p:nvPr/>
          </p:nvSpPr>
          <p:spPr bwMode="auto">
            <a:xfrm>
              <a:off x="5876481" y="4589826"/>
              <a:ext cx="1155724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148" name="Line 135"/>
            <p:cNvSpPr>
              <a:spLocks noChangeShapeType="1"/>
            </p:cNvSpPr>
            <p:nvPr/>
          </p:nvSpPr>
          <p:spPr bwMode="auto">
            <a:xfrm>
              <a:off x="5876481" y="4702085"/>
              <a:ext cx="1155724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149" name="Line 136"/>
            <p:cNvSpPr>
              <a:spLocks noChangeShapeType="1"/>
            </p:cNvSpPr>
            <p:nvPr/>
          </p:nvSpPr>
          <p:spPr bwMode="auto">
            <a:xfrm flipV="1">
              <a:off x="6162281" y="4325392"/>
              <a:ext cx="1138" cy="57751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150" name="Line 137"/>
            <p:cNvSpPr>
              <a:spLocks noChangeShapeType="1"/>
            </p:cNvSpPr>
            <p:nvPr/>
          </p:nvSpPr>
          <p:spPr bwMode="auto">
            <a:xfrm flipV="1">
              <a:off x="6343325" y="4325392"/>
              <a:ext cx="1139" cy="57751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151" name="Line 138"/>
            <p:cNvSpPr>
              <a:spLocks noChangeShapeType="1"/>
            </p:cNvSpPr>
            <p:nvPr/>
          </p:nvSpPr>
          <p:spPr bwMode="auto">
            <a:xfrm flipV="1">
              <a:off x="6524370" y="4325392"/>
              <a:ext cx="1138" cy="57751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152" name="Line 139"/>
            <p:cNvSpPr>
              <a:spLocks noChangeShapeType="1"/>
            </p:cNvSpPr>
            <p:nvPr/>
          </p:nvSpPr>
          <p:spPr bwMode="auto">
            <a:xfrm flipV="1">
              <a:off x="6705414" y="4326639"/>
              <a:ext cx="1139" cy="57751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153" name="Text Box 140"/>
            <p:cNvSpPr txBox="1">
              <a:spLocks noChangeArrowheads="1"/>
            </p:cNvSpPr>
            <p:nvPr/>
          </p:nvSpPr>
          <p:spPr bwMode="auto">
            <a:xfrm>
              <a:off x="6193024" y="4476319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0</a:t>
              </a:r>
            </a:p>
          </p:txBody>
        </p:sp>
        <p:sp>
          <p:nvSpPr>
            <p:cNvPr id="154" name="Text Box 141"/>
            <p:cNvSpPr txBox="1">
              <a:spLocks noChangeArrowheads="1"/>
            </p:cNvSpPr>
            <p:nvPr/>
          </p:nvSpPr>
          <p:spPr bwMode="auto">
            <a:xfrm>
              <a:off x="6374069" y="4589826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0</a:t>
              </a:r>
            </a:p>
          </p:txBody>
        </p:sp>
        <p:sp>
          <p:nvSpPr>
            <p:cNvPr id="155" name="Text Box 142"/>
            <p:cNvSpPr txBox="1">
              <a:spLocks noChangeArrowheads="1"/>
            </p:cNvSpPr>
            <p:nvPr/>
          </p:nvSpPr>
          <p:spPr bwMode="auto">
            <a:xfrm>
              <a:off x="6553975" y="4476319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0</a:t>
              </a:r>
            </a:p>
          </p:txBody>
        </p:sp>
        <p:sp>
          <p:nvSpPr>
            <p:cNvPr id="156" name="Text Box 143"/>
            <p:cNvSpPr txBox="1">
              <a:spLocks noChangeArrowheads="1"/>
            </p:cNvSpPr>
            <p:nvPr/>
          </p:nvSpPr>
          <p:spPr bwMode="auto">
            <a:xfrm>
              <a:off x="6553975" y="4589826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0</a:t>
              </a:r>
            </a:p>
          </p:txBody>
        </p:sp>
        <p:sp>
          <p:nvSpPr>
            <p:cNvPr id="157" name="Text Box 144"/>
            <p:cNvSpPr txBox="1">
              <a:spLocks noChangeArrowheads="1"/>
            </p:cNvSpPr>
            <p:nvPr/>
          </p:nvSpPr>
          <p:spPr bwMode="auto">
            <a:xfrm>
              <a:off x="6193024" y="4589826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1</a:t>
              </a:r>
            </a:p>
          </p:txBody>
        </p:sp>
        <p:sp>
          <p:nvSpPr>
            <p:cNvPr id="158" name="Text Box 145"/>
            <p:cNvSpPr txBox="1">
              <a:spLocks noChangeArrowheads="1"/>
            </p:cNvSpPr>
            <p:nvPr/>
          </p:nvSpPr>
          <p:spPr bwMode="auto">
            <a:xfrm>
              <a:off x="6374069" y="4476319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1</a:t>
              </a:r>
            </a:p>
          </p:txBody>
        </p:sp>
        <p:sp>
          <p:nvSpPr>
            <p:cNvPr id="159" name="Text Box 146"/>
            <p:cNvSpPr txBox="1">
              <a:spLocks noChangeArrowheads="1"/>
            </p:cNvSpPr>
            <p:nvPr/>
          </p:nvSpPr>
          <p:spPr bwMode="auto">
            <a:xfrm>
              <a:off x="5969850" y="4476319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v1</a:t>
              </a:r>
            </a:p>
          </p:txBody>
        </p:sp>
        <p:sp>
          <p:nvSpPr>
            <p:cNvPr id="160" name="Text Box 147"/>
            <p:cNvSpPr txBox="1">
              <a:spLocks noChangeArrowheads="1"/>
            </p:cNvSpPr>
            <p:nvPr/>
          </p:nvSpPr>
          <p:spPr bwMode="auto">
            <a:xfrm>
              <a:off x="5980098" y="4589826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v2</a:t>
              </a:r>
            </a:p>
          </p:txBody>
        </p:sp>
        <p:sp>
          <p:nvSpPr>
            <p:cNvPr id="161" name="Text Box 148"/>
            <p:cNvSpPr txBox="1">
              <a:spLocks noChangeArrowheads="1"/>
            </p:cNvSpPr>
            <p:nvPr/>
          </p:nvSpPr>
          <p:spPr bwMode="auto">
            <a:xfrm>
              <a:off x="6787396" y="4562384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...</a:t>
              </a:r>
            </a:p>
          </p:txBody>
        </p:sp>
        <p:sp>
          <p:nvSpPr>
            <p:cNvPr id="162" name="Text Box 149"/>
            <p:cNvSpPr txBox="1">
              <a:spLocks noChangeArrowheads="1"/>
            </p:cNvSpPr>
            <p:nvPr/>
          </p:nvSpPr>
          <p:spPr bwMode="auto">
            <a:xfrm>
              <a:off x="6787396" y="4448878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...</a:t>
              </a:r>
            </a:p>
          </p:txBody>
        </p:sp>
        <p:sp>
          <p:nvSpPr>
            <p:cNvPr id="163" name="Text Box 150"/>
            <p:cNvSpPr txBox="1">
              <a:spLocks noChangeArrowheads="1"/>
            </p:cNvSpPr>
            <p:nvPr/>
          </p:nvSpPr>
          <p:spPr bwMode="auto">
            <a:xfrm>
              <a:off x="6787396" y="4703333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 dirty="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...</a:t>
              </a:r>
            </a:p>
          </p:txBody>
        </p:sp>
        <p:sp>
          <p:nvSpPr>
            <p:cNvPr id="164" name="Text Box 151"/>
            <p:cNvSpPr txBox="1">
              <a:spLocks noChangeArrowheads="1"/>
            </p:cNvSpPr>
            <p:nvPr/>
          </p:nvSpPr>
          <p:spPr bwMode="auto">
            <a:xfrm>
              <a:off x="6555113" y="4703333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...</a:t>
              </a:r>
            </a:p>
          </p:txBody>
        </p:sp>
        <p:sp>
          <p:nvSpPr>
            <p:cNvPr id="165" name="Text Box 152"/>
            <p:cNvSpPr txBox="1">
              <a:spLocks noChangeArrowheads="1"/>
            </p:cNvSpPr>
            <p:nvPr/>
          </p:nvSpPr>
          <p:spPr bwMode="auto">
            <a:xfrm>
              <a:off x="6374069" y="4703333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...</a:t>
              </a:r>
            </a:p>
          </p:txBody>
        </p:sp>
        <p:sp>
          <p:nvSpPr>
            <p:cNvPr id="166" name="Text Box 153"/>
            <p:cNvSpPr txBox="1">
              <a:spLocks noChangeArrowheads="1"/>
            </p:cNvSpPr>
            <p:nvPr/>
          </p:nvSpPr>
          <p:spPr bwMode="auto">
            <a:xfrm>
              <a:off x="6193024" y="4703333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...</a:t>
              </a:r>
            </a:p>
          </p:txBody>
        </p:sp>
        <p:sp>
          <p:nvSpPr>
            <p:cNvPr id="167" name="Text Box 154"/>
            <p:cNvSpPr txBox="1">
              <a:spLocks noChangeArrowheads="1"/>
            </p:cNvSpPr>
            <p:nvPr/>
          </p:nvSpPr>
          <p:spPr bwMode="auto">
            <a:xfrm>
              <a:off x="5960740" y="4703333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...</a:t>
              </a:r>
            </a:p>
          </p:txBody>
        </p:sp>
        <p:sp>
          <p:nvSpPr>
            <p:cNvPr id="168" name="Text Box 155"/>
            <p:cNvSpPr txBox="1">
              <a:spLocks noChangeArrowheads="1"/>
            </p:cNvSpPr>
            <p:nvPr/>
          </p:nvSpPr>
          <p:spPr bwMode="auto">
            <a:xfrm>
              <a:off x="6203272" y="4335370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t1</a:t>
              </a:r>
            </a:p>
          </p:txBody>
        </p:sp>
        <p:sp>
          <p:nvSpPr>
            <p:cNvPr id="169" name="Text Box 156"/>
            <p:cNvSpPr txBox="1">
              <a:spLocks noChangeArrowheads="1"/>
            </p:cNvSpPr>
            <p:nvPr/>
          </p:nvSpPr>
          <p:spPr bwMode="auto">
            <a:xfrm>
              <a:off x="6384316" y="4335370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t2</a:t>
              </a:r>
            </a:p>
          </p:txBody>
        </p:sp>
        <p:sp>
          <p:nvSpPr>
            <p:cNvPr id="170" name="Text Box 157"/>
            <p:cNvSpPr txBox="1">
              <a:spLocks noChangeArrowheads="1"/>
            </p:cNvSpPr>
            <p:nvPr/>
          </p:nvSpPr>
          <p:spPr bwMode="auto">
            <a:xfrm>
              <a:off x="6564222" y="4335370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t3</a:t>
              </a:r>
            </a:p>
          </p:txBody>
        </p:sp>
        <p:sp>
          <p:nvSpPr>
            <p:cNvPr id="171" name="Text Box 158"/>
            <p:cNvSpPr txBox="1">
              <a:spLocks noChangeArrowheads="1"/>
            </p:cNvSpPr>
            <p:nvPr/>
          </p:nvSpPr>
          <p:spPr bwMode="auto">
            <a:xfrm>
              <a:off x="6787396" y="4307929"/>
              <a:ext cx="116142" cy="124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93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...</a:t>
              </a:r>
            </a:p>
          </p:txBody>
        </p:sp>
        <p:sp>
          <p:nvSpPr>
            <p:cNvPr id="172" name="Line 159"/>
            <p:cNvSpPr>
              <a:spLocks noChangeShapeType="1"/>
            </p:cNvSpPr>
            <p:nvPr/>
          </p:nvSpPr>
          <p:spPr bwMode="auto">
            <a:xfrm>
              <a:off x="4930268" y="1646128"/>
              <a:ext cx="1138" cy="26443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73" name="Line 160"/>
            <p:cNvSpPr>
              <a:spLocks noChangeShapeType="1"/>
            </p:cNvSpPr>
            <p:nvPr/>
          </p:nvSpPr>
          <p:spPr bwMode="auto">
            <a:xfrm>
              <a:off x="4930268" y="3101762"/>
              <a:ext cx="1138" cy="59996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74" name="Line 161"/>
            <p:cNvSpPr>
              <a:spLocks noChangeShapeType="1"/>
            </p:cNvSpPr>
            <p:nvPr/>
          </p:nvSpPr>
          <p:spPr bwMode="auto">
            <a:xfrm>
              <a:off x="4930268" y="2189963"/>
              <a:ext cx="1138" cy="5139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75" name="Line 162"/>
            <p:cNvSpPr>
              <a:spLocks noChangeShapeType="1"/>
            </p:cNvSpPr>
            <p:nvPr/>
          </p:nvSpPr>
          <p:spPr bwMode="auto">
            <a:xfrm>
              <a:off x="4930268" y="3981129"/>
              <a:ext cx="1138" cy="49519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76" name="Line 163"/>
            <p:cNvSpPr>
              <a:spLocks noChangeShapeType="1"/>
            </p:cNvSpPr>
            <p:nvPr/>
          </p:nvSpPr>
          <p:spPr bwMode="auto">
            <a:xfrm>
              <a:off x="4930268" y="4764452"/>
              <a:ext cx="1138" cy="48271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77" name="Line 164"/>
            <p:cNvSpPr>
              <a:spLocks noChangeShapeType="1"/>
            </p:cNvSpPr>
            <p:nvPr/>
          </p:nvSpPr>
          <p:spPr bwMode="auto">
            <a:xfrm>
              <a:off x="4930268" y="5642572"/>
              <a:ext cx="1138" cy="36172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 sz="1100"/>
            </a:p>
          </p:txBody>
        </p:sp>
        <p:sp>
          <p:nvSpPr>
            <p:cNvPr id="178" name="Text Box 165"/>
            <p:cNvSpPr txBox="1">
              <a:spLocks noChangeArrowheads="1"/>
            </p:cNvSpPr>
            <p:nvPr/>
          </p:nvSpPr>
          <p:spPr bwMode="auto">
            <a:xfrm>
              <a:off x="730947" y="1196752"/>
              <a:ext cx="683187" cy="2182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11340" rIns="0" bIns="0" anchor="ctr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b="1" dirty="0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VLSI </a:t>
              </a:r>
            </a:p>
          </p:txBody>
        </p:sp>
        <p:sp>
          <p:nvSpPr>
            <p:cNvPr id="179" name="Text Box 166"/>
            <p:cNvSpPr txBox="1">
              <a:spLocks noChangeArrowheads="1"/>
            </p:cNvSpPr>
            <p:nvPr/>
          </p:nvSpPr>
          <p:spPr bwMode="auto">
            <a:xfrm>
              <a:off x="6374341" y="1196752"/>
              <a:ext cx="861955" cy="2394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11340" rIns="0" bIns="0" anchor="ctr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b="1" dirty="0" err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mVLSI</a:t>
              </a:r>
              <a:endParaRPr lang="en-US" b="1" dirty="0">
                <a:solidFill>
                  <a:srgbClr val="000000"/>
                </a:solidFill>
                <a:latin typeface="Times New Roman" pitchFamily="16" charset="0"/>
                <a:ea typeface="SimSun" charset="0"/>
                <a:cs typeface="SimSun" charset="0"/>
              </a:endParaRPr>
            </a:p>
          </p:txBody>
        </p:sp>
        <p:sp>
          <p:nvSpPr>
            <p:cNvPr id="180" name="AutoShape 167"/>
            <p:cNvSpPr>
              <a:spLocks noChangeArrowheads="1"/>
            </p:cNvSpPr>
            <p:nvPr/>
          </p:nvSpPr>
          <p:spPr bwMode="auto">
            <a:xfrm>
              <a:off x="807236" y="3686759"/>
              <a:ext cx="989482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4320" tIns="5688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800" dirty="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X = (AB + CD)</a:t>
              </a:r>
            </a:p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800" dirty="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Y= (A(</a:t>
              </a:r>
              <a:r>
                <a:rPr lang="en-US" sz="800" dirty="0" err="1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B+C</a:t>
              </a:r>
              <a:r>
                <a:rPr lang="en-US" sz="800" dirty="0">
                  <a:solidFill>
                    <a:srgbClr val="000000"/>
                  </a:solidFill>
                  <a:latin typeface="Times New Roman" pitchFamily="16" charset="0"/>
                  <a:cs typeface="Times New Roman" pitchFamily="16" charset="0"/>
                </a:rPr>
                <a:t>))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57188" y="1397000"/>
            <a:ext cx="2577923" cy="4699000"/>
          </a:xfrm>
        </p:spPr>
        <p:txBody>
          <a:bodyPr/>
          <a:lstStyle/>
          <a:p>
            <a:r>
              <a:rPr lang="en-US" dirty="0" smtClean="0"/>
              <a:t>Schematic design </a:t>
            </a:r>
          </a:p>
          <a:p>
            <a:pPr lvl="1"/>
            <a:r>
              <a:rPr lang="en-US" dirty="0"/>
              <a:t>6 Components</a:t>
            </a:r>
          </a:p>
          <a:p>
            <a:pPr lvl="1"/>
            <a:r>
              <a:rPr lang="en-US" dirty="0"/>
              <a:t>7 Connections</a:t>
            </a:r>
          </a:p>
          <a:p>
            <a:endParaRPr lang="en-US" dirty="0"/>
          </a:p>
          <a:p>
            <a:r>
              <a:rPr lang="en-US" dirty="0" smtClean="0"/>
              <a:t>Remaining Design steps</a:t>
            </a:r>
          </a:p>
          <a:p>
            <a:pPr lvl="1"/>
            <a:r>
              <a:rPr lang="en-US" dirty="0" smtClean="0"/>
              <a:t>Placement</a:t>
            </a:r>
          </a:p>
          <a:p>
            <a:pPr lvl="1"/>
            <a:r>
              <a:rPr lang="en-US" dirty="0" smtClean="0"/>
              <a:t>Flow Routing</a:t>
            </a:r>
          </a:p>
          <a:p>
            <a:pPr lvl="1"/>
            <a:r>
              <a:rPr lang="en-US" dirty="0" smtClean="0"/>
              <a:t>Application Mapping</a:t>
            </a:r>
          </a:p>
          <a:p>
            <a:pPr lvl="1"/>
            <a:r>
              <a:rPr lang="en-US" dirty="0" smtClean="0"/>
              <a:t>Control Synthesis</a:t>
            </a:r>
          </a:p>
          <a:p>
            <a:pPr lvl="1"/>
            <a:r>
              <a:rPr lang="en-US" dirty="0" smtClean="0"/>
              <a:t>Control Routing</a:t>
            </a:r>
          </a:p>
          <a:p>
            <a:pPr lvl="1"/>
            <a:r>
              <a:rPr lang="en-US" dirty="0" smtClean="0"/>
              <a:t>Fabrication</a:t>
            </a:r>
          </a:p>
          <a:p>
            <a:pPr lvl="1"/>
            <a:endParaRPr lang="en-US" dirty="0" smtClean="0"/>
          </a:p>
        </p:txBody>
      </p:sp>
      <p:pic>
        <p:nvPicPr>
          <p:cNvPr id="5" name="ClipArt Placeholder 4" descr="Figur1.PNG"/>
          <p:cNvPicPr>
            <a:picLocks noGrp="1" noChangeAspect="1"/>
          </p:cNvPicPr>
          <p:nvPr>
            <p:ph type="clip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62" b="-18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1612199"/>
      </p:ext>
    </p:extLst>
  </p:cSld>
  <p:clrMapOvr>
    <a:masterClrMapping/>
  </p:clrMapOvr>
</p:sld>
</file>

<file path=ppt/theme/theme1.xml><?xml version="1.0" encoding="utf-8"?>
<a:theme xmlns:a="http://schemas.openxmlformats.org/drawingml/2006/main" name="DTU Informatics">
  <a:themeElements>
    <a:clrScheme name="DTU Informatics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TU Informat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666</Words>
  <Application>Microsoft Office PowerPoint</Application>
  <PresentationFormat>On-screen Show (4:3)</PresentationFormat>
  <Paragraphs>249</Paragraphs>
  <Slides>27</Slides>
  <Notes>7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DTU Informatics</vt:lpstr>
      <vt:lpstr>Routing Algorithms for Flow-based Microfluidic Very Large Scale Integration Biochips </vt:lpstr>
      <vt:lpstr>Motivation for biochips</vt:lpstr>
      <vt:lpstr>Flow based biochips</vt:lpstr>
      <vt:lpstr>Basic building block: microfluidic valve</vt:lpstr>
      <vt:lpstr>Components</vt:lpstr>
      <vt:lpstr>Components</vt:lpstr>
      <vt:lpstr>Advantages and challenges</vt:lpstr>
      <vt:lpstr>Design tasks: VLSI vs mVLSI</vt:lpstr>
      <vt:lpstr>Schematic design</vt:lpstr>
      <vt:lpstr>Placement</vt:lpstr>
      <vt:lpstr>Placement</vt:lpstr>
      <vt:lpstr>Lee Algorithm</vt:lpstr>
      <vt:lpstr>Routing of the flow layer</vt:lpstr>
      <vt:lpstr>Routing of the flow layer</vt:lpstr>
      <vt:lpstr>Color Coding</vt:lpstr>
      <vt:lpstr>Routing of the flow layer</vt:lpstr>
      <vt:lpstr>Routing of the flow layer</vt:lpstr>
      <vt:lpstr>Routing of the flow layer</vt:lpstr>
      <vt:lpstr>Routing of the flow layer</vt:lpstr>
      <vt:lpstr>Application mapping and Control Synthesis</vt:lpstr>
      <vt:lpstr>Routing of the control layer</vt:lpstr>
      <vt:lpstr>Routing of the control layer</vt:lpstr>
      <vt:lpstr>Routing of the control layer</vt:lpstr>
      <vt:lpstr>Routing of the control layer</vt:lpstr>
      <vt:lpstr>Routing of the control layer</vt:lpstr>
      <vt:lpstr>Routing of the control layer</vt:lpstr>
      <vt:lpstr>Routing of the control layer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Routing Algorithms for Flow-based Microfluidic Very Large Scale Integration Biochips </dc:title>
  <dc:creator>Martin Simonsen Hørslev-Petersen</dc:creator>
  <cp:lastModifiedBy>Martin Hørslev-Petersen</cp:lastModifiedBy>
  <cp:revision>33</cp:revision>
  <dcterms:created xsi:type="dcterms:W3CDTF">2013-07-03T08:30:23Z</dcterms:created>
  <dcterms:modified xsi:type="dcterms:W3CDTF">2013-07-03T19:31:07Z</dcterms:modified>
</cp:coreProperties>
</file>