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1.bin" ContentType="application/vnd.openxmlformats-officedocument.oleObject"/>
  <Override PartName="/ppt/notesSlides/notesSlide44.xml" ContentType="application/vnd.openxmlformats-officedocument.presentationml.notesSlide+xml"/>
  <Override PartName="/ppt/embeddings/oleObject2.bin" ContentType="application/vnd.openxmlformats-officedocument.oleObject"/>
  <Override PartName="/ppt/notesSlides/notesSlide45.xml" ContentType="application/vnd.openxmlformats-officedocument.presentationml.notesSlide+xml"/>
  <Override PartName="/ppt/embeddings/oleObject3.bin" ContentType="application/vnd.openxmlformats-officedocument.oleObject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742113" cy="9856788"/>
  <p:defaultTextStyle>
    <a:defPPr>
      <a:defRPr lang="en-GB"/>
    </a:defPPr>
    <a:lvl1pPr algn="l" defTabSz="457200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1pPr>
    <a:lvl2pPr marL="742950" indent="-285750" algn="l" defTabSz="457200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2pPr>
    <a:lvl3pPr marL="1143000" indent="-228600" algn="l" defTabSz="457200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3pPr>
    <a:lvl4pPr marL="1600200" indent="-228600" algn="l" defTabSz="457200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4pPr>
    <a:lvl5pPr marL="2057400" indent="-228600" algn="l" defTabSz="457200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5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Img"/>
          </p:nvPr>
        </p:nvSpPr>
        <p:spPr bwMode="auto">
          <a:xfrm>
            <a:off x="987425" y="749300"/>
            <a:ext cx="473392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0" name="Rectangle 22"/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0987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3816350" y="0"/>
            <a:ext cx="289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364663"/>
            <a:ext cx="289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3816350" y="9364663"/>
            <a:ext cx="289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B9864D57-80A3-854B-AF36-10CB6EA45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0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8AEBF8-5497-3E41-A96D-2FFB9134F1F7}" type="slidenum">
              <a:rPr lang="en-US"/>
              <a:pPr/>
              <a:t>1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908050" y="739775"/>
            <a:ext cx="492760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00113" y="4681538"/>
            <a:ext cx="4943475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720" tIns="63000" rIns="90720" bIns="45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spcBef>
                <a:spcPts val="375"/>
              </a:spcBef>
              <a:buClrTx/>
              <a:buFontTx/>
              <a:buNone/>
            </a:pPr>
            <a:r>
              <a:rPr lang="en-GB" sz="1000">
                <a:cs typeface="Arial Unicode MS" charset="0"/>
              </a:rPr>
              <a:t>Leave the droplet picture</a:t>
            </a:r>
          </a:p>
          <a:p>
            <a:pPr>
              <a:lnSpc>
                <a:spcPct val="86000"/>
              </a:lnSpc>
              <a:spcBef>
                <a:spcPts val="375"/>
              </a:spcBef>
              <a:buClrTx/>
              <a:buFontTx/>
              <a:buNone/>
            </a:pPr>
            <a:endParaRPr lang="en-GB" sz="1000">
              <a:cs typeface="Arial Unicode MS" charset="0"/>
            </a:endParaRPr>
          </a:p>
          <a:p>
            <a:pPr>
              <a:lnSpc>
                <a:spcPct val="86000"/>
              </a:lnSpc>
              <a:spcBef>
                <a:spcPts val="375"/>
              </a:spcBef>
              <a:buClrTx/>
              <a:buFontTx/>
              <a:buNone/>
            </a:pPr>
            <a:endParaRPr lang="en-GB" sz="1000">
              <a:cs typeface="Arial Unicode MS" charset="0"/>
            </a:endParaRPr>
          </a:p>
          <a:p>
            <a:pPr>
              <a:lnSpc>
                <a:spcPct val="86000"/>
              </a:lnSpc>
              <a:spcBef>
                <a:spcPts val="375"/>
              </a:spcBef>
              <a:buClrTx/>
              <a:buFontTx/>
              <a:buNone/>
            </a:pPr>
            <a:r>
              <a:rPr lang="en-GB" sz="1000">
                <a:cs typeface="Arial Unicode MS" charset="0"/>
              </a:rPr>
              <a:t>Hello everybody, and thank for your introduction.</a:t>
            </a:r>
          </a:p>
          <a:p>
            <a:pPr>
              <a:lnSpc>
                <a:spcPct val="86000"/>
              </a:lnSpc>
              <a:spcBef>
                <a:spcPts val="375"/>
              </a:spcBef>
              <a:buClrTx/>
              <a:buFontTx/>
              <a:buNone/>
            </a:pPr>
            <a:endParaRPr lang="en-GB" sz="1000">
              <a:cs typeface="Arial Unicode MS" charset="0"/>
            </a:endParaRPr>
          </a:p>
          <a:p>
            <a:pPr>
              <a:lnSpc>
                <a:spcPct val="86000"/>
              </a:lnSpc>
              <a:spcBef>
                <a:spcPts val="375"/>
              </a:spcBef>
              <a:buClrTx/>
              <a:buFontTx/>
              <a:buNone/>
            </a:pPr>
            <a:r>
              <a:rPr lang="en-GB" sz="1000">
                <a:cs typeface="Arial Unicode MS" charset="0"/>
              </a:rPr>
              <a:t>The paper I am presenting is about the </a:t>
            </a:r>
            <a:r>
              <a:rPr lang="en-GB" sz="1000" b="1">
                <a:cs typeface="Arial Unicode MS" charset="0"/>
              </a:rPr>
              <a:t>design optimization</a:t>
            </a:r>
            <a:r>
              <a:rPr lang="en-GB" sz="1000">
                <a:cs typeface="Arial Unicode MS" charset="0"/>
              </a:rPr>
              <a:t> of </a:t>
            </a:r>
            <a:r>
              <a:rPr lang="en-GB" sz="1000" b="1">
                <a:cs typeface="Arial Unicode MS" charset="0"/>
              </a:rPr>
              <a:t>multi-cluster systems </a:t>
            </a:r>
            <a:r>
              <a:rPr lang="en-GB" sz="1000">
                <a:cs typeface="Arial Unicode MS" charset="0"/>
              </a:rPr>
              <a:t>implementing hard-real time applications.</a:t>
            </a:r>
          </a:p>
          <a:p>
            <a:pPr>
              <a:lnSpc>
                <a:spcPct val="86000"/>
              </a:lnSpc>
              <a:spcBef>
                <a:spcPts val="375"/>
              </a:spcBef>
              <a:buClrTx/>
              <a:buFontTx/>
              <a:buNone/>
            </a:pPr>
            <a:r>
              <a:rPr lang="en-GB" sz="1000">
                <a:cs typeface="Arial Unicode MS" charset="0"/>
              </a:rPr>
              <a:t>&lt;click&gt;</a:t>
            </a:r>
          </a:p>
          <a:p>
            <a:pPr>
              <a:lnSpc>
                <a:spcPct val="86000"/>
              </a:lnSpc>
              <a:spcBef>
                <a:spcPts val="375"/>
              </a:spcBef>
              <a:buClrTx/>
              <a:buFontTx/>
              <a:buNone/>
            </a:pPr>
            <a:r>
              <a:rPr lang="en-GB" sz="1000">
                <a:cs typeface="Arial Unicode MS" charset="0"/>
              </a:rPr>
              <a:t>What is a </a:t>
            </a:r>
            <a:r>
              <a:rPr lang="en-GB" sz="1000" b="1">
                <a:cs typeface="Arial Unicode MS" charset="0"/>
              </a:rPr>
              <a:t>multi-cluster</a:t>
            </a:r>
            <a:r>
              <a:rPr lang="en-GB" sz="1000">
                <a:cs typeface="Arial Unicode MS" charset="0"/>
              </a:rPr>
              <a:t>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7C5062-474E-FF40-981B-A799069A5A4A}" type="slidenum">
              <a:rPr lang="en-US"/>
              <a:pPr/>
              <a:t>10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84800" cy="4427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044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cs typeface="Arial Unicode MS" charset="0"/>
              </a:rPr>
              <a:t>Make only one slide out of this | make a proper table | animation with all coming one by one...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8333CF-4BC3-6045-B908-980DEC649327}" type="slidenum">
              <a:rPr lang="en-US"/>
              <a:pPr/>
              <a:t>11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84800" cy="4427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044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cs typeface="Arial Unicode MS" charset="0"/>
              </a:rPr>
              <a:t>Make only one slide out of this | make a proper table | animation with all coming one by one...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DBB74-1F5F-E54B-8D4F-50D1E390E98F}" type="slidenum">
              <a:rPr lang="en-US"/>
              <a:pPr/>
              <a:t>12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84800" cy="4427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044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cs typeface="Arial Unicode MS" charset="0"/>
              </a:rPr>
              <a:t>Make only one slide out of this | make a proper table | animation with all coming one by one...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36E8D9-7E5B-1740-956B-11DE6F0CAB3A}" type="slidenum">
              <a:rPr lang="en-US"/>
              <a:pPr/>
              <a:t>13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13CAEE-01D1-5942-A054-F967E17FCBC4}" type="slidenum">
              <a:rPr lang="en-US"/>
              <a:pPr/>
              <a:t>18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A2AD8D-38BC-9345-9F02-7EEFC0F2899C}" type="slidenum">
              <a:rPr lang="en-US"/>
              <a:pPr/>
              <a:t>20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9A1E65-96A7-704A-A149-DFD9A23C8A13}" type="slidenum">
              <a:rPr lang="en-US"/>
              <a:pPr/>
              <a:t>22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5E1750-469C-5441-90B0-4A66EB81C103}" type="slidenum">
              <a:rPr lang="en-US"/>
              <a:pPr/>
              <a:t>23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516635-EA9F-5E46-8DB7-1C304918E6CC}" type="slidenum">
              <a:rPr lang="en-US"/>
              <a:pPr/>
              <a:t>24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0E0884-0E72-D64D-A98C-16727EC78BAB}" type="slidenum">
              <a:rPr lang="en-US"/>
              <a:pPr/>
              <a:t>25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468324-7BF3-1B40-AC05-1A4468A79BD6}" type="slidenum">
              <a:rPr lang="en-US"/>
              <a:pPr/>
              <a:t>2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43450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56ECD6-6199-4849-8861-537867F862F6}" type="slidenum">
              <a:rPr lang="en-US"/>
              <a:pPr/>
              <a:t>26</a:t>
            </a:fld>
            <a:endParaRPr lang="en-US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CEEB6F-EA36-AB4B-8A0A-1DAEAD3E4601}" type="slidenum">
              <a:rPr lang="en-US"/>
              <a:pPr/>
              <a:t>27</a:t>
            </a:fld>
            <a:endParaRPr lang="en-US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4CF138-98C2-E842-B589-4FD38367B2AA}" type="slidenum">
              <a:rPr lang="en-US"/>
              <a:pPr/>
              <a:t>28</a:t>
            </a:fld>
            <a:endParaRPr lang="en-US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23B0E6-3AD9-124E-BF28-A4A159EF4926}" type="slidenum">
              <a:rPr lang="en-US"/>
              <a:pPr/>
              <a:t>29</a:t>
            </a:fld>
            <a:endParaRPr lang="en-US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73CF30-F8E1-E745-8E28-3E728F6F7E2F}" type="slidenum">
              <a:rPr lang="en-US"/>
              <a:pPr/>
              <a:t>30</a:t>
            </a:fld>
            <a:endParaRPr lang="en-US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82B0CD-4CA4-C149-A60E-2BA3BE41735D}" type="slidenum">
              <a:rPr lang="en-US"/>
              <a:pPr/>
              <a:t>31</a:t>
            </a:fld>
            <a:endParaRPr lang="en-US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42EDEA-0597-D344-B48B-8E1870DF9AF7}" type="slidenum">
              <a:rPr lang="en-US"/>
              <a:pPr/>
              <a:t>32</a:t>
            </a:fld>
            <a:endParaRPr lang="en-US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CFDC6-6ED7-544D-89FA-AA5E1E12CE87}" type="slidenum">
              <a:rPr lang="en-US"/>
              <a:pPr/>
              <a:t>33</a:t>
            </a:fld>
            <a:endParaRPr lang="en-US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4C5A9-31D6-DB43-8382-6E4CCA189811}" type="slidenum">
              <a:rPr lang="en-US"/>
              <a:pPr/>
              <a:t>34</a:t>
            </a:fld>
            <a:endParaRPr lang="en-US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2F9BD7-D655-2147-A798-810AA0C46F7A}" type="slidenum">
              <a:rPr lang="en-US"/>
              <a:pPr/>
              <a:t>35</a:t>
            </a:fld>
            <a:endParaRPr lang="en-US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777E2B-E864-AB45-8F90-511EB1F55441}" type="slidenum">
              <a:rPr lang="en-US"/>
              <a:pPr/>
              <a:t>3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94213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84800" cy="4427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044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cs typeface="Arial Unicode MS" charset="0"/>
              </a:rPr>
              <a:t>Ok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13CE06-42F2-0B4A-AA4B-15CD679A5893}" type="slidenum">
              <a:rPr lang="en-US"/>
              <a:pPr/>
              <a:t>36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34B8CD-C7A6-8243-90E7-B8973D6953D7}" type="slidenum">
              <a:rPr lang="en-US"/>
              <a:pPr/>
              <a:t>37</a:t>
            </a:fld>
            <a:endParaRPr lang="en-US"/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F9DCFB-DE4F-4C45-841E-8B4ADFBA6408}" type="slidenum">
              <a:rPr lang="en-US"/>
              <a:pPr/>
              <a:t>38</a:t>
            </a:fld>
            <a:endParaRPr lang="en-US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CD0BAC-E698-EF40-9CE7-44E7818D7F96}" type="slidenum">
              <a:rPr lang="en-US"/>
              <a:pPr/>
              <a:t>39</a:t>
            </a:fld>
            <a:endParaRPr lang="en-US"/>
          </a:p>
        </p:txBody>
      </p:sp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B0183-B30A-8E4B-8725-A3720CB9FE34}" type="slidenum">
              <a:rPr lang="en-US"/>
              <a:pPr/>
              <a:t>40</a:t>
            </a:fld>
            <a:endParaRPr lang="en-US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B3459A-70BE-BB48-9264-E7831B9C600D}" type="slidenum">
              <a:rPr lang="en-US"/>
              <a:pPr/>
              <a:t>41</a:t>
            </a:fld>
            <a:endParaRPr lang="en-US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63A3B6-D914-9743-88D3-B2D103DB316A}" type="slidenum">
              <a:rPr lang="en-US"/>
              <a:pPr/>
              <a:t>42</a:t>
            </a:fld>
            <a:endParaRPr lang="en-US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1F6E83-FA29-8444-B61D-83314F036FDF}" type="slidenum">
              <a:rPr lang="en-US"/>
              <a:pPr/>
              <a:t>43</a:t>
            </a:fld>
            <a:endParaRPr lang="en-US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AF6CCE-7805-7042-8728-54AD27BF6BDA}" type="slidenum">
              <a:rPr lang="en-US"/>
              <a:pPr/>
              <a:t>45</a:t>
            </a:fld>
            <a:endParaRPr lang="en-US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54563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F087E9-7C35-8C46-8D36-755A1D596D5C}" type="slidenum">
              <a:rPr lang="en-US"/>
              <a:pPr/>
              <a:t>46</a:t>
            </a:fld>
            <a:endParaRPr lang="en-US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54563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77321-8520-1141-8617-1D6E4F1FF66E}" type="slidenum">
              <a:rPr lang="en-US"/>
              <a:pPr/>
              <a:t>4</a:t>
            </a:fld>
            <a:endParaRPr lang="en-US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94213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84800" cy="4427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044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cs typeface="Arial Unicode MS" charset="0"/>
              </a:rPr>
              <a:t>Ok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FD208C-AADE-624A-8A38-126C053AF4F0}" type="slidenum">
              <a:rPr lang="en-US"/>
              <a:pPr/>
              <a:t>47</a:t>
            </a:fld>
            <a:endParaRPr lang="en-US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54563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967602-A866-0345-9F83-69BC864E6DB5}" type="slidenum">
              <a:rPr lang="en-US"/>
              <a:pPr/>
              <a:t>48</a:t>
            </a:fld>
            <a:endParaRPr lang="en-US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54563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55A872-B35F-D14B-A748-2E5C1AEC4B21}" type="slidenum">
              <a:rPr lang="en-US"/>
              <a:pPr/>
              <a:t>49</a:t>
            </a:fld>
            <a:endParaRPr lang="en-US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43450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E9829-AD0C-B34B-9B77-9FAF53EF25C6}" type="slidenum">
              <a:rPr lang="en-US"/>
              <a:pPr/>
              <a:t>50</a:t>
            </a:fld>
            <a:endParaRPr lang="en-US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65675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BA470-308D-AC46-BDEC-0E403E494BCF}" type="slidenum">
              <a:rPr lang="en-US"/>
              <a:pPr/>
              <a:t>51</a:t>
            </a:fld>
            <a:endParaRPr lang="en-US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65675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B5A47B-5C72-DC43-AE2F-A97860C16824}" type="slidenum">
              <a:rPr lang="en-US"/>
              <a:pPr/>
              <a:t>52</a:t>
            </a:fld>
            <a:endParaRPr lang="en-US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65675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09F95-47C8-A34E-8FFB-7E65B192BD5B}" type="slidenum">
              <a:rPr lang="en-US"/>
              <a:pPr/>
              <a:t>53</a:t>
            </a:fld>
            <a:endParaRPr lang="en-US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65675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30D715-60A3-9843-96BC-822B864C2844}" type="slidenum">
              <a:rPr lang="en-US"/>
              <a:pPr/>
              <a:t>54</a:t>
            </a:fld>
            <a:endParaRPr lang="en-US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911225" y="749300"/>
            <a:ext cx="4895850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0D43E7-D909-274F-B60E-5AD5060ED9AF}" type="slidenum">
              <a:rPr lang="en-US"/>
              <a:pPr/>
              <a:t>5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94213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B07BF1-3A9B-E142-B7A4-82E4B105C4B0}" type="slidenum">
              <a:rPr lang="en-US"/>
              <a:pPr/>
              <a:t>6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94213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89D8AC-08B6-FA42-BC22-9A77970EDE88}" type="slidenum">
              <a:rPr lang="en-US"/>
              <a:pPr/>
              <a:t>7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94213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24E25F-7B4B-D840-9D46-0669869F2EBD}" type="slidenum">
              <a:rPr lang="en-US"/>
              <a:pPr/>
              <a:t>8</a:t>
            </a:fld>
            <a:endParaRPr 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94213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FEC4F6-97A3-D940-A9F4-82B8589DF760}" type="slidenum">
              <a:rPr lang="en-US"/>
              <a:pPr/>
              <a:t>9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74688" y="4681538"/>
            <a:ext cx="5384800" cy="4427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044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cs typeface="Arial Unicode MS" charset="0"/>
              </a:rPr>
              <a:t>Make only one slide out of this | make a proper table | animation with all coming one by one...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6134B7-D513-2345-A510-29959493F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D27DBE-BBCA-9D4C-91BD-BADF12FA67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73050"/>
            <a:ext cx="2047875" cy="58245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5988" cy="58245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9EDC27-0D7A-F84C-893D-D6759B1DB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96263" cy="11112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1141413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1428750" y="6175375"/>
            <a:ext cx="7256463" cy="700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253413" y="6246813"/>
            <a:ext cx="889000" cy="439737"/>
          </a:xfrm>
        </p:spPr>
        <p:txBody>
          <a:bodyPr/>
          <a:lstStyle>
            <a:lvl1pPr>
              <a:defRPr/>
            </a:lvl1pPr>
          </a:lstStyle>
          <a:p>
            <a:fld id="{260D6DF5-822A-8741-9AF7-64E026828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8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96263" cy="11112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196263" cy="44926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1141413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428750" y="6175375"/>
            <a:ext cx="7256463" cy="700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253413" y="6246813"/>
            <a:ext cx="889000" cy="439737"/>
          </a:xfrm>
        </p:spPr>
        <p:txBody>
          <a:bodyPr/>
          <a:lstStyle>
            <a:lvl1pPr>
              <a:defRPr/>
            </a:lvl1pPr>
          </a:lstStyle>
          <a:p>
            <a:fld id="{04533C08-6A12-8643-B862-76A49E573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BD342F-6FFE-934D-8DB6-BCB9F4989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7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1C4C80-FB9C-7E4C-A3FD-4FBE59DC2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1138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604963"/>
            <a:ext cx="4022725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284A8A-6A78-034C-9B5F-C69B70FD7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834761-376E-604A-BA45-B55211468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EFE760-2993-AB4A-8CBB-0D72F7B06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D361AB-F9BF-6746-8A36-C32A9D26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EDF1A1-85C9-1F4D-98A7-CB81DD30A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9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6A5D73-9418-EB4A-9682-EA48AA6BE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8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62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6263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11414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/>
              <a:t>13/10/2009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428750" y="6175375"/>
            <a:ext cx="72564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53413" y="6246813"/>
            <a:ext cx="889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solidFill>
                  <a:srgbClr val="000000"/>
                </a:solidFill>
              </a:defRPr>
            </a:lvl1pPr>
          </a:lstStyle>
          <a:p>
            <a:fld id="{BDD5BC14-42CF-E24D-AC54-9C7441E5CD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+mj-lt"/>
          <a:ea typeface="+mj-ea"/>
          <a:cs typeface="+mj-cs"/>
        </a:defRPr>
      </a:lvl1pPr>
      <a:lvl2pPr marL="742950" indent="-285750"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ＭＳ Ｐゴシック" charset="0"/>
          <a:cs typeface="Arial Unicode MS" charset="0"/>
        </a:defRPr>
      </a:lvl2pPr>
      <a:lvl3pPr marL="1143000" indent="-228600"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ＭＳ Ｐゴシック" charset="0"/>
          <a:cs typeface="Arial Unicode MS" charset="0"/>
        </a:defRPr>
      </a:lvl3pPr>
      <a:lvl4pPr marL="1600200" indent="-228600"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ＭＳ Ｐゴシック" charset="0"/>
          <a:cs typeface="Arial Unicode MS" charset="0"/>
        </a:defRPr>
      </a:lvl4pPr>
      <a:lvl5pPr marL="2057400" indent="-228600"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ＭＳ Ｐゴシック" charset="0"/>
          <a:cs typeface="Arial Unicode MS" charset="0"/>
        </a:defRPr>
      </a:lvl5pPr>
      <a:lvl6pPr marL="2514600" indent="-228600"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ＭＳ Ｐゴシック" charset="0"/>
          <a:cs typeface="Arial Unicode MS" charset="0"/>
        </a:defRPr>
      </a:lvl6pPr>
      <a:lvl7pPr marL="2971800" indent="-228600"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ＭＳ Ｐゴシック" charset="0"/>
          <a:cs typeface="Arial Unicode MS" charset="0"/>
        </a:defRPr>
      </a:lvl7pPr>
      <a:lvl8pPr marL="3429000" indent="-228600"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ＭＳ Ｐゴシック" charset="0"/>
          <a:cs typeface="Arial Unicode MS" charset="0"/>
        </a:defRPr>
      </a:lvl8pPr>
      <a:lvl9pPr marL="3886200" indent="-228600" algn="r" defTabSz="457200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9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33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3006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9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330066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9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9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9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9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9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9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3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1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30.png"/><Relationship Id="rId16" Type="http://schemas.openxmlformats.org/officeDocument/2006/relationships/image" Target="../media/image32.png"/><Relationship Id="rId1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3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30.png"/><Relationship Id="rId16" Type="http://schemas.openxmlformats.org/officeDocument/2006/relationships/image" Target="../media/image32.png"/><Relationship Id="rId17" Type="http://schemas.openxmlformats.org/officeDocument/2006/relationships/image" Target="../media/image11.png"/><Relationship Id="rId1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4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30.png"/><Relationship Id="rId16" Type="http://schemas.openxmlformats.org/officeDocument/2006/relationships/image" Target="../media/image32.png"/><Relationship Id="rId17" Type="http://schemas.openxmlformats.org/officeDocument/2006/relationships/image" Target="../media/image11.png"/><Relationship Id="rId1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4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9.em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9.emf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1.emf"/><Relationship Id="rId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2.emf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1225550"/>
            <a:ext cx="8456613" cy="1906588"/>
          </a:xfrm>
          <a:ln/>
        </p:spPr>
        <p:txBody>
          <a:bodyPr lIns="90000" tIns="50760" rIns="90000" bIns="468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Tabu Search-Based Synthesis of Dynamically Reconfigurable Digital Microfluidic Biochips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09600" y="4075113"/>
            <a:ext cx="7772400" cy="2363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8960" rIns="90000" bIns="46800"/>
          <a:lstStyle/>
          <a:p>
            <a:pPr indent="-341313" algn="ctr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>
                <a:solidFill>
                  <a:srgbClr val="000000"/>
                </a:solidFill>
              </a:rPr>
              <a:t>Elena Maftei, Paul Pop, Jan Madsen</a:t>
            </a:r>
            <a:br>
              <a:rPr lang="en-GB" sz="1800" b="1">
                <a:solidFill>
                  <a:srgbClr val="000000"/>
                </a:solidFill>
              </a:rPr>
            </a:br>
            <a:r>
              <a:rPr lang="en-GB" sz="1800">
                <a:solidFill>
                  <a:srgbClr val="000000"/>
                </a:solidFill>
              </a:rPr>
              <a:t>Technical University of Denmark</a:t>
            </a:r>
          </a:p>
          <a:p>
            <a:pPr indent="-341313" algn="ctr">
              <a:lnSpc>
                <a:spcPct val="98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>
                <a:solidFill>
                  <a:srgbClr val="000000"/>
                </a:solidFill>
              </a:rPr>
              <a:t>DTU Informatics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176588"/>
            <a:ext cx="24257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312025" y="5816600"/>
            <a:ext cx="1670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900"/>
              <a:t>www.dreamstime.com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52FF7C9-7406-F04D-AE81-CC6FD74251E0}" type="slidenum">
              <a:rPr lang="en-US"/>
              <a:pPr/>
              <a:t>10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66050" cy="113665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Design Tasks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00113"/>
            <a:ext cx="25527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838700" y="35242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41988" y="1182688"/>
            <a:ext cx="32353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buClrTx/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Tahoma" charset="0"/>
              </a:rPr>
              <a:t>Allocation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322763" y="1514475"/>
            <a:ext cx="3762375" cy="2027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25938" y="1320800"/>
            <a:ext cx="13128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Operation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414963" y="1320800"/>
            <a:ext cx="14033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Area(cells)‏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010400" y="12954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Time(s)‏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114800" y="1812925"/>
            <a:ext cx="13128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Mixing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Mixing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Dilution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Dilution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89000"/>
              </a:lnSpc>
              <a:buClrTx/>
              <a:buFontTx/>
              <a:buNone/>
            </a:pPr>
            <a:endParaRPr lang="en-US" sz="1400"/>
          </a:p>
          <a:p>
            <a:pPr eaLnBrk="1" hangingPunct="1">
              <a:lnSpc>
                <a:spcPct val="89000"/>
              </a:lnSpc>
              <a:buClrTx/>
              <a:buFontTx/>
              <a:buNone/>
            </a:pPr>
            <a:endParaRPr lang="en-US" sz="14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405438" y="1781175"/>
            <a:ext cx="1312862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2x2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1x3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1x3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2x5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162800" y="1428750"/>
            <a:ext cx="7461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10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5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8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3</a:t>
            </a:r>
          </a:p>
          <a:p>
            <a:pPr algn="ctr" eaLnBrk="1" hangingPunct="1">
              <a:lnSpc>
                <a:spcPct val="89000"/>
              </a:lnSpc>
              <a:buClrTx/>
              <a:buFontTx/>
              <a:buNone/>
            </a:pPr>
            <a:r>
              <a:rPr lang="en-US" sz="1400"/>
              <a:t> 		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360863" y="1836738"/>
            <a:ext cx="37226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370513" y="1514475"/>
            <a:ext cx="3175" cy="20256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932613" y="1514475"/>
            <a:ext cx="4762" cy="20081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6B6419F-CF69-D045-BF8E-8671D851A838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66050" cy="113665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Design Tasks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00113"/>
            <a:ext cx="25527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38700" y="35242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00"/>
            <a:ext cx="3973513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9263" y="3557588"/>
            <a:ext cx="32353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buClrTx/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Tahoma" charset="0"/>
              </a:rPr>
              <a:t>Binding &amp; Scheduling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741988" y="1182688"/>
            <a:ext cx="32353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buClrTx/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Tahoma" charset="0"/>
              </a:rPr>
              <a:t>Allocation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322763" y="1514475"/>
            <a:ext cx="3762375" cy="2027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325938" y="1320800"/>
            <a:ext cx="13128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Operation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414963" y="1320800"/>
            <a:ext cx="14033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Area(cells)‏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010400" y="12954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Time(s)‏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114800" y="1812925"/>
            <a:ext cx="13128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Mixing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Mixing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Dilution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Dilution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89000"/>
              </a:lnSpc>
              <a:buClrTx/>
              <a:buFontTx/>
              <a:buNone/>
            </a:pPr>
            <a:endParaRPr lang="en-US" sz="1400"/>
          </a:p>
          <a:p>
            <a:pPr eaLnBrk="1" hangingPunct="1">
              <a:lnSpc>
                <a:spcPct val="89000"/>
              </a:lnSpc>
              <a:buClrTx/>
              <a:buFontTx/>
              <a:buNone/>
            </a:pPr>
            <a:endParaRPr lang="en-US" sz="140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405438" y="1781175"/>
            <a:ext cx="1312862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2x2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1x3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1x3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2x5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162800" y="1428750"/>
            <a:ext cx="7461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10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5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8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3</a:t>
            </a:r>
          </a:p>
          <a:p>
            <a:pPr algn="ctr" eaLnBrk="1" hangingPunct="1">
              <a:lnSpc>
                <a:spcPct val="89000"/>
              </a:lnSpc>
              <a:buClrTx/>
              <a:buFontTx/>
              <a:buNone/>
            </a:pPr>
            <a:r>
              <a:rPr lang="en-US" sz="1400"/>
              <a:t> 		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360863" y="1836738"/>
            <a:ext cx="37226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370513" y="1514475"/>
            <a:ext cx="3175" cy="20256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6932613" y="1514475"/>
            <a:ext cx="4762" cy="20081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ECCE383-DB43-4D4F-A55D-DEAF2B45C81F}" type="slidenum">
              <a:rPr lang="en-US"/>
              <a:pPr/>
              <a:t>12</a:t>
            </a:fld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66050" cy="113665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Design Tasks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00113"/>
            <a:ext cx="25527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838700" y="35242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00"/>
            <a:ext cx="3973513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897313"/>
            <a:ext cx="2452687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9263" y="3557588"/>
            <a:ext cx="32353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buClrTx/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Tahoma" charset="0"/>
              </a:rPr>
              <a:t>Binding &amp; Scheduling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913313" y="3522663"/>
            <a:ext cx="32353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buClrTx/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Tahoma" charset="0"/>
              </a:rPr>
              <a:t>Placement &amp; Routing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741988" y="1182688"/>
            <a:ext cx="32353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buClrTx/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Tahoma" charset="0"/>
              </a:rPr>
              <a:t>Allocation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322763" y="1514475"/>
            <a:ext cx="3762375" cy="2027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325938" y="1320800"/>
            <a:ext cx="13128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Operation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414963" y="1320800"/>
            <a:ext cx="14033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Area(cells)‏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010400" y="12954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Time(s)‏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114800" y="1812925"/>
            <a:ext cx="13128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Mixing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Mixing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Dilution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Dilution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89000"/>
              </a:lnSpc>
              <a:buClrTx/>
              <a:buFontTx/>
              <a:buNone/>
            </a:pPr>
            <a:endParaRPr lang="en-US" sz="1400"/>
          </a:p>
          <a:p>
            <a:pPr eaLnBrk="1" hangingPunct="1">
              <a:lnSpc>
                <a:spcPct val="89000"/>
              </a:lnSpc>
              <a:buClrTx/>
              <a:buFontTx/>
              <a:buNone/>
            </a:pPr>
            <a:endParaRPr lang="en-US" sz="140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405438" y="1781175"/>
            <a:ext cx="1312862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2x2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1x3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1x3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2x5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162800" y="1428750"/>
            <a:ext cx="7461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10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5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8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3</a:t>
            </a:r>
          </a:p>
          <a:p>
            <a:pPr algn="ctr" eaLnBrk="1" hangingPunct="1">
              <a:lnSpc>
                <a:spcPct val="89000"/>
              </a:lnSpc>
              <a:buClrTx/>
              <a:buFontTx/>
              <a:buNone/>
            </a:pPr>
            <a:r>
              <a:rPr lang="en-US" sz="1400"/>
              <a:t> 		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360863" y="1836738"/>
            <a:ext cx="37226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5370513" y="1514475"/>
            <a:ext cx="3175" cy="20256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6932613" y="1514475"/>
            <a:ext cx="4762" cy="20081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DB5E816-1AB8-C24E-A87A-84B637431620}" type="slidenum">
              <a:rPr lang="en-US"/>
              <a:pPr/>
              <a:t>13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303338"/>
            <a:ext cx="4103688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527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</p:spTree>
    <p:extLst>
      <p:ext uri="{BB962C8B-B14F-4D97-AF65-F5344CB8AC3E}">
        <p14:creationId xmlns:p14="http://schemas.microsoft.com/office/powerpoint/2010/main" val="333030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</p:spTree>
    <p:extLst>
      <p:ext uri="{BB962C8B-B14F-4D97-AF65-F5344CB8AC3E}">
        <p14:creationId xmlns:p14="http://schemas.microsoft.com/office/powerpoint/2010/main" val="421149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</p:spTree>
    <p:extLst>
      <p:ext uri="{BB962C8B-B14F-4D97-AF65-F5344CB8AC3E}">
        <p14:creationId xmlns:p14="http://schemas.microsoft.com/office/powerpoint/2010/main" val="30200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</p:spTree>
    <p:extLst>
      <p:ext uri="{BB962C8B-B14F-4D97-AF65-F5344CB8AC3E}">
        <p14:creationId xmlns:p14="http://schemas.microsoft.com/office/powerpoint/2010/main" val="56860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0C210B6-6CEB-1C4A-9E5D-D83363D424D3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660650"/>
            <a:ext cx="492760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527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</p:spTree>
    <p:extLst>
      <p:ext uri="{BB962C8B-B14F-4D97-AF65-F5344CB8AC3E}">
        <p14:creationId xmlns:p14="http://schemas.microsoft.com/office/powerpoint/2010/main" val="7799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a-DK"/>
              <a:t>Digital Microfluidic Biochip</a:t>
            </a: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143000" y="1838325"/>
            <a:ext cx="6858000" cy="4105275"/>
          </a:xfrm>
          <a:prstGeom prst="roundRect">
            <a:avLst>
              <a:gd name="adj" fmla="val 3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800600" y="5151438"/>
            <a:ext cx="3886200" cy="792162"/>
          </a:xfrm>
          <a:prstGeom prst="roundRect">
            <a:avLst>
              <a:gd name="adj" fmla="val 694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 anchor="ctr" anchorCtr="1"/>
          <a:lstStyle/>
          <a:p>
            <a:pPr eaLnBrk="1">
              <a:lnSpc>
                <a:spcPct val="9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Biochip created at Duke University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851025" y="1830388"/>
            <a:ext cx="5368925" cy="3221037"/>
          </a:xfrm>
          <a:prstGeom prst="roundRect">
            <a:avLst>
              <a:gd name="adj" fmla="val 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par>
              <p:cTn id="2" fill="hold" nodeType="interactiveSeq">
                <p:stCondLst>
                  <p:cond delay="0"/>
                </p:stCondLst>
              </p:cTn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" fill="hold" nodeType="interactiveSeq">
                <p:stCondLst>
                  <p:cond delay="0">
                    <p:tgtEl>
                      <p:spTgt spid="4101"/>
                    </p:tgtEl>
                  </p:cond>
                </p:stCondLst>
              </p:cTn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E2ACA9-A158-254B-A07F-5E8B057CC587}" type="slidenum">
              <a:rPr lang="en-US"/>
              <a:pPr/>
              <a:t>20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527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660650"/>
            <a:ext cx="492760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</p:spTree>
    <p:extLst>
      <p:ext uri="{BB962C8B-B14F-4D97-AF65-F5344CB8AC3E}">
        <p14:creationId xmlns:p14="http://schemas.microsoft.com/office/powerpoint/2010/main" val="435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F043E4B-9470-0345-86CD-026C97542EA8}" type="slidenum">
              <a:rPr lang="en-US"/>
              <a:pPr/>
              <a:t>22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667000"/>
            <a:ext cx="492760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527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682DD7-F516-904E-8013-C27A872F0584}" type="slidenum">
              <a:rPr lang="en-US"/>
              <a:pPr/>
              <a:t>23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7638" cy="104775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303338"/>
            <a:ext cx="390207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0E4054-E5B8-9A4F-93D8-A0D9226C797C}" type="slidenum">
              <a:rPr lang="en-US"/>
              <a:pPr/>
              <a:t>24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7638" cy="104775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867562-6A53-AE47-8025-418EDFF06344}" type="slidenum">
              <a:rPr lang="en-US"/>
              <a:pPr/>
              <a:t>25</a:t>
            </a:fld>
            <a:endParaRPr lang="en-US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7638" cy="104775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E047FA-B88F-174B-84E8-290EF8664AA2}" type="slidenum">
              <a:rPr lang="en-US"/>
              <a:pPr/>
              <a:t>26</a:t>
            </a:fld>
            <a:endParaRPr 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7638" cy="104775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0F2F216-83F2-9349-A051-61CFE6376046}" type="slidenum">
              <a:rPr lang="en-US"/>
              <a:pPr/>
              <a:t>27</a:t>
            </a:fld>
            <a:endParaRPr lang="en-US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817205-8DC8-0C47-90AD-8613A83F90DE}" type="slidenum">
              <a:rPr lang="en-US"/>
              <a:pPr/>
              <a:t>28</a:t>
            </a:fld>
            <a:endParaRPr 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6804A80-8741-9040-996F-C1B3E3053A67}" type="slidenum">
              <a:rPr lang="en-US"/>
              <a:pPr/>
              <a:t>29</a:t>
            </a:fld>
            <a:endParaRPr lang="en-U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0564095-FD71-7A4C-BB43-F190625A98F3}" type="slidenum">
              <a:rPr lang="en-US"/>
              <a:pPr/>
              <a:t>3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85750"/>
            <a:ext cx="7772400" cy="114300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Microfluidic Biochips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565650"/>
          </a:xfrm>
          <a:ln/>
        </p:spPr>
        <p:txBody>
          <a:bodyPr/>
          <a:lstStyle/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Applications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Sampling and real time testing of air/water for biochemical toxins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Detection of adverse atmospheric conditions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DNA analysis and sequencing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Clinical diagnosis 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Point of care devices</a:t>
            </a:r>
          </a:p>
          <a:p>
            <a:pPr marL="144463" indent="-144463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Types: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Continuous flow microfluidic biochips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Digital microfluidic biochips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124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F8A91D-D001-E14B-B2E3-7EE1511FB318}" type="slidenum">
              <a:rPr lang="en-US"/>
              <a:pPr/>
              <a:t>30</a:t>
            </a:fld>
            <a:endParaRPr 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94E3412-B6EA-2141-870D-14A4A3AF51F5}" type="slidenum">
              <a:rPr lang="en-US"/>
              <a:pPr/>
              <a:t>31</a:t>
            </a:fld>
            <a:endParaRPr lang="en-US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BD6B1EC-B356-8645-968E-F44FB4724722}" type="slidenum">
              <a:rPr lang="en-US"/>
              <a:pPr/>
              <a:t>32</a:t>
            </a:fld>
            <a:endParaRPr lang="en-US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2F62DC8-CD45-FE40-BDF3-C6EB2DF1B4BD}" type="slidenum">
              <a:rPr lang="en-US"/>
              <a:pPr/>
              <a:t>33</a:t>
            </a:fld>
            <a:endParaRPr lang="en-US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D06E1A8-08AA-1F47-8F11-EC0768306F89}" type="slidenum">
              <a:rPr lang="en-US"/>
              <a:pPr/>
              <a:t>34</a:t>
            </a:fld>
            <a:endParaRPr lang="en-US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6636C33-6580-C24E-ADDA-CB743E64CCA5}" type="slidenum">
              <a:rPr lang="en-US"/>
              <a:pPr/>
              <a:t>35</a:t>
            </a:fld>
            <a:endParaRPr lang="en-US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914400" y="5635625"/>
            <a:ext cx="76962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436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spcBef>
                <a:spcPts val="1250"/>
              </a:spcBef>
              <a:buClrTx/>
              <a:buFontTx/>
              <a:buNone/>
            </a:pPr>
            <a:r>
              <a:rPr lang="da-DK" sz="2000" b="1">
                <a:solidFill>
                  <a:srgbClr val="990000"/>
                </a:solidFill>
                <a:latin typeface="Tahoma" charset="0"/>
              </a:rPr>
              <a:t>Constraint on the overhead brought by droplet routing.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D9793A4-37FD-6D48-921E-D162105C16D2}" type="slidenum">
              <a:rPr lang="en-US"/>
              <a:pPr/>
              <a:t>36</a:t>
            </a:fld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447BBA-5F6F-3440-BE93-FCA3795505EA}" type="slidenum">
              <a:rPr lang="en-US"/>
              <a:pPr/>
              <a:t>37</a:t>
            </a:fld>
            <a:endParaRPr lang="en-US"/>
          </a:p>
        </p:txBody>
      </p:sp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9246996-9184-D24D-B1F8-356905A5B4C1}" type="slidenum">
              <a:rPr lang="en-US"/>
              <a:pPr/>
              <a:t>38</a:t>
            </a:fld>
            <a:endParaRPr lang="en-US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DD6E19-59B3-884F-857C-03EEBBC97C69}" type="slidenum">
              <a:rPr lang="en-US"/>
              <a:pPr/>
              <a:t>39</a:t>
            </a:fld>
            <a:endParaRPr lang="en-US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89163"/>
            <a:ext cx="51069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54200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917950" y="1419225"/>
            <a:ext cx="5226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buClrTx/>
              <a:buFontTx/>
              <a:buNone/>
            </a:pPr>
            <a:r>
              <a:rPr lang="en-US" b="1">
                <a:solidFill>
                  <a:srgbClr val="000080"/>
                </a:solidFill>
                <a:latin typeface="Tahoma" charset="0"/>
              </a:rPr>
              <a:t>Without dynamic reconfiguration: t+18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0F7C85E-E560-8C4C-950D-C811CA8BCB3D}" type="slidenum">
              <a:rPr lang="en-US"/>
              <a:pPr/>
              <a:t>4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70813" cy="105092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Microfluidic Biochips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28000" cy="4475163"/>
          </a:xfrm>
          <a:ln/>
        </p:spPr>
        <p:txBody>
          <a:bodyPr/>
          <a:lstStyle/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Advantages: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High throughput (reduced sample / reagent consumption)‏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Space (miniaturization)‏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Time (parallelism)‏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Automation (minimal human intervention)‏</a:t>
            </a:r>
          </a:p>
          <a:p>
            <a:pPr marL="144463" indent="-144463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Challenges: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Design complexity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Radically different design and test methods required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98F2329-E1FB-E444-B911-157422EB9968}" type="slidenum">
              <a:rPr lang="en-US"/>
              <a:pPr/>
              <a:t>40</a:t>
            </a:fld>
            <a:endParaRPr lang="en-US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Problem Formulation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4375" cy="4471988"/>
          </a:xfrm>
          <a:ln/>
        </p:spPr>
        <p:txBody>
          <a:bodyPr/>
          <a:lstStyle/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Input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Sequencing graph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Library of modules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Area constraint</a:t>
            </a:r>
          </a:p>
          <a:p>
            <a:pPr marL="144463" indent="-144463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Output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Implementation which minimizes application execution time</a:t>
            </a:r>
          </a:p>
          <a:p>
            <a:pPr marL="1235075" lvl="2" indent="-22701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Allocation of modules from modules library</a:t>
            </a:r>
          </a:p>
          <a:p>
            <a:pPr marL="1235075" lvl="2" indent="-22701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Binding of modules to operations in sequencing graph</a:t>
            </a:r>
          </a:p>
          <a:p>
            <a:pPr marL="1235075" lvl="2" indent="-22701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Scheduling of operations</a:t>
            </a:r>
          </a:p>
          <a:p>
            <a:pPr marL="1235075" lvl="2" indent="-22701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Placement of modules on the array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A00DA10-46C8-0244-B409-51FA0871AD88}" type="slidenum">
              <a:rPr lang="en-US"/>
              <a:pPr/>
              <a:t>41</a:t>
            </a:fld>
            <a:endParaRPr lang="en-US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Related Work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69275" cy="4471988"/>
          </a:xfrm>
          <a:ln/>
        </p:spPr>
        <p:txBody>
          <a:bodyPr/>
          <a:lstStyle/>
          <a:p>
            <a:pPr marL="144463" indent="-144463" algn="just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 sz="2200">
                <a:solidFill>
                  <a:srgbClr val="000000"/>
                </a:solidFill>
              </a:rPr>
              <a:t> F. Su and K. Chakrabarty. 2005. </a:t>
            </a:r>
            <a:r>
              <a:rPr lang="en-US" sz="2200" b="1">
                <a:solidFill>
                  <a:srgbClr val="000080"/>
                </a:solidFill>
              </a:rPr>
              <a:t>Unified high-level synthesis and module placement for defect-tolerant microfluidic biochips</a:t>
            </a:r>
            <a:r>
              <a:rPr lang="en-US" sz="2200">
                <a:solidFill>
                  <a:srgbClr val="000000"/>
                </a:solidFill>
              </a:rPr>
              <a:t>. In Proceedings of Design Automation Conference. 825-830.</a:t>
            </a:r>
          </a:p>
          <a:p>
            <a:pPr marL="144463" indent="-144463" algn="just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 sz="2200">
              <a:solidFill>
                <a:srgbClr val="000000"/>
              </a:solidFill>
            </a:endParaRPr>
          </a:p>
          <a:p>
            <a:pPr marL="144463" indent="-144463" algn="just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 sz="2200">
                <a:solidFill>
                  <a:srgbClr val="000000"/>
                </a:solidFill>
              </a:rPr>
              <a:t> P.-H. Yuh, C.-L. Yang and Y.-W. Chang. 2007.</a:t>
            </a:r>
            <a:r>
              <a:rPr lang="en-US" sz="2200">
                <a:solidFill>
                  <a:srgbClr val="0000FF"/>
                </a:solidFill>
              </a:rPr>
              <a:t> </a:t>
            </a:r>
            <a:r>
              <a:rPr lang="en-US" sz="2200" b="1">
                <a:solidFill>
                  <a:srgbClr val="000080"/>
                </a:solidFill>
              </a:rPr>
              <a:t>Placement of defect-tolerant digital microfluidic biochips using the T-tree formulation</a:t>
            </a:r>
            <a:r>
              <a:rPr lang="en-US" sz="2200">
                <a:solidFill>
                  <a:srgbClr val="000000"/>
                </a:solidFill>
              </a:rPr>
              <a:t>. ACM Journal on Emerging Technologies in Computing Systems  3(3).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EC7446-EC72-584A-A3E6-C2035AF9CD57}" type="slidenum">
              <a:rPr lang="en-US"/>
              <a:pPr/>
              <a:t>42</a:t>
            </a:fld>
            <a:endParaRPr lang="en-US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Related Work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69275" cy="4849813"/>
          </a:xfrm>
          <a:ln/>
        </p:spPr>
        <p:txBody>
          <a:bodyPr/>
          <a:lstStyle/>
          <a:p>
            <a:pPr marL="144463" indent="-144463" algn="just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 sz="2200">
                <a:solidFill>
                  <a:srgbClr val="000000"/>
                </a:solidFill>
              </a:rPr>
              <a:t> F. Su and K. Chakrabarty. 2005. </a:t>
            </a:r>
            <a:r>
              <a:rPr lang="en-US" sz="2200" b="1">
                <a:solidFill>
                  <a:srgbClr val="000080"/>
                </a:solidFill>
              </a:rPr>
              <a:t>Unified high-level synthesis and module placement for defect-tolerant microfluidic biochips</a:t>
            </a:r>
            <a:r>
              <a:rPr lang="en-US" sz="2200">
                <a:solidFill>
                  <a:srgbClr val="000000"/>
                </a:solidFill>
              </a:rPr>
              <a:t>. In Proceedings of Design Automation Conference. 825-830.</a:t>
            </a:r>
          </a:p>
          <a:p>
            <a:pPr marL="144463" indent="-144463" algn="just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 sz="2200">
              <a:solidFill>
                <a:srgbClr val="000000"/>
              </a:solidFill>
            </a:endParaRPr>
          </a:p>
          <a:p>
            <a:pPr marL="144463" indent="-144463" algn="just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 sz="2200">
                <a:solidFill>
                  <a:srgbClr val="000000"/>
                </a:solidFill>
              </a:rPr>
              <a:t> P.-H. Yuh, C.-L. Yang and Y.-W. Chang. 2007.</a:t>
            </a:r>
            <a:r>
              <a:rPr lang="en-US" sz="2200">
                <a:solidFill>
                  <a:srgbClr val="0000FF"/>
                </a:solidFill>
              </a:rPr>
              <a:t> </a:t>
            </a:r>
            <a:r>
              <a:rPr lang="en-US" sz="2200" b="1">
                <a:solidFill>
                  <a:srgbClr val="000080"/>
                </a:solidFill>
              </a:rPr>
              <a:t>Placement of defect-tolerant digital microfluidic biochips using the T-tree formulation</a:t>
            </a:r>
            <a:r>
              <a:rPr lang="en-US" sz="2200">
                <a:solidFill>
                  <a:srgbClr val="000000"/>
                </a:solidFill>
              </a:rPr>
              <a:t>. ACM Journal on Emerging Technologies in Computing Systems  3(3).</a:t>
            </a:r>
          </a:p>
          <a:p>
            <a:pPr marL="144463" indent="-144463" algn="just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144463" indent="-144463" algn="just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 sz="2000" b="1" u="sng">
                <a:solidFill>
                  <a:srgbClr val="990000"/>
                </a:solidFill>
              </a:rPr>
              <a:t>These works consider fixed modules for all operations.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5F290FA-9A44-984A-B839-9685025ABA57}" type="slidenum">
              <a:rPr lang="en-US"/>
              <a:pPr/>
              <a:t>43</a:t>
            </a:fld>
            <a:endParaRPr lang="en-US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66050" cy="1046163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Optimisation Strategy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1455738"/>
            <a:ext cx="8334375" cy="5143500"/>
          </a:xfrm>
          <a:ln/>
        </p:spPr>
        <p:txBody>
          <a:bodyPr/>
          <a:lstStyle/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Design Optimisation: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Allocation of modules from the library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Binding of modules to operations</a:t>
            </a: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Priorities of operations</a:t>
            </a:r>
          </a:p>
          <a:p>
            <a:pPr marL="144463" indent="-144463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Schedule of the operations </a:t>
            </a:r>
          </a:p>
          <a:p>
            <a:pPr marL="1139825" lvl="2" indent="-225425">
              <a:buClr>
                <a:srgbClr val="3399CC"/>
              </a:buClr>
              <a:buFont typeface="Wingdings" charset="0"/>
              <a:buChar char="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Placement of modules is performed inside scheduling </a:t>
            </a:r>
          </a:p>
          <a:p>
            <a:pPr marL="144463" indent="-144463" eaLnBrk="1" hangingPunct="1">
              <a:spcBef>
                <a:spcPts val="40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530225" lvl="1" indent="-169863" eaLnBrk="1" hangingPunct="1">
              <a:spcBef>
                <a:spcPts val="400"/>
              </a:spcBef>
              <a:buFont typeface="Verdana" charset="0"/>
              <a:buChar char="–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Placement of the modules </a:t>
            </a:r>
          </a:p>
          <a:p>
            <a:pPr marL="1139825" lvl="2" indent="-225425">
              <a:buClr>
                <a:srgbClr val="3399CC"/>
              </a:buClr>
              <a:buFont typeface="Wingdings" charset="0"/>
              <a:buChar char="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Algorithm proposed for DR-FPGAs</a:t>
            </a:r>
          </a:p>
          <a:p>
            <a:pPr marL="1597025" lvl="3" indent="-225425">
              <a:buClr>
                <a:srgbClr val="3399CC"/>
              </a:buClr>
              <a:buFont typeface="Wingdings" charset="0"/>
              <a:buChar char="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Free space manager that divides the free space into rectangles</a:t>
            </a:r>
          </a:p>
          <a:p>
            <a:pPr marL="1597025" lvl="3" indent="-225425">
              <a:buClr>
                <a:srgbClr val="3399CC"/>
              </a:buClr>
              <a:buFont typeface="Wingdings" charset="0"/>
              <a:buChar char="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Search engine that selects the best empty rectangle	</a:t>
            </a:r>
          </a:p>
          <a:p>
            <a:pPr marL="1597025" lvl="3" indent="-225425">
              <a:buClr>
                <a:srgbClr val="3399CC"/>
              </a:buClr>
              <a:buFont typeface="Wingdings" charset="0"/>
              <a:buChar char="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We have modified MER in order to minimise the fragmentation of free space on the chip		</a:t>
            </a:r>
          </a:p>
          <a:p>
            <a:pPr marL="144463" indent="-144463">
              <a:spcBef>
                <a:spcPts val="450"/>
              </a:spcBef>
              <a:buClrTx/>
              <a:buFontTx/>
              <a:buNone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4" name="AutoShape 4"/>
          <p:cNvSpPr>
            <a:spLocks/>
          </p:cNvSpPr>
          <p:nvPr/>
        </p:nvSpPr>
        <p:spPr bwMode="auto">
          <a:xfrm>
            <a:off x="6261100" y="1870075"/>
            <a:ext cx="228600" cy="882650"/>
          </a:xfrm>
          <a:prstGeom prst="rightBrace">
            <a:avLst>
              <a:gd name="adj1" fmla="val 32176"/>
              <a:gd name="adj2" fmla="val 50000"/>
            </a:avLst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464300" y="2079625"/>
            <a:ext cx="20462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GB" b="1">
                <a:solidFill>
                  <a:srgbClr val="800000"/>
                </a:solidFill>
              </a:rPr>
              <a:t>Tabu Search</a:t>
            </a:r>
          </a:p>
        </p:txBody>
      </p:sp>
      <p:sp>
        <p:nvSpPr>
          <p:cNvPr id="46086" name="AutoShape 6"/>
          <p:cNvSpPr>
            <a:spLocks/>
          </p:cNvSpPr>
          <p:nvPr/>
        </p:nvSpPr>
        <p:spPr bwMode="auto">
          <a:xfrm>
            <a:off x="6189663" y="3262313"/>
            <a:ext cx="228600" cy="458787"/>
          </a:xfrm>
          <a:prstGeom prst="rightBrace">
            <a:avLst>
              <a:gd name="adj1" fmla="val 36125"/>
              <a:gd name="adj2" fmla="val 50000"/>
            </a:avLst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500813" y="3159125"/>
            <a:ext cx="26558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b="1">
                <a:solidFill>
                  <a:srgbClr val="000080"/>
                </a:solidFill>
              </a:rPr>
              <a:t>List Scheduling</a:t>
            </a:r>
          </a:p>
        </p:txBody>
      </p:sp>
      <p:sp>
        <p:nvSpPr>
          <p:cNvPr id="46088" name="AutoShape 8"/>
          <p:cNvSpPr>
            <a:spLocks/>
          </p:cNvSpPr>
          <p:nvPr/>
        </p:nvSpPr>
        <p:spPr bwMode="auto">
          <a:xfrm>
            <a:off x="6226175" y="4433888"/>
            <a:ext cx="228600" cy="458787"/>
          </a:xfrm>
          <a:prstGeom prst="rightBrace">
            <a:avLst>
              <a:gd name="adj1" fmla="val 36125"/>
              <a:gd name="adj2" fmla="val 50000"/>
            </a:avLst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00813" y="4276725"/>
            <a:ext cx="29559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b="1">
                <a:solidFill>
                  <a:srgbClr val="008000"/>
                </a:solidFill>
              </a:rPr>
              <a:t>MER (Maximal Empty Rectangles)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</p:spTree>
    <p:extLst>
      <p:ext uri="{BB962C8B-B14F-4D97-AF65-F5344CB8AC3E}">
        <p14:creationId xmlns:p14="http://schemas.microsoft.com/office/powerpoint/2010/main" val="1406737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415270-A290-824D-8039-94B14C9D92A8}" type="slidenum">
              <a:rPr lang="en-US"/>
              <a:pPr/>
              <a:t>45</a:t>
            </a:fld>
            <a:endParaRPr lang="en-US"/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16900" cy="1042988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Dynamic Placement Algorithm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611313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9F358D-8392-BF42-ABCA-7C6738F5FAAC}" type="slidenum">
              <a:rPr lang="en-US"/>
              <a:pPr/>
              <a:t>46</a:t>
            </a:fld>
            <a:endParaRPr lang="en-US"/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16900" cy="1042988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Dynamic Placement Algorithm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611313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206625"/>
            <a:ext cx="4732337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4A04FE-8A2C-5C41-B8C1-1741E9723863}" type="slidenum">
              <a:rPr lang="en-US"/>
              <a:pPr/>
              <a:t>47</a:t>
            </a:fld>
            <a:endParaRPr lang="en-US"/>
          </a:p>
        </p:txBody>
      </p:sp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16900" cy="1042988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Dynamic Placement Algorithm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611313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206625"/>
            <a:ext cx="4732338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611313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C77886D-12FC-EE47-A676-4330DE087F1F}" type="slidenum">
              <a:rPr lang="en-US"/>
              <a:pPr/>
              <a:t>48</a:t>
            </a:fld>
            <a:endParaRPr lang="en-US"/>
          </a:p>
        </p:txBody>
      </p:sp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16900" cy="1042988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Dynamic Placement Algorithm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611313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206625"/>
            <a:ext cx="4732338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611313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611313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a-DK"/>
              <a:t>Experimental Evaluation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05788" cy="4502150"/>
          </a:xfrm>
          <a:ln/>
        </p:spPr>
        <p:txBody>
          <a:bodyPr/>
          <a:lstStyle/>
          <a:p>
            <a:pPr marL="454025" indent="-454025">
              <a:buClr>
                <a:srgbClr val="3399CC"/>
              </a:buClr>
              <a:buFont typeface="Wingdings" charset="0"/>
              <a:buChar char=""/>
              <a:tabLst>
                <a:tab pos="454025" algn="l"/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>
                <a:solidFill>
                  <a:srgbClr val="000000"/>
                </a:solidFill>
              </a:rPr>
              <a:t>TS Algorithm </a:t>
            </a:r>
            <a:r>
              <a:rPr lang="en-GB">
                <a:solidFill>
                  <a:srgbClr val="000000"/>
                </a:solidFill>
              </a:rPr>
              <a:t>implemented</a:t>
            </a:r>
            <a:r>
              <a:rPr lang="da-DK">
                <a:solidFill>
                  <a:srgbClr val="000000"/>
                </a:solidFill>
              </a:rPr>
              <a:t> in Java</a:t>
            </a:r>
          </a:p>
          <a:p>
            <a:pPr marL="454025" indent="-454025">
              <a:buClr>
                <a:srgbClr val="3399CC"/>
              </a:buClr>
              <a:buFont typeface="Wingdings" charset="0"/>
              <a:buChar char=""/>
              <a:tabLst>
                <a:tab pos="454025" algn="l"/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>
                <a:solidFill>
                  <a:srgbClr val="000000"/>
                </a:solidFill>
              </a:rPr>
              <a:t>3 set of tests</a:t>
            </a:r>
          </a:p>
          <a:p>
            <a:pPr marL="828675" lvl="1" indent="-371475">
              <a:buClr>
                <a:srgbClr val="3399CC"/>
              </a:buClr>
              <a:buFont typeface="Tahoma" charset="0"/>
              <a:buAutoNum type="arabicPeriod"/>
              <a:tabLst>
                <a:tab pos="454025" algn="l"/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>
                <a:solidFill>
                  <a:srgbClr val="000000"/>
                </a:solidFill>
              </a:rPr>
              <a:t>Quality of the proposed algorithm</a:t>
            </a:r>
          </a:p>
          <a:p>
            <a:pPr marL="1247775" lvl="2" indent="-333375">
              <a:buClr>
                <a:srgbClr val="3399CC"/>
              </a:buClr>
              <a:buFont typeface="Wingdings" charset="0"/>
              <a:buChar char=""/>
              <a:tabLst>
                <a:tab pos="454025" algn="l"/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>
                <a:solidFill>
                  <a:srgbClr val="000000"/>
                </a:solidFill>
              </a:rPr>
              <a:t>Comparison with an Integer Linear Programming (ILP) approach</a:t>
            </a:r>
          </a:p>
          <a:p>
            <a:pPr marL="828675" lvl="1" indent="-371475">
              <a:buClr>
                <a:srgbClr val="3399CC"/>
              </a:buClr>
              <a:buFont typeface="Tahoma" charset="0"/>
              <a:buAutoNum type="arabicPeriod"/>
              <a:tabLst>
                <a:tab pos="454025" algn="l"/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>
                <a:solidFill>
                  <a:srgbClr val="000000"/>
                </a:solidFill>
              </a:rPr>
              <a:t>Improvement brought by dynamic reconfiguration</a:t>
            </a:r>
          </a:p>
          <a:p>
            <a:pPr marL="1247775" lvl="2" indent="-333375">
              <a:buClr>
                <a:srgbClr val="3399CC"/>
              </a:buClr>
              <a:buFont typeface="Wingdings" charset="0"/>
              <a:buChar char=""/>
              <a:tabLst>
                <a:tab pos="454025" algn="l"/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>
                <a:solidFill>
                  <a:srgbClr val="000000"/>
                </a:solidFill>
              </a:rPr>
              <a:t>Comparison between complete TS algorithm and the same algorithm without considering dynamic reconfiguration</a:t>
            </a:r>
          </a:p>
          <a:p>
            <a:pPr marL="828675" lvl="1" indent="-371475">
              <a:buClr>
                <a:srgbClr val="3399CC"/>
              </a:buClr>
              <a:buFont typeface="Tahoma" charset="0"/>
              <a:buAutoNum type="arabicPeriod"/>
              <a:tabLst>
                <a:tab pos="454025" algn="l"/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>
                <a:solidFill>
                  <a:srgbClr val="000000"/>
                </a:solidFill>
              </a:rPr>
              <a:t>Comparison with the approach proposed by Yuh et al.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E76929-6D31-4244-BDAC-F4E5E6D6CF91}" type="slidenum">
              <a:rPr lang="en-US"/>
              <a:pPr/>
              <a:t>5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70813" cy="105092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Outline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0813" cy="4475163"/>
          </a:xfrm>
          <a:ln/>
        </p:spPr>
        <p:txBody>
          <a:bodyPr/>
          <a:lstStyle/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666666"/>
                </a:solidFill>
              </a:rPr>
              <a:t>Motivation</a:t>
            </a: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Architecture</a:t>
            </a: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Typical Design Tasks</a:t>
            </a: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Problem Formulation</a:t>
            </a: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Proposed Solution</a:t>
            </a:r>
          </a:p>
          <a:p>
            <a:pPr marL="708025" lvl="1" indent="-250825">
              <a:buClr>
                <a:srgbClr val="3399CC"/>
              </a:buClr>
              <a:buFont typeface="Wingdings" charset="0"/>
              <a:buChar char="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Tabu Search-Based Synthesis</a:t>
            </a:r>
          </a:p>
          <a:p>
            <a:pPr marL="708025" lvl="1" indent="-250825">
              <a:buClr>
                <a:srgbClr val="3399CC"/>
              </a:buClr>
              <a:buFont typeface="Wingdings" charset="0"/>
              <a:buChar char="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Dynamic Placement Algorithm</a:t>
            </a: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Experimental Evaluation</a:t>
            </a:r>
          </a:p>
          <a:p>
            <a:pPr marL="144463" indent="-144463" eaLnBrk="1" hangingPunct="1">
              <a:spcBef>
                <a:spcPts val="400"/>
              </a:spcBef>
              <a:buFont typeface="Verdana" charset="0"/>
              <a:buChar char="•"/>
              <a:tabLst>
                <a:tab pos="144463" algn="l"/>
                <a:tab pos="257175" algn="l"/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</a:tabLst>
            </a:pPr>
            <a:r>
              <a:rPr lang="en-US">
                <a:solidFill>
                  <a:srgbClr val="000000"/>
                </a:solidFill>
              </a:rPr>
              <a:t>Conclusions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2A7700-78BC-C645-B05A-EB1A4D959A94}" type="slidenum">
              <a:rPr lang="en-US"/>
              <a:pPr/>
              <a:t>50</a:t>
            </a:fld>
            <a:endParaRPr lang="en-US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Experimental Results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-317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71475" y="1133475"/>
            <a:ext cx="8591550" cy="7000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320" rIns="90000" bIns="46800">
            <a:spAutoFit/>
          </a:bodyPr>
          <a:lstStyle/>
          <a:p>
            <a:pPr algn="ctr" eaLnBrk="1">
              <a:lnSpc>
                <a:spcPct val="99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0000"/>
                </a:solidFill>
                <a:latin typeface="Tahoma" charset="0"/>
              </a:rPr>
              <a:t>Quality of the solution: comparison with an ILP Implementation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825625" y="2093913"/>
            <a:ext cx="2743200" cy="457200"/>
          </a:xfrm>
          <a:prstGeom prst="rect">
            <a:avLst/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40025" y="2032000"/>
            <a:ext cx="1447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804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a-DK" b="1">
                <a:solidFill>
                  <a:srgbClr val="FFFFFF"/>
                </a:solidFill>
              </a:rPr>
              <a:t>PCR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886325" y="2093913"/>
            <a:ext cx="2743200" cy="457200"/>
          </a:xfrm>
          <a:prstGeom prst="rect">
            <a:avLst/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029200" y="2032000"/>
            <a:ext cx="32004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da-DK" b="1">
                <a:solidFill>
                  <a:srgbClr val="FFFFFF"/>
                </a:solidFill>
              </a:rPr>
              <a:t>In Vitro Diagnosis</a:t>
            </a:r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143000" y="2743200"/>
          <a:ext cx="7315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r:id="rId5" imgW="7315560" imgH="3429360" progId="">
                  <p:embed/>
                </p:oleObj>
              </mc:Choice>
              <mc:Fallback>
                <p:oleObj r:id="rId5" imgW="7315560" imgH="34293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7315200" cy="3429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384C88-3F8B-2B4D-B2D2-14D1C8E57356}" type="slidenum">
              <a:rPr lang="en-US"/>
              <a:pPr/>
              <a:t>51</a:t>
            </a:fld>
            <a:endParaRPr 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698500" y="2252663"/>
          <a:ext cx="708660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r:id="rId4" imgW="7086960" imgH="3991320" progId="">
                  <p:embed/>
                </p:oleObj>
              </mc:Choice>
              <mc:Fallback>
                <p:oleObj r:id="rId4" imgW="7086960" imgH="399132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252663"/>
                        <a:ext cx="7086600" cy="3990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Experimental Results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4100" y="3709988"/>
            <a:ext cx="2095500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-317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7445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4160" rIns="90000" bIns="46800">
            <a:spAutoFit/>
          </a:bodyPr>
          <a:lstStyle/>
          <a:p>
            <a:pPr eaLnBrk="1">
              <a:lnSpc>
                <a:spcPct val="9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Tahoma" charset="0"/>
              </a:rPr>
              <a:t>Improvement brought by dynamic reconfiguration in schedule length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829550" y="1917700"/>
            <a:ext cx="762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92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spcBef>
                <a:spcPts val="1000"/>
              </a:spcBef>
              <a:buClrTx/>
              <a:buFontTx/>
              <a:buNone/>
            </a:pPr>
            <a:r>
              <a:rPr lang="da-DK" sz="1600">
                <a:latin typeface="Tahoma" charset="0"/>
              </a:rPr>
              <a:t>60min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829550" y="2128838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92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spcBef>
                <a:spcPts val="1000"/>
              </a:spcBef>
              <a:buClrTx/>
              <a:buFontTx/>
              <a:buNone/>
            </a:pPr>
            <a:r>
              <a:rPr lang="da-DK" sz="1600">
                <a:latin typeface="Tahoma" charset="0"/>
              </a:rPr>
              <a:t>10min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937500" y="23431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92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spcBef>
                <a:spcPts val="1000"/>
              </a:spcBef>
              <a:buClrTx/>
              <a:buFontTx/>
              <a:buNone/>
            </a:pPr>
            <a:r>
              <a:rPr lang="da-DK" sz="1600">
                <a:latin typeface="Tahoma" charset="0"/>
              </a:rPr>
              <a:t>1min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04800" y="2209800"/>
            <a:ext cx="3581400" cy="457200"/>
          </a:xfrm>
          <a:prstGeom prst="rect">
            <a:avLst/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28600" y="2209800"/>
            <a:ext cx="4114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804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a-DK" b="1">
                <a:solidFill>
                  <a:srgbClr val="FFFFFF"/>
                </a:solidFill>
              </a:rPr>
              <a:t>Colorimetric protein assay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5715000" y="2057400"/>
            <a:ext cx="1588" cy="1143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6400800" y="2286000"/>
            <a:ext cx="1588" cy="914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7050088" y="25146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5715000" y="2057400"/>
            <a:ext cx="2057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6400800" y="2286000"/>
            <a:ext cx="13716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7050088" y="2514600"/>
            <a:ext cx="72231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96BA3F-BE20-BB46-9740-1C17049A6B95}" type="slidenum">
              <a:rPr lang="en-US"/>
              <a:pPr/>
              <a:t>52</a:t>
            </a:fld>
            <a:endParaRPr 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914400" y="2273300"/>
          <a:ext cx="75438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r:id="rId4" imgW="7544160" imgH="3886560" progId="">
                  <p:embed/>
                </p:oleObj>
              </mc:Choice>
              <mc:Fallback>
                <p:oleObj r:id="rId4" imgW="7544160" imgH="38865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73300"/>
                        <a:ext cx="7543800" cy="3886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Experimental Results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54100" y="3709988"/>
            <a:ext cx="2095500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en-US" sz="100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-317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859088" y="1143000"/>
            <a:ext cx="3856037" cy="4603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4160" rIns="90000" bIns="46800">
            <a:spAutoFit/>
          </a:bodyPr>
          <a:lstStyle/>
          <a:p>
            <a:pPr eaLnBrk="1">
              <a:lnSpc>
                <a:spcPct val="9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 </a:t>
            </a:r>
            <a:r>
              <a:rPr lang="en-GB" b="1">
                <a:solidFill>
                  <a:srgbClr val="000000"/>
                </a:solidFill>
              </a:rPr>
              <a:t>Comparison with Yuh et al.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743200" y="2286000"/>
            <a:ext cx="4191000" cy="457200"/>
          </a:xfrm>
          <a:prstGeom prst="rect">
            <a:avLst/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971800" y="2300288"/>
            <a:ext cx="4114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804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a-DK" b="1">
                <a:solidFill>
                  <a:srgbClr val="FFFFFF"/>
                </a:solidFill>
              </a:rPr>
              <a:t>Colorimetric protein assay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EBCFF91-509F-1B47-96C6-5551D2253E74}" type="slidenum">
              <a:rPr lang="en-US"/>
              <a:pPr/>
              <a:t>53</a:t>
            </a:fld>
            <a:endParaRPr lang="en-US"/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8013" cy="1054100"/>
          </a:xfrm>
          <a:ln/>
        </p:spPr>
        <p:txBody>
          <a:bodyPr tIns="39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Conclusions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8013" cy="4437062"/>
          </a:xfrm>
          <a:ln/>
        </p:spPr>
        <p:txBody>
          <a:bodyPr/>
          <a:lstStyle/>
          <a:p>
            <a:pPr marL="307975" indent="-307975">
              <a:buClr>
                <a:srgbClr val="3399CC"/>
              </a:buClr>
              <a:buFont typeface="Wingdings" charset="0"/>
              <a:buChar char=""/>
              <a:tabLst>
                <a:tab pos="307975" algn="l"/>
                <a:tab pos="420688" algn="l"/>
                <a:tab pos="877888" algn="l"/>
                <a:tab pos="1335088" algn="l"/>
                <a:tab pos="1792288" algn="l"/>
                <a:tab pos="2249488" algn="l"/>
                <a:tab pos="2706688" algn="l"/>
                <a:tab pos="3163888" algn="l"/>
                <a:tab pos="3621088" algn="l"/>
                <a:tab pos="4078288" algn="l"/>
                <a:tab pos="4535488" algn="l"/>
                <a:tab pos="4992688" algn="l"/>
                <a:tab pos="5449888" algn="l"/>
                <a:tab pos="5907088" algn="l"/>
                <a:tab pos="6364288" algn="l"/>
                <a:tab pos="6821488" algn="l"/>
                <a:tab pos="7278688" algn="l"/>
                <a:tab pos="7735888" algn="l"/>
                <a:tab pos="8193088" algn="l"/>
                <a:tab pos="8650288" algn="l"/>
                <a:tab pos="9107488" algn="l"/>
              </a:tabLst>
            </a:pPr>
            <a:r>
              <a:rPr lang="en-US">
                <a:solidFill>
                  <a:srgbClr val="000000"/>
                </a:solidFill>
              </a:rPr>
              <a:t>Addressed design problems characteristic to digital microfluidic biochips.</a:t>
            </a:r>
          </a:p>
          <a:p>
            <a:pPr marL="307975" indent="-307975">
              <a:buClr>
                <a:srgbClr val="3399CC"/>
              </a:buClr>
              <a:buFont typeface="Wingdings" charset="0"/>
              <a:buChar char=""/>
              <a:tabLst>
                <a:tab pos="307975" algn="l"/>
                <a:tab pos="420688" algn="l"/>
                <a:tab pos="877888" algn="l"/>
                <a:tab pos="1335088" algn="l"/>
                <a:tab pos="1792288" algn="l"/>
                <a:tab pos="2249488" algn="l"/>
                <a:tab pos="2706688" algn="l"/>
                <a:tab pos="3163888" algn="l"/>
                <a:tab pos="3621088" algn="l"/>
                <a:tab pos="4078288" algn="l"/>
                <a:tab pos="4535488" algn="l"/>
                <a:tab pos="4992688" algn="l"/>
                <a:tab pos="5449888" algn="l"/>
                <a:tab pos="5907088" algn="l"/>
                <a:tab pos="6364288" algn="l"/>
                <a:tab pos="6821488" algn="l"/>
                <a:tab pos="7278688" algn="l"/>
                <a:tab pos="7735888" algn="l"/>
                <a:tab pos="8193088" algn="l"/>
                <a:tab pos="8650288" algn="l"/>
                <a:tab pos="9107488" algn="l"/>
              </a:tabLst>
            </a:pPr>
            <a:r>
              <a:rPr lang="en-US">
                <a:solidFill>
                  <a:srgbClr val="000000"/>
                </a:solidFill>
              </a:rPr>
              <a:t>Proposed a Tabu Search-based method for the unified allocation, binding, scheduling and </a:t>
            </a:r>
            <a:r>
              <a:rPr lang="en-US" b="1">
                <a:solidFill>
                  <a:srgbClr val="000000"/>
                </a:solidFill>
              </a:rPr>
              <a:t>dynamic</a:t>
            </a:r>
            <a:r>
              <a:rPr lang="en-US">
                <a:solidFill>
                  <a:srgbClr val="000000"/>
                </a:solidFill>
              </a:rPr>
              <a:t> placement.</a:t>
            </a:r>
          </a:p>
          <a:p>
            <a:pPr marL="307975" indent="-307975">
              <a:buClr>
                <a:srgbClr val="3399CC"/>
              </a:buClr>
              <a:buFont typeface="Wingdings" charset="0"/>
              <a:buChar char=""/>
              <a:tabLst>
                <a:tab pos="307975" algn="l"/>
                <a:tab pos="420688" algn="l"/>
                <a:tab pos="877888" algn="l"/>
                <a:tab pos="1335088" algn="l"/>
                <a:tab pos="1792288" algn="l"/>
                <a:tab pos="2249488" algn="l"/>
                <a:tab pos="2706688" algn="l"/>
                <a:tab pos="3163888" algn="l"/>
                <a:tab pos="3621088" algn="l"/>
                <a:tab pos="4078288" algn="l"/>
                <a:tab pos="4535488" algn="l"/>
                <a:tab pos="4992688" algn="l"/>
                <a:tab pos="5449888" algn="l"/>
                <a:tab pos="5907088" algn="l"/>
                <a:tab pos="6364288" algn="l"/>
                <a:tab pos="6821488" algn="l"/>
                <a:tab pos="7278688" algn="l"/>
                <a:tab pos="7735888" algn="l"/>
                <a:tab pos="8193088" algn="l"/>
                <a:tab pos="8650288" algn="l"/>
                <a:tab pos="9107488" algn="l"/>
              </a:tabLst>
            </a:pPr>
            <a:r>
              <a:rPr lang="en-US">
                <a:solidFill>
                  <a:srgbClr val="000000"/>
                </a:solidFill>
              </a:rPr>
              <a:t>Shown that by taking advantage of the reconfigurability of digital microfluidic biochips during the execution of operations leads to improvements.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D96833C-0D69-A248-8387-9648D08B5238}" type="slidenum">
              <a:rPr lang="en-US"/>
              <a:pPr/>
              <a:t>54</a:t>
            </a:fld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914400"/>
            <a:ext cx="6053137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6200" y="53340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904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97000"/>
              </a:lnSpc>
              <a:spcBef>
                <a:spcPts val="2000"/>
              </a:spcBef>
              <a:buClrTx/>
              <a:buFontTx/>
              <a:buNone/>
            </a:pPr>
            <a:r>
              <a:rPr lang="en-US" sz="3200">
                <a:solidFill>
                  <a:srgbClr val="000066"/>
                </a:solidFill>
                <a:latin typeface="Tahoma" charset="0"/>
              </a:rPr>
              <a:t>…and answers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EAC3F7-8E8B-0948-A2B1-22CA283DFD80}" type="slidenum">
              <a:rPr lang="en-US"/>
              <a:pPr/>
              <a:t>6</a:t>
            </a:fld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70813" cy="105092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Architecture and Working Principles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12863"/>
            <a:ext cx="7770813" cy="4475162"/>
          </a:xfrm>
          <a:ln/>
        </p:spPr>
        <p:txBody>
          <a:bodyPr/>
          <a:lstStyle/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>
                <a:solidFill>
                  <a:srgbClr val="000000"/>
                </a:solidFill>
              </a:rPr>
              <a:t>Biochip architecture</a:t>
            </a:r>
            <a:r>
              <a:rPr lang="en-US"/>
              <a:t>					</a:t>
            </a:r>
            <a:r>
              <a:rPr lang="en-US">
                <a:solidFill>
                  <a:srgbClr val="000000"/>
                </a:solidFill>
              </a:rPr>
              <a:t>Cell architecture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039938"/>
            <a:ext cx="29718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29200" y="3968750"/>
            <a:ext cx="4114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425450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Font typeface="Verdana" charset="0"/>
              <a:buChar char="•"/>
            </a:pPr>
            <a:r>
              <a:rPr lang="en-US" sz="2000">
                <a:latin typeface="Tahoma" charset="0"/>
              </a:rPr>
              <a:t> Electrowetting-on-dielectric</a:t>
            </a:r>
          </a:p>
          <a:p>
            <a:pPr eaLnBrk="1" hangingPunct="1">
              <a:lnSpc>
                <a:spcPct val="97000"/>
              </a:lnSpc>
              <a:buFont typeface="Verdana" charset="0"/>
              <a:buChar char="•"/>
            </a:pPr>
            <a:r>
              <a:rPr lang="en-US" sz="2000">
                <a:latin typeface="Tahoma" charset="0"/>
              </a:rPr>
              <a:t> Operations: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Dispensing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Transport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Mixing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Splitting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Storage</a:t>
            </a:r>
          </a:p>
          <a:p>
            <a:pPr eaLnBrk="1" hangingPunct="1">
              <a:lnSpc>
                <a:spcPct val="101000"/>
              </a:lnSpc>
              <a:buClrTx/>
              <a:buFontTx/>
              <a:buNone/>
            </a:pPr>
            <a:endParaRPr lang="en-US" sz="2000">
              <a:latin typeface="Tahoma" charset="0"/>
              <a:cs typeface="Arial Unicode MS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163763"/>
            <a:ext cx="495300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E36EC4E-294C-904D-9CBA-A4FEE5E2257C}" type="slidenum">
              <a:rPr lang="en-US"/>
              <a:pPr/>
              <a:t>7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70813" cy="105092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Architecture and Working Principles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12863"/>
            <a:ext cx="7770813" cy="4475162"/>
          </a:xfrm>
          <a:ln/>
        </p:spPr>
        <p:txBody>
          <a:bodyPr/>
          <a:lstStyle/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>
                <a:solidFill>
                  <a:srgbClr val="000000"/>
                </a:solidFill>
              </a:rPr>
              <a:t>Biochip architecture</a:t>
            </a:r>
            <a:r>
              <a:rPr lang="en-US"/>
              <a:t>					</a:t>
            </a:r>
            <a:r>
              <a:rPr lang="en-US">
                <a:solidFill>
                  <a:srgbClr val="000000"/>
                </a:solidFill>
              </a:rPr>
              <a:t>Cell architecture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039938"/>
            <a:ext cx="29718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163763"/>
            <a:ext cx="495300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29200" y="3968750"/>
            <a:ext cx="4114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425450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Font typeface="Verdana" charset="0"/>
              <a:buChar char="•"/>
            </a:pPr>
            <a:r>
              <a:rPr lang="en-US" sz="2000">
                <a:latin typeface="Tahoma" charset="0"/>
              </a:rPr>
              <a:t> Electrowetting-on-dielectric</a:t>
            </a:r>
          </a:p>
          <a:p>
            <a:pPr eaLnBrk="1" hangingPunct="1">
              <a:lnSpc>
                <a:spcPct val="97000"/>
              </a:lnSpc>
              <a:buFont typeface="Verdana" charset="0"/>
              <a:buChar char="•"/>
            </a:pPr>
            <a:r>
              <a:rPr lang="en-US" sz="2000">
                <a:latin typeface="Tahoma" charset="0"/>
              </a:rPr>
              <a:t> Operations: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Dispensing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Transport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Mixing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Splitting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Storage</a:t>
            </a:r>
          </a:p>
          <a:p>
            <a:pPr eaLnBrk="1" hangingPunct="1">
              <a:lnSpc>
                <a:spcPct val="101000"/>
              </a:lnSpc>
              <a:buClrTx/>
              <a:buFontTx/>
              <a:buNone/>
            </a:pPr>
            <a:endParaRPr lang="en-US" sz="2000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947631F-487F-3B4C-8D31-DD522CD0FDAE}" type="slidenum">
              <a:rPr lang="en-US"/>
              <a:pPr/>
              <a:t>8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49250"/>
            <a:ext cx="7770813" cy="105092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Architecture and Working Principles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12863"/>
            <a:ext cx="7770813" cy="4475162"/>
          </a:xfrm>
          <a:ln/>
        </p:spPr>
        <p:txBody>
          <a:bodyPr/>
          <a:lstStyle/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>
                <a:solidFill>
                  <a:srgbClr val="000000"/>
                </a:solidFill>
              </a:rPr>
              <a:t>Biochip architecture</a:t>
            </a:r>
            <a:r>
              <a:rPr lang="en-US"/>
              <a:t>					</a:t>
            </a:r>
            <a:r>
              <a:rPr lang="en-US">
                <a:solidFill>
                  <a:srgbClr val="000000"/>
                </a:solidFill>
              </a:rPr>
              <a:t>Cell architecture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039938"/>
            <a:ext cx="29718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163763"/>
            <a:ext cx="495300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029200" y="3968750"/>
            <a:ext cx="4114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56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425450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Font typeface="Verdana" charset="0"/>
              <a:buChar char="•"/>
            </a:pPr>
            <a:r>
              <a:rPr lang="en-US" sz="2000">
                <a:latin typeface="Tahoma" charset="0"/>
              </a:rPr>
              <a:t> Electrowetting-on-dielectric</a:t>
            </a:r>
          </a:p>
          <a:p>
            <a:pPr eaLnBrk="1" hangingPunct="1">
              <a:lnSpc>
                <a:spcPct val="97000"/>
              </a:lnSpc>
              <a:buFont typeface="Verdana" charset="0"/>
              <a:buChar char="•"/>
            </a:pPr>
            <a:r>
              <a:rPr lang="en-US" sz="2000">
                <a:latin typeface="Tahoma" charset="0"/>
              </a:rPr>
              <a:t> Operations: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Dispensing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Transport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Mixing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Splitting</a:t>
            </a:r>
          </a:p>
          <a:p>
            <a:pPr lvl="1" eaLnBrk="1" hangingPunct="1">
              <a:lnSpc>
                <a:spcPct val="101000"/>
              </a:lnSpc>
              <a:buSzPct val="45000"/>
              <a:buFont typeface="Wingdings" charset="0"/>
              <a:buChar char=""/>
            </a:pPr>
            <a:r>
              <a:rPr lang="en-US" sz="2000">
                <a:latin typeface="Tahoma" charset="0"/>
                <a:cs typeface="Arial Unicode MS" charset="0"/>
              </a:rPr>
              <a:t>Storage</a:t>
            </a:r>
          </a:p>
          <a:p>
            <a:pPr eaLnBrk="1" hangingPunct="1">
              <a:lnSpc>
                <a:spcPct val="101000"/>
              </a:lnSpc>
              <a:buClrTx/>
              <a:buFontTx/>
              <a:buNone/>
            </a:pPr>
            <a:endParaRPr lang="en-US" sz="2000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13/10/2009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  </a:t>
            </a:r>
            <a:r>
              <a:rPr lang="en-US" sz="1800"/>
              <a:t>Tabu Search-Based Synthesis of Dynamically Reconfigurable DMBs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E16BF6-EF72-2845-8793-BE43AAD3CCC2}" type="slidenum">
              <a:rPr lang="en-US"/>
              <a:pPr/>
              <a:t>9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66050" cy="1136650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Design Tasks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00113"/>
            <a:ext cx="25527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838700" y="35242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322763" y="1514475"/>
            <a:ext cx="3762375" cy="2027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25938" y="1320800"/>
            <a:ext cx="13128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Operation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14963" y="1320800"/>
            <a:ext cx="14033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Area(cells)‏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010400" y="12954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Time(s)‏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14800" y="1812925"/>
            <a:ext cx="13128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Mixing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Mixing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Dilution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Dilution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89000"/>
              </a:lnSpc>
              <a:buClrTx/>
              <a:buFontTx/>
              <a:buNone/>
            </a:pPr>
            <a:endParaRPr lang="en-US" sz="1400"/>
          </a:p>
          <a:p>
            <a:pPr eaLnBrk="1" hangingPunct="1">
              <a:lnSpc>
                <a:spcPct val="89000"/>
              </a:lnSpc>
              <a:buClrTx/>
              <a:buFontTx/>
              <a:buNone/>
            </a:pPr>
            <a:endParaRPr lang="en-US" sz="14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405438" y="1781175"/>
            <a:ext cx="1312862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12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2x2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1x3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1x3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2x5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162800" y="1428750"/>
            <a:ext cx="7461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en-US" sz="1400"/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10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5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8</a:t>
            </a: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endParaRPr lang="en-US" sz="1600">
              <a:latin typeface="Tahoma" charset="0"/>
            </a:endParaRPr>
          </a:p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en-US" sz="1600">
                <a:latin typeface="Tahoma" charset="0"/>
              </a:rPr>
              <a:t>3</a:t>
            </a:r>
          </a:p>
          <a:p>
            <a:pPr algn="ctr" eaLnBrk="1" hangingPunct="1">
              <a:lnSpc>
                <a:spcPct val="89000"/>
              </a:lnSpc>
              <a:buClrTx/>
              <a:buFontTx/>
              <a:buNone/>
            </a:pPr>
            <a:r>
              <a:rPr lang="en-US" sz="1400"/>
              <a:t> 		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360863" y="1836738"/>
            <a:ext cx="37226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370513" y="1514475"/>
            <a:ext cx="3175" cy="20256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932613" y="1514475"/>
            <a:ext cx="4762" cy="20081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ＭＳ Ｐゴシック"/>
        <a:cs typeface="Arial Unicode MS"/>
      </a:majorFont>
      <a:minorFont>
        <a:latin typeface="Tahom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1819</Words>
  <Application>Microsoft Macintosh PowerPoint</Application>
  <PresentationFormat>On-screen Show (4:3)</PresentationFormat>
  <Paragraphs>518</Paragraphs>
  <Slides>54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Times New Roman</vt:lpstr>
      <vt:lpstr>Tahoma</vt:lpstr>
      <vt:lpstr>Arial Unicode MS</vt:lpstr>
      <vt:lpstr>DejaVu Sans</vt:lpstr>
      <vt:lpstr>Verdana</vt:lpstr>
      <vt:lpstr>Wingdings</vt:lpstr>
      <vt:lpstr>Office Theme</vt:lpstr>
      <vt:lpstr>Tabu Search-Based Synthesis of Dynamically Reconfigurable Digital Microfluidic Biochips</vt:lpstr>
      <vt:lpstr>Digital Microfluidic Biochip</vt:lpstr>
      <vt:lpstr>Microfluidic Biochips</vt:lpstr>
      <vt:lpstr>Microfluidic Biochips</vt:lpstr>
      <vt:lpstr>Outline</vt:lpstr>
      <vt:lpstr>Architecture and Working Principles</vt:lpstr>
      <vt:lpstr>Architecture and Working Principles</vt:lpstr>
      <vt:lpstr>Architecture and Working Principles</vt:lpstr>
      <vt:lpstr>Design Tasks</vt:lpstr>
      <vt:lpstr>Design Tasks</vt:lpstr>
      <vt:lpstr>Design Tasks</vt:lpstr>
      <vt:lpstr>Design Tasks</vt:lpstr>
      <vt:lpstr>Reconfigurability</vt:lpstr>
      <vt:lpstr>PowerPoint Presentation</vt:lpstr>
      <vt:lpstr>PowerPoint Presentation</vt:lpstr>
      <vt:lpstr>PowerPoint Presentation</vt:lpstr>
      <vt:lpstr>PowerPoint Presentation</vt:lpstr>
      <vt:lpstr>Reconfigurability</vt:lpstr>
      <vt:lpstr>PowerPoint Presentation</vt:lpstr>
      <vt:lpstr>Reconfigurability</vt:lpstr>
      <vt:lpstr>PowerPoint Presentation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Reconfigurability</vt:lpstr>
      <vt:lpstr>Problem Formulation</vt:lpstr>
      <vt:lpstr>Related Work</vt:lpstr>
      <vt:lpstr>Related Work</vt:lpstr>
      <vt:lpstr>Optimisation Strategy</vt:lpstr>
      <vt:lpstr>PowerPoint Presentation</vt:lpstr>
      <vt:lpstr>Dynamic Placement Algorithm</vt:lpstr>
      <vt:lpstr>Dynamic Placement Algorithm</vt:lpstr>
      <vt:lpstr>Dynamic Placement Algorithm</vt:lpstr>
      <vt:lpstr>Dynamic Placement Algorithm</vt:lpstr>
      <vt:lpstr>Experimental Evaluation</vt:lpstr>
      <vt:lpstr>Experimental Results</vt:lpstr>
      <vt:lpstr>Experimental Results</vt:lpstr>
      <vt:lpstr>Experimental Results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Winnie IDA</dc:creator>
  <cp:lastModifiedBy>Paul Pop</cp:lastModifiedBy>
  <cp:revision>1</cp:revision>
  <cp:lastPrinted>1601-01-01T00:00:00Z</cp:lastPrinted>
  <dcterms:created xsi:type="dcterms:W3CDTF">1601-01-01T00:00:00Z</dcterms:created>
  <dcterms:modified xsi:type="dcterms:W3CDTF">2014-04-17T10:46:21Z</dcterms:modified>
</cp:coreProperties>
</file>