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292" r:id="rId3"/>
    <p:sldId id="427" r:id="rId4"/>
    <p:sldId id="361" r:id="rId5"/>
    <p:sldId id="295" r:id="rId6"/>
    <p:sldId id="472" r:id="rId7"/>
    <p:sldId id="429" r:id="rId8"/>
    <p:sldId id="432" r:id="rId9"/>
    <p:sldId id="431" r:id="rId10"/>
    <p:sldId id="433" r:id="rId11"/>
    <p:sldId id="436" r:id="rId12"/>
    <p:sldId id="434" r:id="rId13"/>
    <p:sldId id="473" r:id="rId14"/>
    <p:sldId id="437" r:id="rId15"/>
    <p:sldId id="474" r:id="rId16"/>
    <p:sldId id="439" r:id="rId17"/>
    <p:sldId id="440" r:id="rId18"/>
    <p:sldId id="441" r:id="rId19"/>
    <p:sldId id="442" r:id="rId20"/>
    <p:sldId id="443" r:id="rId21"/>
    <p:sldId id="446" r:id="rId22"/>
    <p:sldId id="447" r:id="rId23"/>
    <p:sldId id="448" r:id="rId24"/>
    <p:sldId id="449" r:id="rId25"/>
    <p:sldId id="450" r:id="rId26"/>
    <p:sldId id="452" r:id="rId27"/>
    <p:sldId id="454" r:id="rId28"/>
    <p:sldId id="467" r:id="rId29"/>
    <p:sldId id="456" r:id="rId30"/>
    <p:sldId id="457" r:id="rId31"/>
    <p:sldId id="471" r:id="rId32"/>
    <p:sldId id="458" r:id="rId33"/>
    <p:sldId id="460" r:id="rId34"/>
    <p:sldId id="462" r:id="rId35"/>
    <p:sldId id="475" r:id="rId36"/>
    <p:sldId id="464" r:id="rId37"/>
    <p:sldId id="463" r:id="rId38"/>
    <p:sldId id="468" r:id="rId3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19C"/>
    <a:srgbClr val="003399"/>
    <a:srgbClr val="3182BD"/>
    <a:srgbClr val="003366"/>
    <a:srgbClr val="20954B"/>
    <a:srgbClr val="00A944"/>
    <a:srgbClr val="A50F15"/>
    <a:srgbClr val="006D2C"/>
    <a:srgbClr val="252525"/>
    <a:srgbClr val="FCAE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6" autoAdjust="0"/>
    <p:restoredTop sz="94609" autoAdjust="0"/>
  </p:normalViewPr>
  <p:slideViewPr>
    <p:cSldViewPr snapToGrid="0" snapToObjects="1">
      <p:cViewPr varScale="1">
        <p:scale>
          <a:sx n="67" d="100"/>
          <a:sy n="67" d="100"/>
        </p:scale>
        <p:origin x="-1212"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10F7E46-332B-EF4F-9198-9F355BE121AB}" type="datetimeFigureOut">
              <a:rPr lang="en-US" smtClean="0"/>
              <a:pPr/>
              <a:t>5/9/2014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9E986D6-A5F1-CF4C-9BDB-8AE4FD3A05DD}" type="slidenum">
              <a:rPr lang="en-US" smtClean="0"/>
              <a:pPr/>
              <a:t>‹#›</a:t>
            </a:fld>
            <a:endParaRPr lang="en-US"/>
          </a:p>
        </p:txBody>
      </p:sp>
    </p:spTree>
    <p:extLst>
      <p:ext uri="{BB962C8B-B14F-4D97-AF65-F5344CB8AC3E}">
        <p14:creationId xmlns:p14="http://schemas.microsoft.com/office/powerpoint/2010/main" val="11267930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I am</a:t>
            </a:r>
            <a:r>
              <a:rPr lang="sv-SE" baseline="0" dirty="0" smtClean="0"/>
              <a:t> glad to present my PhD work: </a:t>
            </a:r>
            <a:r>
              <a:rPr lang="en-US" sz="1200" dirty="0" smtClean="0"/>
              <a:t>Tradeoff Analysis for Dependable Real-Time Embedded Systems during the Early Design Phases.</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a:t>
            </a:fld>
            <a:endParaRPr lang="en-US"/>
          </a:p>
        </p:txBody>
      </p:sp>
    </p:spTree>
    <p:extLst>
      <p:ext uri="{BB962C8B-B14F-4D97-AF65-F5344CB8AC3E}">
        <p14:creationId xmlns:p14="http://schemas.microsoft.com/office/powerpoint/2010/main" val="90043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In the early design phases, there are a lot of uncertainties about the functionality requirements of the application. The reality is that the functionality requirements change during the later design phases. They are not fixed and not fully known in the beggining.</a:t>
            </a:r>
          </a:p>
          <a:p>
            <a:endParaRPr lang="sv-SE" baseline="0" dirty="0" smtClean="0"/>
          </a:p>
          <a:p>
            <a:r>
              <a:rPr lang="sv-SE" baseline="0" dirty="0" smtClean="0"/>
              <a:t>Often we have information about the kinds of changes: for examples, we know what new functions and upgrades we want in a future version of a product. Then, in some industies, you talk about product lines, where you know in advance what features you will intruduce and when, although maybe we don’t know all the details.</a:t>
            </a:r>
          </a:p>
          <a:p>
            <a:endParaRPr lang="sv-SE" baseline="0" dirty="0" smtClean="0"/>
          </a:p>
          <a:p>
            <a:r>
              <a:rPr lang="sv-SE" baseline="0" dirty="0" smtClean="0"/>
              <a:t>We capture the changes in functionality as scenarios. There is a lot of work in the liternature which disigners how these scenarios can be determined. </a:t>
            </a:r>
            <a:r>
              <a:rPr lang="en-US" sz="1200" b="0" i="0" u="none" strike="noStrike" kern="1200" baseline="0" dirty="0" smtClean="0">
                <a:solidFill>
                  <a:schemeClr val="tx1"/>
                </a:solidFill>
                <a:latin typeface="+mn-lt"/>
                <a:ea typeface="+mn-ea"/>
                <a:cs typeface="+mn-cs"/>
              </a:rPr>
              <a:t>Let us consider the example in the table, which includes one baseline functionality S0 (tasks t1 to t4 from the previous Table), and four future scenarios S1 to S4. S1 replaces /tau_1 with /taul_5 due to a functionality update. S2 introduces t6 for enhancing the application performance. In S3, a new application is added, which is modeled by /tau_7 and /tau_8. S4 is the combination of S1 and S2, which captures the case when both S1 and S2 happen at the same time. Next to each scenario Si, we also specify its weight </a:t>
            </a:r>
            <a:r>
              <a:rPr lang="en-US" sz="1200" b="0" i="0" u="none" strike="noStrike" kern="1200" baseline="0" dirty="0" err="1" smtClean="0">
                <a:solidFill>
                  <a:schemeClr val="tx1"/>
                </a:solidFill>
                <a:latin typeface="+mn-lt"/>
                <a:ea typeface="+mn-ea"/>
                <a:cs typeface="+mn-cs"/>
              </a:rPr>
              <a:t>wi</a:t>
            </a:r>
            <a:r>
              <a:rPr lang="en-US" sz="1200" b="0" i="0" u="none" strike="noStrike" kern="1200" baseline="0" dirty="0" smtClean="0">
                <a:solidFill>
                  <a:schemeClr val="tx1"/>
                </a:solidFill>
                <a:latin typeface="+mn-lt"/>
                <a:ea typeface="+mn-ea"/>
                <a:cs typeface="+mn-cs"/>
              </a:rPr>
              <a:t>, which indicates the likelihood of this scenario actually happing in the future.</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10</a:t>
            </a:fld>
            <a:endParaRPr lang="en-US"/>
          </a:p>
        </p:txBody>
      </p:sp>
    </p:spTree>
    <p:extLst>
      <p:ext uri="{BB962C8B-B14F-4D97-AF65-F5344CB8AC3E}">
        <p14:creationId xmlns:p14="http://schemas.microsoft.com/office/powerpoint/2010/main" val="1241015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We have the problem formulation as follows...</a:t>
            </a:r>
          </a:p>
          <a:p>
            <a:endParaRPr lang="sv-SE" dirty="0" smtClean="0"/>
          </a:p>
          <a:p>
            <a:r>
              <a:rPr lang="sv-SE" dirty="0" smtClean="0"/>
              <a:t>One</a:t>
            </a:r>
            <a:r>
              <a:rPr lang="sv-SE" baseline="0" dirty="0" smtClean="0"/>
              <a:t> might ask: why not wait to make the design decision until we know all the details of the functionality and of the architecture. If you are a system </a:t>
            </a:r>
            <a:r>
              <a:rPr lang="en-US" sz="1200" dirty="0" smtClean="0">
                <a:latin typeface="Calibri" charset="0"/>
                <a:ea typeface="ＭＳ Ｐゴシック" charset="0"/>
              </a:rPr>
              <a:t>integrators,</a:t>
            </a:r>
            <a:r>
              <a:rPr lang="en-US" sz="1200" baseline="0" dirty="0" smtClean="0">
                <a:latin typeface="Calibri" charset="0"/>
                <a:ea typeface="ＭＳ Ｐゴシック" charset="0"/>
              </a:rPr>
              <a:t> </a:t>
            </a:r>
            <a:r>
              <a:rPr lang="sv-SE" baseline="0" dirty="0" smtClean="0"/>
              <a:t>for example, you have to decide early on the allocation of fucntionality, and subscribe different functions to different suppliers, so putting more effort into making design decision during the early design phases makes a lot of sense.</a:t>
            </a:r>
          </a:p>
          <a:p>
            <a:endParaRPr lang="sv-SE" baseline="0" dirty="0" smtClean="0"/>
          </a:p>
          <a:p>
            <a:r>
              <a:rPr lang="sv-SE" baseline="0" dirty="0" smtClean="0"/>
              <a:t>Another question could be: why not change the mapping during the later design phases. In many application area you cound do design changes, but they are costly, and you would like to minimise them. In some areas, they are very costly, for example in the safety-critical area, because it involves recertification, so you want to avoid them completely.</a:t>
            </a:r>
          </a:p>
          <a:p>
            <a:endParaRPr lang="sv-SE" baseline="0" dirty="0" smtClean="0"/>
          </a:p>
          <a:p>
            <a:r>
              <a:rPr lang="sv-SE" baseline="0" dirty="0" smtClean="0"/>
              <a:t>That is why the early desige decision has to be robust, i.e., schedulable even if wcet changes, and flexible, i.e., it can accomodate chagnes in the future.</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11</a:t>
            </a:fld>
            <a:endParaRPr lang="en-US"/>
          </a:p>
        </p:txBody>
      </p:sp>
    </p:spTree>
    <p:extLst>
      <p:ext uri="{BB962C8B-B14F-4D97-AF65-F5344CB8AC3E}">
        <p14:creationId xmlns:p14="http://schemas.microsoft.com/office/powerpoint/2010/main" val="3192034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v-SE" dirty="0" smtClean="0"/>
              <a:t>Let’s </a:t>
            </a:r>
            <a:r>
              <a:rPr lang="sv-SE" baseline="0" dirty="0" smtClean="0"/>
              <a:t>present a motivational example to show the importance of modeling uncertainties.</a:t>
            </a:r>
          </a:p>
          <a:p>
            <a:endParaRPr lang="sv-SE" baseline="0" dirty="0" smtClean="0"/>
          </a:p>
          <a:p>
            <a:r>
              <a:rPr lang="sv-SE" baseline="0" dirty="0" smtClean="0"/>
              <a:t>Let’s assume we have two mapping alternatives, M and M’. In the case we don’t caturing uncertianty in WCETs, and calculate the degree of schedualbility by a single value, the expected WCET value, we have </a:t>
            </a:r>
            <a:r>
              <a:rPr lang="en-US" altLang="zh-CN" sz="1200" b="0" i="0" u="none" strike="noStrike" kern="1200" baseline="0" dirty="0" err="1" smtClean="0">
                <a:solidFill>
                  <a:schemeClr val="tx1"/>
                </a:solidFill>
                <a:latin typeface="+mn-lt"/>
                <a:ea typeface="+mn-ea"/>
                <a:cs typeface="+mn-cs"/>
              </a:rPr>
              <a:t>rM</a:t>
            </a:r>
            <a:r>
              <a:rPr lang="en-US" altLang="zh-CN" sz="1200" b="0" i="0" u="none" strike="noStrike" kern="1200" baseline="0" dirty="0" smtClean="0">
                <a:solidFill>
                  <a:schemeClr val="tx1"/>
                </a:solidFill>
                <a:latin typeface="+mn-lt"/>
                <a:ea typeface="+mn-ea"/>
                <a:cs typeface="+mn-cs"/>
              </a:rPr>
              <a:t> = -260, while, </a:t>
            </a:r>
            <a:r>
              <a:rPr lang="en-US" altLang="zh-CN" sz="1200" b="0" i="0" u="none" strike="noStrike" kern="1200" baseline="0" dirty="0" err="1" smtClean="0">
                <a:solidFill>
                  <a:schemeClr val="tx1"/>
                </a:solidFill>
                <a:latin typeface="+mn-lt"/>
                <a:ea typeface="+mn-ea"/>
                <a:cs typeface="+mn-cs"/>
              </a:rPr>
              <a:t>rM</a:t>
            </a:r>
            <a:r>
              <a:rPr lang="en-US" altLang="zh-CN" sz="1200" b="0" i="0" u="none" strike="noStrike" kern="1200" baseline="0" dirty="0" smtClean="0">
                <a:solidFill>
                  <a:schemeClr val="tx1"/>
                </a:solidFill>
                <a:latin typeface="+mn-lt"/>
                <a:ea typeface="+mn-ea"/>
                <a:cs typeface="+mn-cs"/>
              </a:rPr>
              <a:t>’ = -317, which means that M’ would be preferred, since a larger negative values means the solution is more schedulable.</a:t>
            </a:r>
          </a:p>
          <a:p>
            <a:endParaRPr lang="sv-SE" baseline="0" dirty="0" smtClean="0"/>
          </a:p>
          <a:p>
            <a:r>
              <a:rPr lang="en-US" sz="1200" b="0" i="0" u="none" strike="noStrike" kern="1200" baseline="0" dirty="0" smtClean="0">
                <a:solidFill>
                  <a:schemeClr val="tx1"/>
                </a:solidFill>
                <a:latin typeface="+mn-lt"/>
                <a:ea typeface="+mn-ea"/>
                <a:cs typeface="+mn-cs"/>
              </a:rPr>
              <a:t>However, we reach a different conclusion if we capture the uncertainties in </a:t>
            </a:r>
            <a:r>
              <a:rPr lang="en-US" sz="1200" b="0" i="0" u="none" strike="noStrike" kern="1200" baseline="0" dirty="0" err="1" smtClean="0">
                <a:solidFill>
                  <a:schemeClr val="tx1"/>
                </a:solidFill>
                <a:latin typeface="+mn-lt"/>
                <a:ea typeface="+mn-ea"/>
                <a:cs typeface="+mn-cs"/>
              </a:rPr>
              <a:t>wcets</a:t>
            </a:r>
            <a:r>
              <a:rPr lang="en-US" sz="1200" b="0" i="0" u="none" strike="noStrike" kern="1200" baseline="0" dirty="0" smtClean="0">
                <a:solidFill>
                  <a:schemeClr val="tx1"/>
                </a:solidFill>
                <a:latin typeface="+mn-lt"/>
                <a:ea typeface="+mn-ea"/>
                <a:cs typeface="+mn-cs"/>
              </a:rPr>
              <a:t>. The figure in the right hand side presents the degree of </a:t>
            </a:r>
            <a:r>
              <a:rPr lang="en-US" sz="1200" b="0" i="0" u="none" strike="noStrike" kern="1200" baseline="0" dirty="0" err="1" smtClean="0">
                <a:solidFill>
                  <a:schemeClr val="tx1"/>
                </a:solidFill>
                <a:latin typeface="+mn-lt"/>
                <a:ea typeface="+mn-ea"/>
                <a:cs typeface="+mn-cs"/>
              </a:rPr>
              <a:t>schedulability</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cpf’s</a:t>
            </a:r>
            <a:r>
              <a:rPr lang="en-US" sz="1200" b="0" i="0" u="none" strike="noStrike" kern="1200" baseline="0" dirty="0" smtClean="0">
                <a:solidFill>
                  <a:schemeClr val="tx1"/>
                </a:solidFill>
                <a:latin typeface="+mn-lt"/>
                <a:ea typeface="+mn-ea"/>
                <a:cs typeface="+mn-cs"/>
              </a:rPr>
              <a:t> for the two mappings. The probability of the mapping being schedulable P(</a:t>
            </a:r>
            <a:r>
              <a:rPr lang="en-US" sz="1200" b="0" i="0" u="none" strike="noStrike" kern="1200" baseline="0" dirty="0" err="1" smtClean="0">
                <a:solidFill>
                  <a:schemeClr val="tx1"/>
                </a:solidFill>
                <a:latin typeface="+mn-lt"/>
                <a:ea typeface="+mn-ea"/>
                <a:cs typeface="+mn-cs"/>
              </a:rPr>
              <a:t>rM</a:t>
            </a:r>
            <a:r>
              <a:rPr lang="en-US" sz="1200" b="0" i="0" u="none" strike="noStrike" kern="1200" baseline="0" dirty="0" smtClean="0">
                <a:solidFill>
                  <a:schemeClr val="tx1"/>
                </a:solidFill>
                <a:latin typeface="+mn-lt"/>
                <a:ea typeface="+mn-ea"/>
                <a:cs typeface="+mn-cs"/>
              </a:rPr>
              <a:t>’) is determined by the intersection of the </a:t>
            </a:r>
            <a:r>
              <a:rPr lang="en-US" sz="1200" b="0" i="0" u="none" strike="noStrike" kern="1200" baseline="0" dirty="0" err="1" smtClean="0">
                <a:solidFill>
                  <a:schemeClr val="tx1"/>
                </a:solidFill>
                <a:latin typeface="+mn-lt"/>
                <a:ea typeface="+mn-ea"/>
                <a:cs typeface="+mn-cs"/>
              </a:rPr>
              <a:t>cpf</a:t>
            </a:r>
            <a:r>
              <a:rPr lang="en-US" sz="1200" b="0" i="0" u="none" strike="noStrike" kern="1200" baseline="0" dirty="0" smtClean="0">
                <a:solidFill>
                  <a:schemeClr val="tx1"/>
                </a:solidFill>
                <a:latin typeface="+mn-lt"/>
                <a:ea typeface="+mn-ea"/>
                <a:cs typeface="+mn-cs"/>
              </a:rPr>
              <a:t> with the vertical line at point “0". As we can see, M has a better chance of being schedulable (93%) than M’ (67%), so actually choosing M instead of M’ is more “robust", i.e., it has a higher chance of being </a:t>
            </a:r>
            <a:r>
              <a:rPr lang="sv-SE" sz="1200" b="0" i="0" u="none" strike="noStrike" kern="1200" baseline="0" dirty="0" smtClean="0">
                <a:solidFill>
                  <a:schemeClr val="tx1"/>
                </a:solidFill>
                <a:latin typeface="+mn-lt"/>
                <a:ea typeface="+mn-ea"/>
                <a:cs typeface="+mn-cs"/>
              </a:rPr>
              <a:t>schedulable.</a:t>
            </a:r>
          </a:p>
          <a:p>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We define the robustness as the probability of all tasks being schedulable.</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12</a:t>
            </a:fld>
            <a:endParaRPr lang="en-US"/>
          </a:p>
        </p:txBody>
      </p:sp>
    </p:spTree>
    <p:extLst>
      <p:ext uri="{BB962C8B-B14F-4D97-AF65-F5344CB8AC3E}">
        <p14:creationId xmlns:p14="http://schemas.microsoft.com/office/powerpoint/2010/main" val="2217702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also consider to model the uncertainties in functionality as flexibility. Let us consider the baseline functionality, and the future scenarios in the left Tables. We are interested to determine a mapping which maximizes robustness and flexibility. The Pareto-optimal solutions found after an exhaustive search, are depicted by (blue) ‘x’ in Figure. </a:t>
            </a:r>
            <a:r>
              <a:rPr lang="en-US" altLang="zh-CN" sz="1200" b="0" i="0" u="none" strike="noStrike" kern="1200" baseline="0" dirty="0" smtClean="0">
                <a:solidFill>
                  <a:schemeClr val="tx1"/>
                </a:solidFill>
                <a:latin typeface="+mn-lt"/>
                <a:ea typeface="+mn-ea"/>
                <a:cs typeface="+mn-cs"/>
              </a:rPr>
              <a:t>Pareto-optimal solutions </a:t>
            </a:r>
            <a:r>
              <a:rPr lang="en-US" sz="1200" b="0" i="0" u="none" strike="noStrike" kern="1200" baseline="0" dirty="0" smtClean="0">
                <a:solidFill>
                  <a:schemeClr val="tx1"/>
                </a:solidFill>
                <a:latin typeface="+mn-lt"/>
                <a:ea typeface="+mn-ea"/>
                <a:cs typeface="+mn-cs"/>
              </a:rPr>
              <a:t>are solutions which are not dominated by other solutions.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have also plotted the SFM, which ignores </a:t>
            </a:r>
            <a:r>
              <a:rPr lang="en-US" sz="1200" b="0" i="0" u="none" strike="noStrike" kern="1200" baseline="0" dirty="0" err="1" smtClean="0">
                <a:solidFill>
                  <a:schemeClr val="tx1"/>
                </a:solidFill>
                <a:latin typeface="+mn-lt"/>
                <a:ea typeface="+mn-ea"/>
                <a:cs typeface="+mn-cs"/>
              </a:rPr>
              <a:t>uncertianties</a:t>
            </a:r>
            <a:r>
              <a:rPr lang="en-US" sz="1200" b="0" i="0" u="none" strike="noStrike" kern="1200" baseline="0" dirty="0" smtClean="0">
                <a:solidFill>
                  <a:schemeClr val="tx1"/>
                </a:solidFill>
                <a:latin typeface="+mn-lt"/>
                <a:ea typeface="+mn-ea"/>
                <a:cs typeface="+mn-cs"/>
              </a:rPr>
              <a:t> in WCETs and functionality, with a red plus (+), and we can see its robustness and flexibility are very low.</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example shows that it is important to take into account the uncertainties in both the WCET and functionality requirements.</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13</a:t>
            </a:fld>
            <a:endParaRPr lang="en-US"/>
          </a:p>
        </p:txBody>
      </p:sp>
    </p:spTree>
    <p:extLst>
      <p:ext uri="{BB962C8B-B14F-4D97-AF65-F5344CB8AC3E}">
        <p14:creationId xmlns:p14="http://schemas.microsoft.com/office/powerpoint/2010/main" val="337990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When we consider simultaneously optimizing multiple design metrics, we can either merge all design metrics into a single objective function by using a weighted average, and determine one optimized solution, or we perform multiobjective optimization, which aims to determine Pareto-front </a:t>
            </a:r>
            <a:r>
              <a:rPr lang="sv-SE" altLang="zh-CN" sz="1200" b="0" i="0" u="none" strike="noStrike" kern="1200" baseline="0" dirty="0" smtClean="0">
                <a:solidFill>
                  <a:schemeClr val="tx1"/>
                </a:solidFill>
                <a:latin typeface="+mn-lt"/>
                <a:ea typeface="+mn-ea"/>
                <a:cs typeface="+mn-cs"/>
              </a:rPr>
              <a:t>of solutions. </a:t>
            </a:r>
          </a:p>
          <a:p>
            <a:endParaRPr lang="sv-SE"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In general, there are exact methods, such as integer/mixed linear program formulation, and heuristics, such as </a:t>
            </a:r>
            <a:r>
              <a:rPr lang="en-US" altLang="zh-CN" sz="1200" b="0" i="0" u="none" strike="noStrike" kern="1200" baseline="0" dirty="0" err="1" smtClean="0">
                <a:solidFill>
                  <a:schemeClr val="tx1"/>
                </a:solidFill>
                <a:latin typeface="+mn-lt"/>
                <a:ea typeface="+mn-ea"/>
                <a:cs typeface="+mn-cs"/>
              </a:rPr>
              <a:t>Tabu</a:t>
            </a:r>
            <a:r>
              <a:rPr lang="en-US" altLang="zh-CN" sz="1200" b="0" i="0" u="none" strike="noStrike" kern="1200" baseline="0" dirty="0" smtClean="0">
                <a:solidFill>
                  <a:schemeClr val="tx1"/>
                </a:solidFill>
                <a:latin typeface="+mn-lt"/>
                <a:ea typeface="+mn-ea"/>
                <a:cs typeface="+mn-cs"/>
              </a:rPr>
              <a:t> Search (TS) or Genetic Algorithm (GA), for solving the </a:t>
            </a:r>
            <a:r>
              <a:rPr lang="sv-SE" altLang="zh-CN" sz="1200" b="0" i="0" u="none" strike="noStrike" kern="1200" baseline="0" dirty="0" smtClean="0">
                <a:solidFill>
                  <a:schemeClr val="tx1"/>
                </a:solidFill>
                <a:latin typeface="+mn-lt"/>
                <a:ea typeface="+mn-ea"/>
                <a:cs typeface="+mn-cs"/>
              </a:rPr>
              <a:t>multiobjective optimization problems. In this project, we </a:t>
            </a:r>
            <a:r>
              <a:rPr lang="en-US" sz="1200" b="0" i="0" u="none" strike="noStrike" kern="1200" baseline="0" dirty="0" smtClean="0">
                <a:solidFill>
                  <a:schemeClr val="tx1"/>
                </a:solidFill>
                <a:latin typeface="+mn-lt"/>
                <a:ea typeface="+mn-ea"/>
                <a:cs typeface="+mn-cs"/>
              </a:rPr>
              <a:t>propose a Genetic Algorithm (GA)-based approach, to solve the </a:t>
            </a:r>
            <a:r>
              <a:rPr lang="sv-SE" sz="1200" b="0" i="0" u="none" strike="noStrike" kern="1200" baseline="0" dirty="0" smtClean="0">
                <a:solidFill>
                  <a:schemeClr val="tx1"/>
                </a:solidFill>
                <a:latin typeface="+mn-lt"/>
                <a:ea typeface="+mn-ea"/>
                <a:cs typeface="+mn-cs"/>
              </a:rPr>
              <a:t>current optimization problem.</a:t>
            </a:r>
            <a:endParaRPr lang="zh-CN" altLang="en-US" dirty="0"/>
          </a:p>
        </p:txBody>
      </p:sp>
      <p:sp>
        <p:nvSpPr>
          <p:cNvPr id="4" name="灯片编号占位符 3"/>
          <p:cNvSpPr>
            <a:spLocks noGrp="1"/>
          </p:cNvSpPr>
          <p:nvPr>
            <p:ph type="sldNum" sz="quarter" idx="10"/>
          </p:nvPr>
        </p:nvSpPr>
        <p:spPr/>
        <p:txBody>
          <a:bodyPr/>
          <a:lstStyle/>
          <a:p>
            <a:fld id="{E9E986D6-A5F1-CF4C-9BDB-8AE4FD3A05DD}" type="slidenum">
              <a:rPr lang="en-US" smtClean="0"/>
              <a:pPr/>
              <a:t>14</a:t>
            </a:fld>
            <a:endParaRPr lang="en-US"/>
          </a:p>
        </p:txBody>
      </p:sp>
    </p:spTree>
    <p:extLst>
      <p:ext uri="{BB962C8B-B14F-4D97-AF65-F5344CB8AC3E}">
        <p14:creationId xmlns:p14="http://schemas.microsoft.com/office/powerpoint/2010/main" val="1830709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decided to use an off-the-shell method, the Non-dominated Sorting Genetic Algorithm-II, due to its good performance and its simple </a:t>
            </a:r>
            <a:r>
              <a:rPr lang="sv-SE" sz="1200" b="0" i="0" u="none" strike="noStrike" kern="1200" baseline="0" dirty="0" smtClean="0">
                <a:solidFill>
                  <a:schemeClr val="tx1"/>
                </a:solidFill>
                <a:latin typeface="+mn-lt"/>
                <a:ea typeface="+mn-ea"/>
                <a:cs typeface="+mn-cs"/>
              </a:rPr>
              <a:t>implementation.</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For each candidate solution Mk visited during the search, we calculate the robustness using the Kernel Smoothing Density Estimate (KSDE) technique (the details refer to my thesis, we don’t have time to present it now).</a:t>
            </a:r>
          </a:p>
          <a:p>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To calculate the flexibility we have to try and fit each future scenario on top of the baseline mapping. To have the most accurate calculation of felxibility we would need to use the optimal mapping for each future scenario, but that is time consuming. Instead, we use a greedy mapping for the future scenarios.</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15</a:t>
            </a:fld>
            <a:endParaRPr lang="en-US"/>
          </a:p>
        </p:txBody>
      </p:sp>
    </p:spTree>
    <p:extLst>
      <p:ext uri="{BB962C8B-B14F-4D97-AF65-F5344CB8AC3E}">
        <p14:creationId xmlns:p14="http://schemas.microsoft.com/office/powerpoint/2010/main" val="1452364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dirty="0" smtClean="0">
                <a:latin typeface="+mn-lt"/>
              </a:rPr>
              <a:t>To evaluate the proposed</a:t>
            </a:r>
            <a:r>
              <a:rPr lang="sv-SE" sz="1200" baseline="0" dirty="0" smtClean="0">
                <a:latin typeface="+mn-lt"/>
              </a:rPr>
              <a:t> approach we used </a:t>
            </a:r>
            <a:r>
              <a:rPr lang="en-US" sz="1200" dirty="0" smtClean="0">
                <a:latin typeface="+mn-lt"/>
              </a:rPr>
              <a:t>4 real-life case studies from Embedded System Synthesis Benchmark Suite 8 eight synthetic benchmarks generated using Task Graphs For Free. We have varied the size of the system from 22 tasks (</a:t>
            </a:r>
            <a:r>
              <a:rPr lang="en-US" sz="1200" i="1" dirty="0" smtClean="0">
                <a:latin typeface="+mn-lt"/>
              </a:rPr>
              <a:t>S</a:t>
            </a:r>
            <a:r>
              <a:rPr lang="en-US" sz="1200" baseline="-25000" dirty="0" smtClean="0">
                <a:latin typeface="+mn-lt"/>
              </a:rPr>
              <a:t>0</a:t>
            </a:r>
            <a:r>
              <a:rPr lang="en-US" sz="1200" dirty="0" smtClean="0">
                <a:latin typeface="+mn-lt"/>
              </a:rPr>
              <a:t>) and 3 PEs to 84 tasks (</a:t>
            </a:r>
            <a:r>
              <a:rPr lang="en-US" sz="1200" i="1" dirty="0" smtClean="0">
                <a:latin typeface="+mn-lt"/>
              </a:rPr>
              <a:t>S</a:t>
            </a:r>
            <a:r>
              <a:rPr lang="en-US" sz="1200" baseline="-25000" dirty="0" smtClean="0">
                <a:latin typeface="+mn-lt"/>
              </a:rPr>
              <a:t>0</a:t>
            </a:r>
            <a:r>
              <a:rPr lang="en-US" sz="1200" dirty="0" smtClean="0">
                <a:latin typeface="+mn-lt"/>
              </a:rPr>
              <a:t>) and 10 </a:t>
            </a:r>
            <a:r>
              <a:rPr lang="en-US" sz="1200" dirty="0" err="1" smtClean="0">
                <a:latin typeface="+mn-lt"/>
              </a:rPr>
              <a:t>Pes</a:t>
            </a:r>
            <a:r>
              <a:rPr lang="en-US" sz="1200" dirty="0" smtClean="0">
                <a:latin typeface="+mn-lt"/>
              </a:rPr>
              <a:t>. For each benchmark, we have four future scenarios.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mn-lt"/>
              </a:rPr>
              <a:t>I implemented the proposed optimization</a:t>
            </a:r>
            <a:r>
              <a:rPr lang="en-US" sz="1200" baseline="0" dirty="0" smtClean="0">
                <a:latin typeface="+mn-lt"/>
              </a:rPr>
              <a:t> algorithm in </a:t>
            </a:r>
            <a:r>
              <a:rPr lang="en-US" sz="1200" dirty="0" err="1" smtClean="0">
                <a:latin typeface="+mn-lt"/>
              </a:rPr>
              <a:t>Matlab</a:t>
            </a:r>
            <a:r>
              <a:rPr lang="en-US" sz="1200" dirty="0" smtClean="0">
                <a:latin typeface="+mn-lt"/>
              </a:rPr>
              <a:t> 2010 and NSGA-II parameters are tuned such that no improvements were seen after a very long runtime.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endParaRPr>
          </a:p>
          <a:p>
            <a:pPr lvl="0"/>
            <a:endParaRPr lang="en-US" sz="1200" dirty="0" smtClean="0">
              <a:latin typeface="+mn-lt"/>
            </a:endParaRPr>
          </a:p>
          <a:p>
            <a:endParaRPr lang="sv-SE" sz="1200" dirty="0">
              <a:latin typeface="+mn-lt"/>
            </a:endParaRPr>
          </a:p>
        </p:txBody>
      </p:sp>
      <p:sp>
        <p:nvSpPr>
          <p:cNvPr id="4" name="Slide Number Placeholder 3"/>
          <p:cNvSpPr>
            <a:spLocks noGrp="1"/>
          </p:cNvSpPr>
          <p:nvPr>
            <p:ph type="sldNum" sz="quarter" idx="10"/>
          </p:nvPr>
        </p:nvSpPr>
        <p:spPr/>
        <p:txBody>
          <a:bodyPr/>
          <a:lstStyle/>
          <a:p>
            <a:fld id="{E9E986D6-A5F1-CF4C-9BDB-8AE4FD3A05DD}" type="slidenum">
              <a:rPr lang="en-US" smtClean="0"/>
              <a:pPr/>
              <a:t>16</a:t>
            </a:fld>
            <a:endParaRPr lang="en-US"/>
          </a:p>
        </p:txBody>
      </p:sp>
    </p:spTree>
    <p:extLst>
      <p:ext uri="{BB962C8B-B14F-4D97-AF65-F5344CB8AC3E}">
        <p14:creationId xmlns:p14="http://schemas.microsoft.com/office/powerpoint/2010/main" val="2510863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We only show the experimental results of the real-life case studies here. In the resulting</a:t>
            </a:r>
            <a:r>
              <a:rPr lang="sv-SE" baseline="0" dirty="0" smtClean="0"/>
              <a:t> table, we have the number of PEs, number of tasks in the baseline and future scenarios, the values of robustness and flexibility by SFM and MRF. We also present a plot where we have compared the pareto-front obtained by MRF with SFM I have introduced before. We can see that </a:t>
            </a:r>
            <a:r>
              <a:rPr lang="en-US" sz="1200" b="0" i="0" u="none" strike="noStrike" kern="1200" baseline="0" dirty="0" smtClean="0">
                <a:solidFill>
                  <a:schemeClr val="tx1"/>
                </a:solidFill>
                <a:latin typeface="+mn-lt"/>
                <a:ea typeface="+mn-ea"/>
                <a:cs typeface="+mn-cs"/>
              </a:rPr>
              <a:t>SFM is not able to find robust and flexible solutions, whereas our MRF approach is able to find good quality solutions, which both robustness and flexibility are significantly increased compared to SFM.</a:t>
            </a:r>
          </a:p>
          <a:p>
            <a:endParaRPr lang="en-US"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This mapping problem has been</a:t>
            </a:r>
            <a:r>
              <a:rPr lang="en-US" sz="1200" b="0" i="0" u="none" strike="noStrike" kern="1200" baseline="0" dirty="0" smtClean="0">
                <a:solidFill>
                  <a:schemeClr val="tx1"/>
                </a:solidFill>
                <a:latin typeface="+mn-lt"/>
                <a:ea typeface="+mn-ea"/>
                <a:cs typeface="+mn-cs"/>
              </a:rPr>
              <a:t> extended to consider the architecture selection under uncertainties. Architecture selection means deciding the hardware components, their characteristic </a:t>
            </a:r>
            <a:r>
              <a:rPr lang="sv-SE" sz="1200" b="0" i="0" u="none" strike="noStrike" kern="1200" baseline="0" dirty="0" smtClean="0">
                <a:solidFill>
                  <a:schemeClr val="tx1"/>
                </a:solidFill>
                <a:latin typeface="+mn-lt"/>
                <a:ea typeface="+mn-ea"/>
                <a:cs typeface="+mn-cs"/>
              </a:rPr>
              <a:t>and their interconnections. </a:t>
            </a:r>
            <a:r>
              <a:rPr lang="en-US" sz="1200" b="0" i="0" u="none" strike="noStrike" kern="1200" baseline="0" dirty="0" smtClean="0">
                <a:solidFill>
                  <a:schemeClr val="tx1"/>
                </a:solidFill>
                <a:latin typeface="+mn-lt"/>
                <a:ea typeface="+mn-ea"/>
                <a:cs typeface="+mn-cs"/>
              </a:rPr>
              <a:t>Anyone interested can have a look on my thesis.</a:t>
            </a:r>
            <a:endParaRPr lang="sv-SE" dirty="0" smtClean="0"/>
          </a:p>
        </p:txBody>
      </p:sp>
      <p:sp>
        <p:nvSpPr>
          <p:cNvPr id="4" name="Slide Number Placeholder 3"/>
          <p:cNvSpPr>
            <a:spLocks noGrp="1"/>
          </p:cNvSpPr>
          <p:nvPr>
            <p:ph type="sldNum" sz="quarter" idx="10"/>
          </p:nvPr>
        </p:nvSpPr>
        <p:spPr/>
        <p:txBody>
          <a:bodyPr/>
          <a:lstStyle/>
          <a:p>
            <a:fld id="{E9E986D6-A5F1-CF4C-9BDB-8AE4FD3A05DD}" type="slidenum">
              <a:rPr lang="en-US" smtClean="0"/>
              <a:pPr/>
              <a:t>17</a:t>
            </a:fld>
            <a:endParaRPr lang="en-US"/>
          </a:p>
        </p:txBody>
      </p:sp>
    </p:spTree>
    <p:extLst>
      <p:ext uri="{BB962C8B-B14F-4D97-AF65-F5344CB8AC3E}">
        <p14:creationId xmlns:p14="http://schemas.microsoft.com/office/powerpoint/2010/main" val="1305999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The second</a:t>
            </a:r>
            <a:r>
              <a:rPr lang="sv-SE" baseline="0" dirty="0" smtClean="0"/>
              <a:t> project is about ”reliability-aware dynamic energy management for fault-tolerant distributed embedded systems”.</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18</a:t>
            </a:fld>
            <a:endParaRPr lang="en-US"/>
          </a:p>
        </p:txBody>
      </p:sp>
    </p:spTree>
    <p:extLst>
      <p:ext uri="{BB962C8B-B14F-4D97-AF65-F5344CB8AC3E}">
        <p14:creationId xmlns:p14="http://schemas.microsoft.com/office/powerpoint/2010/main" val="2444998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baseline="0" dirty="0" smtClean="0">
                <a:solidFill>
                  <a:schemeClr val="tx1"/>
                </a:solidFill>
                <a:latin typeface="+mn-lt"/>
                <a:ea typeface="+mn-ea"/>
                <a:cs typeface="+mn-cs"/>
              </a:rPr>
              <a:t>We consider hardware architectures consisting of a set N of heterogeneous processing elements and interconnected by a shared communication channel. The difference compared with the previous project is, we consider </a:t>
            </a:r>
            <a:r>
              <a:rPr lang="en-US" altLang="zh-CN" sz="1200" b="0" dirty="0" smtClean="0">
                <a:latin typeface="+mn-lt"/>
                <a:cs typeface="Times New Roman" pitchFamily="18" charset="0"/>
              </a:rPr>
              <a:t>power-aware processing elements,</a:t>
            </a:r>
            <a:r>
              <a:rPr lang="en-US" altLang="zh-CN" sz="1200" b="0" baseline="0" dirty="0" smtClean="0">
                <a:latin typeface="+mn-lt"/>
                <a:cs typeface="Times New Roman" pitchFamily="18" charset="0"/>
              </a:rPr>
              <a:t> which</a:t>
            </a:r>
            <a:r>
              <a:rPr lang="en-US"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Times New Roman" pitchFamily="18" charset="0"/>
              </a:rPr>
              <a:t>e</a:t>
            </a:r>
            <a:r>
              <a:rPr lang="en-US" altLang="zh-CN" sz="1200" b="0" kern="1200" dirty="0" smtClean="0">
                <a:solidFill>
                  <a:schemeClr val="tx1"/>
                </a:solidFill>
                <a:latin typeface="+mn-lt"/>
                <a:ea typeface="+mn-ea"/>
                <a:cs typeface="Times New Roman" pitchFamily="18" charset="0"/>
              </a:rPr>
              <a:t>ach PE have a set of operating modes,</a:t>
            </a:r>
            <a:r>
              <a:rPr lang="en-US" altLang="zh-CN" sz="1200" b="0" kern="1200" baseline="0" dirty="0" smtClean="0">
                <a:solidFill>
                  <a:schemeClr val="tx1"/>
                </a:solidFill>
                <a:latin typeface="+mn-lt"/>
                <a:ea typeface="+mn-ea"/>
                <a:cs typeface="Times New Roman" pitchFamily="18" charset="0"/>
              </a:rPr>
              <a:t> and for each operating mode we know the frequency, voltage, and power dissipation.</a:t>
            </a:r>
          </a:p>
        </p:txBody>
      </p:sp>
      <p:sp>
        <p:nvSpPr>
          <p:cNvPr id="4" name="Slide Number Placeholder 3"/>
          <p:cNvSpPr>
            <a:spLocks noGrp="1"/>
          </p:cNvSpPr>
          <p:nvPr>
            <p:ph type="sldNum" sz="quarter" idx="10"/>
          </p:nvPr>
        </p:nvSpPr>
        <p:spPr/>
        <p:txBody>
          <a:bodyPr/>
          <a:lstStyle/>
          <a:p>
            <a:fld id="{E9E986D6-A5F1-CF4C-9BDB-8AE4FD3A05DD}" type="slidenum">
              <a:rPr lang="en-US" smtClean="0"/>
              <a:pPr/>
              <a:t>19</a:t>
            </a:fld>
            <a:endParaRPr lang="en-US"/>
          </a:p>
        </p:txBody>
      </p:sp>
    </p:spTree>
    <p:extLst>
      <p:ext uri="{BB962C8B-B14F-4D97-AF65-F5344CB8AC3E}">
        <p14:creationId xmlns:p14="http://schemas.microsoft.com/office/powerpoint/2010/main" val="270160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Most of the High-tech products we use today are controlled by digital computer systems. When talking about digital computers, we may immediately think of the general purpose computer systems, such as laptops, desktops and </a:t>
            </a:r>
            <a:r>
              <a:rPr lang="en-US" sz="1200" b="0" i="0" u="none" strike="noStrike" kern="1200" baseline="0" dirty="0" err="1" smtClean="0">
                <a:solidFill>
                  <a:schemeClr val="tx1"/>
                </a:solidFill>
                <a:latin typeface="+mn-lt"/>
                <a:ea typeface="+mn-ea"/>
                <a:cs typeface="+mn-cs"/>
              </a:rPr>
              <a:t>Ipads</a:t>
            </a:r>
            <a:r>
              <a:rPr lang="en-US" sz="1200" b="0" i="0" u="none" strike="noStrike" kern="1200" baseline="0" dirty="0" smtClean="0">
                <a:solidFill>
                  <a:schemeClr val="tx1"/>
                </a:solidFill>
                <a:latin typeface="+mn-lt"/>
                <a:ea typeface="+mn-ea"/>
                <a:cs typeface="+mn-cs"/>
              </a:rPr>
              <a:t>. However, the computers inside most of the devices we used are a special type of computer systems, called embedded systems. Over 98% of the microprocessors produced are used in embedded </a:t>
            </a:r>
            <a:r>
              <a:rPr lang="sv-SE" sz="1200" b="0" i="0" u="none" strike="noStrike" kern="1200" baseline="0" dirty="0" smtClean="0">
                <a:solidFill>
                  <a:schemeClr val="tx1"/>
                </a:solidFill>
                <a:latin typeface="+mn-lt"/>
                <a:ea typeface="+mn-ea"/>
                <a:cs typeface="+mn-cs"/>
              </a:rPr>
              <a:t>systems.</a:t>
            </a:r>
          </a:p>
          <a:p>
            <a:endParaRPr lang="en-US" dirty="0" smtClean="0"/>
          </a:p>
          <a:p>
            <a:r>
              <a:rPr lang="en-US" sz="1200" b="0" i="0" u="none" strike="noStrike" kern="1200" baseline="0" dirty="0" smtClean="0">
                <a:solidFill>
                  <a:schemeClr val="tx1"/>
                </a:solidFill>
                <a:latin typeface="+mn-lt"/>
                <a:ea typeface="+mn-ea"/>
                <a:cs typeface="+mn-cs"/>
              </a:rPr>
              <a:t>Compared to the general purpose computer systems, embedded systems are usually used in a specialized application domain, performing a specific set of functions, repeatedly. Embedded systems are everywhere. Mobile phones, digital cameras, cars are examples of embedded systems</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They can be large, such as </a:t>
            </a:r>
            <a:r>
              <a:rPr lang="sv-SE" sz="1200" b="0" i="0" u="none" strike="noStrike" kern="1200" baseline="0" dirty="0" smtClean="0">
                <a:solidFill>
                  <a:schemeClr val="tx1"/>
                </a:solidFill>
                <a:latin typeface="+mn-lt"/>
                <a:ea typeface="+mn-ea"/>
                <a:cs typeface="+mn-cs"/>
              </a:rPr>
              <a:t>airplanes</a:t>
            </a:r>
            <a:r>
              <a:rPr lang="en-US" sz="1200" b="0" i="0" u="none" strike="noStrike" kern="1200" baseline="0" dirty="0" smtClean="0">
                <a:solidFill>
                  <a:schemeClr val="tx1"/>
                </a:solidFill>
                <a:latin typeface="+mn-lt"/>
                <a:ea typeface="+mn-ea"/>
                <a:cs typeface="+mn-cs"/>
              </a:rPr>
              <a:t>. They can be very small, such as hearing aids.</a:t>
            </a:r>
            <a:endParaRPr lang="sv-SE"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Another characteristic of embedded systems is that they are tightly constrained. That is, they have requirements such as high performance, low energy consumption, low cost, small size and short time-to-market.</a:t>
            </a:r>
          </a:p>
          <a:p>
            <a:endParaRPr lang="en-US"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Most of embedded systems should perform the functions in real-time, with </a:t>
            </a:r>
            <a:r>
              <a:rPr lang="sv-SE" altLang="zh-CN" sz="1200" b="0" i="0" u="none" strike="noStrike" kern="1200" baseline="0" dirty="0" smtClean="0">
                <a:solidFill>
                  <a:schemeClr val="tx1"/>
                </a:solidFill>
                <a:latin typeface="+mn-lt"/>
                <a:ea typeface="+mn-ea"/>
                <a:cs typeface="+mn-cs"/>
              </a:rPr>
              <a:t>high predictability. </a:t>
            </a:r>
            <a:r>
              <a:rPr lang="en-US" altLang="zh-CN" sz="1200" b="0" i="0" u="none" strike="noStrike" kern="1200" baseline="0" dirty="0" smtClean="0">
                <a:solidFill>
                  <a:schemeClr val="tx1"/>
                </a:solidFill>
                <a:latin typeface="+mn-lt"/>
                <a:ea typeface="+mn-ea"/>
                <a:cs typeface="+mn-cs"/>
              </a:rPr>
              <a:t>Real-time embedded systems can have two types of timing requirements: hard and soft. In hard real-time embedded systems, each task must be completed before its deadline. Otherwise it may lead to catastrophic results. </a:t>
            </a:r>
          </a:p>
          <a:p>
            <a:endParaRPr lang="en-US" altLang="zh-CN" dirty="0" smtClean="0"/>
          </a:p>
          <a:p>
            <a:r>
              <a:rPr lang="en-US" altLang="zh-CN" sz="1200" b="0" i="0" u="none" strike="noStrike" kern="1200" baseline="0" dirty="0" smtClean="0">
                <a:solidFill>
                  <a:schemeClr val="tx1"/>
                </a:solidFill>
                <a:latin typeface="+mn-lt"/>
                <a:ea typeface="+mn-ea"/>
                <a:cs typeface="+mn-cs"/>
              </a:rPr>
              <a:t>My thesis work targets on </a:t>
            </a:r>
            <a:r>
              <a:rPr lang="en-US" altLang="zh-CN" baseline="0" dirty="0" smtClean="0"/>
              <a:t>safety-critical and mixed-criticality real-time systems.</a:t>
            </a:r>
            <a:r>
              <a:rPr lang="en-US" altLang="zh-CN" sz="1200" kern="1200" dirty="0" smtClean="0">
                <a:solidFill>
                  <a:schemeClr val="tx1"/>
                </a:solidFill>
                <a:effectLst/>
                <a:latin typeface="+mn-lt"/>
                <a:ea typeface="+mn-ea"/>
                <a:cs typeface="+mn-cs"/>
              </a:rPr>
              <a:t> A </a:t>
            </a:r>
            <a:r>
              <a:rPr lang="en-US" altLang="zh-CN" sz="1200" i="1" kern="1200" dirty="0" smtClean="0">
                <a:solidFill>
                  <a:schemeClr val="tx1"/>
                </a:solidFill>
                <a:effectLst/>
                <a:latin typeface="+mn-lt"/>
                <a:ea typeface="+mn-ea"/>
                <a:cs typeface="+mn-cs"/>
              </a:rPr>
              <a:t>safety-critical system </a:t>
            </a:r>
            <a:r>
              <a:rPr lang="en-US" altLang="zh-CN" sz="1200" kern="1200" dirty="0" smtClean="0">
                <a:solidFill>
                  <a:schemeClr val="tx1"/>
                </a:solidFill>
                <a:effectLst/>
                <a:latin typeface="+mn-lt"/>
                <a:ea typeface="+mn-ea"/>
                <a:cs typeface="+mn-cs"/>
              </a:rPr>
              <a:t>is a system whose failure might endanger human life or the environment.</a:t>
            </a:r>
            <a:endParaRPr lang="en-US" altLang="zh-CN" baseline="0" dirty="0" smtClean="0"/>
          </a:p>
          <a:p>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9E986D6-A5F1-CF4C-9BDB-8AE4FD3A05DD}" type="slidenum">
              <a:rPr lang="en-US" smtClean="0"/>
              <a:pPr/>
              <a:t>2</a:t>
            </a:fld>
            <a:endParaRPr lang="en-US"/>
          </a:p>
        </p:txBody>
      </p:sp>
    </p:spTree>
    <p:extLst>
      <p:ext uri="{BB962C8B-B14F-4D97-AF65-F5344CB8AC3E}">
        <p14:creationId xmlns:p14="http://schemas.microsoft.com/office/powerpoint/2010/main" val="2020650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model the application as a set of periodic tasks. For each task, we know the worst-case execution time, period, and deadline. The chosen scheduling policy assigns an unique priority to each task. In this paper we are interested to tolerate transient faults using task replication</a:t>
            </a:r>
            <a:r>
              <a:rPr lang="sv-SE" sz="1200" b="0" i="0" u="none" strike="noStrike" kern="1200" baseline="0" dirty="0" smtClean="0">
                <a:solidFill>
                  <a:schemeClr val="tx1"/>
                </a:solidFill>
                <a:latin typeface="+mn-lt"/>
                <a:ea typeface="+mn-ea"/>
                <a:cs typeface="+mn-cs"/>
              </a:rPr>
              <a:t>. F</a:t>
            </a:r>
            <a:r>
              <a:rPr lang="en-US" sz="1200" b="0" i="0" u="none" strike="noStrike" kern="1200" baseline="0" dirty="0" smtClean="0">
                <a:solidFill>
                  <a:schemeClr val="tx1"/>
                </a:solidFill>
                <a:latin typeface="+mn-lt"/>
                <a:ea typeface="+mn-ea"/>
                <a:cs typeface="+mn-cs"/>
              </a:rPr>
              <a:t>or each critical task, the number of replicas is specified, b</a:t>
            </a:r>
            <a:r>
              <a:rPr lang="en-US" altLang="zh-CN" sz="1200" b="0" i="0" u="none" strike="noStrike" kern="1200" baseline="0" dirty="0" smtClean="0">
                <a:solidFill>
                  <a:schemeClr val="tx1"/>
                </a:solidFill>
                <a:latin typeface="+mn-lt"/>
                <a:ea typeface="+mn-ea"/>
                <a:cs typeface="+mn-cs"/>
              </a:rPr>
              <a:t>ased on the reliability goal.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 do not have time to say details about the energy and reliability model used, which is presented in the thesis. I want to focus on the energy/reliability tradeoff model.</a:t>
            </a:r>
          </a:p>
        </p:txBody>
      </p:sp>
      <p:sp>
        <p:nvSpPr>
          <p:cNvPr id="4" name="Slide Number Placeholder 3"/>
          <p:cNvSpPr>
            <a:spLocks noGrp="1"/>
          </p:cNvSpPr>
          <p:nvPr>
            <p:ph type="sldNum" sz="quarter" idx="10"/>
          </p:nvPr>
        </p:nvSpPr>
        <p:spPr/>
        <p:txBody>
          <a:bodyPr/>
          <a:lstStyle/>
          <a:p>
            <a:fld id="{E9E986D6-A5F1-CF4C-9BDB-8AE4FD3A05DD}" type="slidenum">
              <a:rPr lang="en-US" smtClean="0"/>
              <a:pPr/>
              <a:t>20</a:t>
            </a:fld>
            <a:endParaRPr lang="en-US"/>
          </a:p>
        </p:txBody>
      </p:sp>
    </p:spTree>
    <p:extLst>
      <p:ext uri="{BB962C8B-B14F-4D97-AF65-F5344CB8AC3E}">
        <p14:creationId xmlns:p14="http://schemas.microsoft.com/office/powerpoint/2010/main" val="3777971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With regard to energy minimization, the most common approach that allows trade-offs between energy and performance is Dynamic Voltage and Frequency Scaling (DVFS). which reduces the dynamic power dispassion by scaling down operational frequency and circuit supply voltage.</a:t>
            </a:r>
            <a:endParaRPr lang="sv-SE" sz="1200" b="0" dirty="0" smtClean="0"/>
          </a:p>
          <a:p>
            <a:endParaRPr lang="sv-SE" sz="1200" b="0" dirty="0" smtClean="0"/>
          </a:p>
          <a:p>
            <a:r>
              <a:rPr lang="sv-SE" sz="1200" b="0" dirty="0" smtClean="0"/>
              <a:t>However, </a:t>
            </a:r>
            <a:r>
              <a:rPr lang="en-US" sz="1200" b="0" i="0" u="none" strike="noStrike" kern="1200" baseline="0" dirty="0" smtClean="0">
                <a:solidFill>
                  <a:schemeClr val="tx1"/>
                </a:solidFill>
                <a:latin typeface="+mn-lt"/>
                <a:ea typeface="+mn-ea"/>
                <a:cs typeface="+mn-cs"/>
              </a:rPr>
              <a:t>lowering the voltage to reduce energy consumption has been shown to increase the number of transient faults exponentially. The equation gives the tradeoff between performance and reliability. Lambda 0 is the transient fault rate for PE runs in its max speed operating mode, while lambda L is the increased transient fault rate for PE runs in a scaled operating mode.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figure shows </a:t>
            </a:r>
            <a:r>
              <a:rPr lang="sv-SE" sz="1200" b="0" dirty="0" smtClean="0"/>
              <a:t>t</a:t>
            </a:r>
            <a:r>
              <a:rPr lang="en-US" altLang="zh-CN" sz="1200" b="0" dirty="0" smtClean="0">
                <a:latin typeface="+mn-lt"/>
                <a:cs typeface="Times New Roman" pitchFamily="18" charset="0"/>
              </a:rPr>
              <a:t>he fault rate increases exponentially when normalized voltage V and the normalized frequency F decreases,</a:t>
            </a:r>
            <a:r>
              <a:rPr lang="en-US" altLang="zh-CN" sz="1200" b="0" baseline="0" dirty="0" smtClean="0">
                <a:latin typeface="+mn-lt"/>
                <a:cs typeface="Times New Roman" pitchFamily="18" charset="0"/>
              </a:rPr>
              <a:t> so </a:t>
            </a:r>
            <a:r>
              <a:rPr lang="sv-SE" sz="1200" b="0" i="0" u="none" strike="noStrike" kern="1200" baseline="0" dirty="0" smtClean="0">
                <a:solidFill>
                  <a:schemeClr val="tx1"/>
                </a:solidFill>
                <a:latin typeface="+mn-lt"/>
                <a:ea typeface="+mn-ea"/>
                <a:cs typeface="+mn-cs"/>
              </a:rPr>
              <a:t>switching the operating mode </a:t>
            </a:r>
            <a:r>
              <a:rPr lang="en-US" sz="1200" b="0" i="0" u="none" strike="noStrike" kern="1200" baseline="0" dirty="0" smtClean="0">
                <a:solidFill>
                  <a:schemeClr val="tx1"/>
                </a:solidFill>
                <a:latin typeface="+mn-lt"/>
                <a:ea typeface="+mn-ea"/>
                <a:cs typeface="+mn-cs"/>
              </a:rPr>
              <a:t>has an impact not only on performance and energy consumption, but also on the system reliability.</a:t>
            </a:r>
            <a:endParaRPr lang="sv-SE" sz="1200" b="0"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21</a:t>
            </a:fld>
            <a:endParaRPr lang="en-US"/>
          </a:p>
        </p:txBody>
      </p:sp>
    </p:spTree>
    <p:extLst>
      <p:ext uri="{BB962C8B-B14F-4D97-AF65-F5344CB8AC3E}">
        <p14:creationId xmlns:p14="http://schemas.microsoft.com/office/powerpoint/2010/main" val="1053640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have the problem formulation as follows…</a:t>
            </a:r>
            <a:endParaRPr lang="zh-CN" altLang="en-US" dirty="0"/>
          </a:p>
        </p:txBody>
      </p:sp>
      <p:sp>
        <p:nvSpPr>
          <p:cNvPr id="4" name="灯片编号占位符 3"/>
          <p:cNvSpPr>
            <a:spLocks noGrp="1"/>
          </p:cNvSpPr>
          <p:nvPr>
            <p:ph type="sldNum" sz="quarter" idx="10"/>
          </p:nvPr>
        </p:nvSpPr>
        <p:spPr/>
        <p:txBody>
          <a:bodyPr/>
          <a:lstStyle/>
          <a:p>
            <a:fld id="{E9E986D6-A5F1-CF4C-9BDB-8AE4FD3A05DD}" type="slidenum">
              <a:rPr lang="en-US" smtClean="0"/>
              <a:pPr/>
              <a:t>22</a:t>
            </a:fld>
            <a:endParaRPr lang="en-US"/>
          </a:p>
        </p:txBody>
      </p:sp>
    </p:spTree>
    <p:extLst>
      <p:ext uri="{BB962C8B-B14F-4D97-AF65-F5344CB8AC3E}">
        <p14:creationId xmlns:p14="http://schemas.microsoft.com/office/powerpoint/2010/main" val="3918609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u="none" strike="noStrike" kern="1200" baseline="0" dirty="0" smtClean="0">
                <a:solidFill>
                  <a:schemeClr val="tx1"/>
                </a:solidFill>
                <a:latin typeface="+mn-lt"/>
                <a:ea typeface="+mn-ea"/>
                <a:cs typeface="+mn-cs"/>
              </a:rPr>
              <a:t>Let us consider the example in the tables where we have a task set of six tasks (four tasks and two replicas) mapped on an architecture of two PEs. The WCETs, periods, deadlines and priorities of all tasks are presented in the left table. /tau_1 and /tau_2 are critical tasks and they are replicated </a:t>
            </a:r>
            <a:r>
              <a:rPr lang="sv-SE" sz="1200" b="0" i="0" u="none" strike="noStrike" kern="1200" baseline="0" dirty="0" smtClean="0">
                <a:solidFill>
                  <a:schemeClr val="tx1"/>
                </a:solidFill>
                <a:latin typeface="+mn-lt"/>
                <a:ea typeface="+mn-ea"/>
                <a:cs typeface="+mn-cs"/>
              </a:rPr>
              <a:t>once. </a:t>
            </a:r>
            <a:r>
              <a:rPr lang="en-US" sz="1200" b="0" i="0" u="none" strike="noStrike" kern="1200" baseline="0" dirty="0" smtClean="0">
                <a:solidFill>
                  <a:schemeClr val="tx1"/>
                </a:solidFill>
                <a:latin typeface="+mn-lt"/>
                <a:ea typeface="+mn-ea"/>
                <a:cs typeface="+mn-cs"/>
              </a:rPr>
              <a:t>The operating modes of the two PEs are given in the right table.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the initial solution, instead of considering voltage and frequency scaling, we runs </a:t>
            </a:r>
            <a:r>
              <a:rPr lang="en-US" altLang="zh-CN" sz="1200" dirty="0" smtClean="0">
                <a:solidFill>
                  <a:schemeClr val="tx1"/>
                </a:solidFill>
                <a:latin typeface="+mn-lt"/>
                <a:cs typeface="Times New Roman" pitchFamily="18" charset="0"/>
              </a:rPr>
              <a:t>all the tasks in the maximum speed operating mode and maps the tasks on the low power PEs.</a:t>
            </a:r>
            <a:r>
              <a:rPr lang="en-US" altLang="zh-CN" sz="1200" dirty="0" smtClean="0">
                <a:latin typeface="+mn-lt"/>
                <a:cs typeface="Times New Roman" pitchFamily="18" charset="0"/>
              </a:rPr>
              <a:t> </a:t>
            </a:r>
            <a:r>
              <a:rPr lang="en-US" sz="1200" b="0" i="0" u="none" strike="noStrike" kern="1200" baseline="0" dirty="0" smtClean="0">
                <a:solidFill>
                  <a:schemeClr val="tx1"/>
                </a:solidFill>
                <a:latin typeface="+mn-lt"/>
                <a:ea typeface="+mn-ea"/>
                <a:cs typeface="+mn-cs"/>
              </a:rPr>
              <a:t>E0 and R0 are  the energy and reliability of initial solution S0. We have set </a:t>
            </a:r>
            <a:r>
              <a:rPr lang="en-US" sz="1200" b="0" i="0" u="none" strike="noStrike" kern="1200" baseline="0" dirty="0" err="1" smtClean="0">
                <a:solidFill>
                  <a:schemeClr val="tx1"/>
                </a:solidFill>
                <a:latin typeface="+mn-lt"/>
                <a:ea typeface="+mn-ea"/>
                <a:cs typeface="+mn-cs"/>
              </a:rPr>
              <a:t>Rg</a:t>
            </a:r>
            <a:r>
              <a:rPr lang="en-US" sz="1200" b="0" i="0" u="none" strike="noStrike" kern="1200" baseline="0" dirty="0" smtClean="0">
                <a:solidFill>
                  <a:schemeClr val="tx1"/>
                </a:solidFill>
                <a:latin typeface="+mn-lt"/>
                <a:ea typeface="+mn-ea"/>
                <a:cs typeface="+mn-cs"/>
              </a:rPr>
              <a:t> to 0.99960 by the specified equation, which means that we accept a probability of failure that is ten times greater than R0.</a:t>
            </a:r>
            <a:endParaRPr lang="en-US" altLang="zh-CN" sz="1200" dirty="0" smtClean="0">
              <a:latin typeface="+mn-lt"/>
              <a:cs typeface="Times New Roman" pitchFamily="18" charset="0"/>
            </a:endParaRPr>
          </a:p>
          <a:p>
            <a:endParaRPr lang="sv-SE" sz="1200"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23</a:t>
            </a:fld>
            <a:endParaRPr lang="en-US"/>
          </a:p>
        </p:txBody>
      </p:sp>
    </p:spTree>
    <p:extLst>
      <p:ext uri="{BB962C8B-B14F-4D97-AF65-F5344CB8AC3E}">
        <p14:creationId xmlns:p14="http://schemas.microsoft.com/office/powerpoint/2010/main" val="152147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Figure shows </a:t>
            </a:r>
            <a:r>
              <a:rPr lang="en-US" sz="1200" b="0" i="0" u="none" strike="noStrike" kern="1200" baseline="0" dirty="0" smtClean="0">
                <a:solidFill>
                  <a:schemeClr val="tx1"/>
                </a:solidFill>
                <a:latin typeface="+mn-lt"/>
                <a:ea typeface="+mn-ea"/>
                <a:cs typeface="+mn-cs"/>
              </a:rPr>
              <a:t>two alternatives to the offline synthesis problem. The offline synthesis has to decide the mapping and the operating mode for each task. In the figures, the mapping is indicated by placing the task on the timeline of the PE where it is mapped and the height of the rectangle indicates the operating mode. The offline scheduling has to assume that the tasks will execute up to their WCETs (the length of the rectangles in the timeline) and that all replicas are </a:t>
            </a:r>
            <a:r>
              <a:rPr lang="sv-SE" sz="1200" b="0" i="0" u="none" strike="noStrike" kern="1200" baseline="0" dirty="0" smtClean="0">
                <a:solidFill>
                  <a:schemeClr val="tx1"/>
                </a:solidFill>
                <a:latin typeface="+mn-lt"/>
                <a:ea typeface="+mn-ea"/>
                <a:cs typeface="+mn-cs"/>
              </a:rPr>
              <a:t>executed.</a:t>
            </a:r>
          </a:p>
          <a:p>
            <a:endParaRPr lang="sv-S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Fig(a) shows the solution Sa which minimizes the energy consumption without concerning for reliability. Sa meets all tasks’ deadlines and reduces the energy by 42%, compared to E0. However, Sa does not meet the system reliability goal. The probability of failure increases 160 times.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By carefully deciding the mapping M and operating modes L, it is possible to reduce the negative impact on reliability without a significant loss of energy savings. Another implementation, Sb, shown in Fig(b) fulfills all timing and reliability requirements, with only 0.45% loss in energy savings, compared to Sa.</a:t>
            </a:r>
            <a:endParaRPr lang="sv-SE"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9E986D6-A5F1-CF4C-9BDB-8AE4FD3A05DD}" type="slidenum">
              <a:rPr lang="en-US" smtClean="0"/>
              <a:pPr/>
              <a:t>24</a:t>
            </a:fld>
            <a:endParaRPr lang="en-US"/>
          </a:p>
        </p:txBody>
      </p:sp>
    </p:spTree>
    <p:extLst>
      <p:ext uri="{BB962C8B-B14F-4D97-AF65-F5344CB8AC3E}">
        <p14:creationId xmlns:p14="http://schemas.microsoft.com/office/powerpoint/2010/main" val="1471059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Determining an optimal task mapping is a NP-hard problem. To solve the offline synthesis problem, </a:t>
            </a:r>
            <a:r>
              <a:rPr lang="en-US" altLang="zh-CN" sz="1200" b="0" i="0" u="none" strike="noStrike" kern="1200" baseline="0" dirty="0" smtClean="0">
                <a:solidFill>
                  <a:schemeClr val="tx1"/>
                </a:solidFill>
                <a:latin typeface="+mn-lt"/>
                <a:ea typeface="+mn-ea"/>
                <a:cs typeface="+mn-cs"/>
              </a:rPr>
              <a:t>we </a:t>
            </a:r>
            <a:r>
              <a:rPr lang="en-US" sz="1200" b="0" i="0" u="none" strike="noStrike" kern="1200" baseline="0" dirty="0" smtClean="0">
                <a:solidFill>
                  <a:schemeClr val="tx1"/>
                </a:solidFill>
                <a:latin typeface="+mn-lt"/>
                <a:ea typeface="+mn-ea"/>
                <a:cs typeface="+mn-cs"/>
              </a:rPr>
              <a:t>propose  </a:t>
            </a:r>
            <a:r>
              <a:rPr lang="en-US" altLang="zh-CN" b="0" dirty="0" smtClean="0">
                <a:latin typeface="+mn-lt"/>
                <a:cs typeface="Times New Roman" pitchFamily="18" charset="0"/>
              </a:rPr>
              <a:t>a TABU search-based </a:t>
            </a:r>
            <a:r>
              <a:rPr lang="sv-SE" sz="1200" b="0" i="0" u="none" strike="noStrike" kern="1200" baseline="0" dirty="0" smtClean="0">
                <a:solidFill>
                  <a:schemeClr val="tx1"/>
                </a:solidFill>
                <a:latin typeface="+mn-lt"/>
                <a:ea typeface="+mn-ea"/>
                <a:cs typeface="+mn-cs"/>
              </a:rPr>
              <a:t>approach</a:t>
            </a:r>
            <a:r>
              <a:rPr lang="en-US" altLang="zh-CN" b="0" baseline="0" dirty="0" smtClean="0">
                <a:latin typeface="+mn-lt"/>
                <a:cs typeface="Times New Roman" pitchFamily="18" charset="0"/>
              </a:rPr>
              <a:t>. </a:t>
            </a:r>
            <a:r>
              <a:rPr lang="en-US" sz="1200" b="0" i="0" u="none" strike="noStrike" kern="1200" baseline="0" dirty="0" err="1" smtClean="0">
                <a:solidFill>
                  <a:schemeClr val="tx1"/>
                </a:solidFill>
                <a:latin typeface="+mn-lt"/>
                <a:ea typeface="+mn-ea"/>
                <a:cs typeface="+mn-cs"/>
              </a:rPr>
              <a:t>Tabu</a:t>
            </a:r>
            <a:r>
              <a:rPr lang="en-US" sz="1200" b="0" i="0" u="none" strike="noStrike" kern="1200" baseline="0" dirty="0" smtClean="0">
                <a:solidFill>
                  <a:schemeClr val="tx1"/>
                </a:solidFill>
                <a:latin typeface="+mn-lt"/>
                <a:ea typeface="+mn-ea"/>
                <a:cs typeface="+mn-cs"/>
              </a:rPr>
              <a:t> Search (TS) is an optimization </a:t>
            </a:r>
            <a:r>
              <a:rPr lang="en-US" sz="1200" b="0" i="0" u="none" strike="noStrike" kern="1200" baseline="0" dirty="0" err="1" smtClean="0">
                <a:solidFill>
                  <a:schemeClr val="tx1"/>
                </a:solidFill>
                <a:latin typeface="+mn-lt"/>
                <a:ea typeface="+mn-ea"/>
                <a:cs typeface="+mn-cs"/>
              </a:rPr>
              <a:t>metaheuristic</a:t>
            </a:r>
            <a:r>
              <a:rPr lang="en-US" sz="1200" b="0" i="0" u="none" strike="noStrike" kern="1200" baseline="0" dirty="0" smtClean="0">
                <a:solidFill>
                  <a:schemeClr val="tx1"/>
                </a:solidFill>
                <a:latin typeface="+mn-lt"/>
                <a:ea typeface="+mn-ea"/>
                <a:cs typeface="+mn-cs"/>
              </a:rPr>
              <a:t> which iteratively explores the solutions in the vicinity (neighborhood) of the current solution, selecting the ones which optimize the cost function.</a:t>
            </a:r>
            <a:endParaRPr lang="en-US" altLang="zh-CN" b="0" baseline="0" dirty="0" smtClean="0">
              <a:latin typeface="+mn-lt"/>
              <a:cs typeface="Times New Roman" pitchFamily="18" charset="0"/>
            </a:endParaRP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We consider to merge the three design metrics into a single objective function by using a weighted average, </a:t>
            </a:r>
            <a:r>
              <a:rPr lang="en-US" sz="1200" b="0" i="0" u="none" strike="noStrike" kern="1200" baseline="0" dirty="0" smtClean="0">
                <a:solidFill>
                  <a:schemeClr val="tx1"/>
                </a:solidFill>
                <a:latin typeface="+mn-lt"/>
                <a:ea typeface="+mn-ea"/>
                <a:cs typeface="+mn-cs"/>
              </a:rPr>
              <a:t>where the first term is the energy consumption of running the implementation S, the second term is the reliability constraint and the third term represents the timing constraint. Instead of considering solutions which do not meet timing and reliability constraints as infeasible, and to ignore them during the design space exploration, we decided penalize such solutions in the cost function by giving large values, which allows us to explore infeasible regions of the search space and drive the search towards feasible regions.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Our </a:t>
            </a:r>
            <a:r>
              <a:rPr lang="en-US" altLang="zh-CN" b="0" dirty="0" smtClean="0">
                <a:solidFill>
                  <a:srgbClr val="FF0000"/>
                </a:solidFill>
                <a:latin typeface="+mn-lt"/>
                <a:cs typeface="Times New Roman" pitchFamily="18" charset="0"/>
              </a:rPr>
              <a:t>TABU search-based </a:t>
            </a:r>
            <a:r>
              <a:rPr lang="sv-SE" sz="1200" b="0" i="0" u="none" strike="noStrike" kern="1200" baseline="0" dirty="0" smtClean="0">
                <a:solidFill>
                  <a:schemeClr val="tx1"/>
                </a:solidFill>
                <a:latin typeface="+mn-lt"/>
                <a:ea typeface="+mn-ea"/>
                <a:cs typeface="+mn-cs"/>
              </a:rPr>
              <a:t>approach</a:t>
            </a:r>
            <a:r>
              <a:rPr lang="en-US" altLang="zh-CN" b="0" dirty="0" smtClean="0">
                <a:solidFill>
                  <a:srgbClr val="FF0000"/>
                </a:solidFill>
                <a:latin typeface="+mn-lt"/>
                <a:cs typeface="Times New Roman" pitchFamily="18" charset="0"/>
              </a:rPr>
              <a:t> </a:t>
            </a:r>
            <a:r>
              <a:rPr lang="en-US" altLang="zh-CN" sz="1200" b="0" dirty="0" smtClean="0">
                <a:solidFill>
                  <a:srgbClr val="FF0000"/>
                </a:solidFill>
                <a:latin typeface="+mn-lt"/>
                <a:cs typeface="Times New Roman" pitchFamily="18" charset="0"/>
              </a:rPr>
              <a:t>iteratively explores neighborhood solutions by mapping moves and operating mode moves. We</a:t>
            </a:r>
            <a:r>
              <a:rPr lang="en-US" altLang="zh-CN" sz="1200" b="0" baseline="0" dirty="0" smtClean="0">
                <a:solidFill>
                  <a:srgbClr val="FF0000"/>
                </a:solidFill>
                <a:latin typeface="+mn-lt"/>
                <a:cs typeface="Times New Roman" pitchFamily="18" charset="0"/>
              </a:rPr>
              <a:t> don’t have time to go into the details of the algorithm now, but I would like to mention that our proposed algorithm is efficient to determine the near optimal solution in a very reasonable time.</a:t>
            </a:r>
            <a:endParaRPr lang="en-US" sz="1200" b="0" i="0" u="none" strike="noStrike" kern="1200" baseline="0" dirty="0" smtClean="0">
              <a:solidFill>
                <a:srgbClr val="FF0000"/>
              </a:solidFill>
              <a:latin typeface="+mn-lt"/>
              <a:ea typeface="+mn-ea"/>
              <a:cs typeface="+mn-cs"/>
            </a:endParaRPr>
          </a:p>
          <a:p>
            <a:endParaRPr lang="en-US" sz="1200" b="0" i="0" u="none" strike="noStrike" kern="1200" baseline="0" dirty="0" smtClean="0">
              <a:solidFill>
                <a:srgbClr val="FF0000"/>
              </a:solidFill>
              <a:latin typeface="+mn-lt"/>
              <a:ea typeface="+mn-ea"/>
              <a:cs typeface="+mn-cs"/>
            </a:endParaRPr>
          </a:p>
          <a:p>
            <a:endParaRPr lang="en-US" sz="1200" b="0" i="0" u="none" strike="noStrike" kern="1200" baseline="0" dirty="0" smtClean="0">
              <a:solidFill>
                <a:srgbClr val="FF0000"/>
              </a:solidFill>
              <a:latin typeface="+mn-lt"/>
              <a:ea typeface="+mn-ea"/>
              <a:cs typeface="+mn-cs"/>
            </a:endParaRPr>
          </a:p>
          <a:p>
            <a:endParaRPr lang="sv-SE" b="0" dirty="0">
              <a:solidFill>
                <a:srgbClr val="FF0000"/>
              </a:solidFill>
            </a:endParaRPr>
          </a:p>
        </p:txBody>
      </p:sp>
      <p:sp>
        <p:nvSpPr>
          <p:cNvPr id="4" name="Slide Number Placeholder 3"/>
          <p:cNvSpPr>
            <a:spLocks noGrp="1"/>
          </p:cNvSpPr>
          <p:nvPr>
            <p:ph type="sldNum" sz="quarter" idx="10"/>
          </p:nvPr>
        </p:nvSpPr>
        <p:spPr/>
        <p:txBody>
          <a:bodyPr/>
          <a:lstStyle/>
          <a:p>
            <a:fld id="{E9E986D6-A5F1-CF4C-9BDB-8AE4FD3A05DD}" type="slidenum">
              <a:rPr lang="en-US" smtClean="0"/>
              <a:pPr/>
              <a:t>25</a:t>
            </a:fld>
            <a:endParaRPr lang="en-US"/>
          </a:p>
        </p:txBody>
      </p:sp>
    </p:spTree>
    <p:extLst>
      <p:ext uri="{BB962C8B-B14F-4D97-AF65-F5344CB8AC3E}">
        <p14:creationId xmlns:p14="http://schemas.microsoft.com/office/powerpoint/2010/main" val="2272426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one of the experiments we wanted to evaluate the quality of MVFS as the systems become larger. Table presents the experimental setup details and the results. We used five synthetic benchmarks of 10 to 105 tasks (including replicated tasks) mapped on architectures with 2 to 6 different types of PEs. The details of each test case are presented in columns 1–4.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The results obtained with MVFS (energy/reliability trade-off optimization) are presented in the last two columns. Alongside the MVFS results, we also present the results obtained with MVFS-(optimization without concern for reliability). As we can see from Table, columns 5 and 6, minimizing the energy without considering reliability leads to a dramatic increase in the probability of failure, which increases more than 100 times in most cases. However, our MVFS approach is able to keep the system reliability RS within the specified </a:t>
            </a:r>
            <a:r>
              <a:rPr lang="en-US" sz="1200" b="0" i="0" u="none" strike="noStrike" kern="1200" baseline="0" dirty="0" err="1" smtClean="0">
                <a:solidFill>
                  <a:schemeClr val="tx1"/>
                </a:solidFill>
                <a:latin typeface="+mn-lt"/>
                <a:ea typeface="+mn-ea"/>
                <a:cs typeface="+mn-cs"/>
              </a:rPr>
              <a:t>Rg</a:t>
            </a:r>
            <a:r>
              <a:rPr lang="en-US" sz="1200" b="0" i="0" u="none" strike="noStrike" kern="1200" baseline="0" dirty="0" smtClean="0">
                <a:solidFill>
                  <a:schemeClr val="tx1"/>
                </a:solidFill>
                <a:latin typeface="+mn-lt"/>
                <a:ea typeface="+mn-ea"/>
                <a:cs typeface="+mn-cs"/>
              </a:rPr>
              <a:t>, with very little loss in energy.</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26</a:t>
            </a:fld>
            <a:endParaRPr lang="en-US"/>
          </a:p>
        </p:txBody>
      </p:sp>
    </p:spTree>
    <p:extLst>
      <p:ext uri="{BB962C8B-B14F-4D97-AF65-F5344CB8AC3E}">
        <p14:creationId xmlns:p14="http://schemas.microsoft.com/office/powerpoint/2010/main" val="4262390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b="0" dirty="0" smtClean="0"/>
              <a:t>The</a:t>
            </a:r>
            <a:r>
              <a:rPr lang="sv-SE" sz="1200" b="0" baseline="0" dirty="0" smtClean="0"/>
              <a:t> third project I had done is about </a:t>
            </a:r>
            <a:r>
              <a:rPr lang="en-US" sz="1200" b="0" dirty="0" smtClean="0"/>
              <a:t>Criticality-Aware Functionality Allocation for Distributed Real-Time Embedded </a:t>
            </a:r>
            <a:r>
              <a:rPr lang="sv-SE" sz="1200" b="0" dirty="0" smtClean="0"/>
              <a:t>Systems</a:t>
            </a:r>
            <a:r>
              <a:rPr lang="sv-SE" sz="1200" b="0" dirty="0"/>
              <a:t>.</a:t>
            </a:r>
            <a:endParaRPr lang="sv-SE" sz="1200" b="0" dirty="0" smtClean="0"/>
          </a:p>
        </p:txBody>
      </p:sp>
      <p:sp>
        <p:nvSpPr>
          <p:cNvPr id="4" name="Slide Number Placeholder 3"/>
          <p:cNvSpPr>
            <a:spLocks noGrp="1"/>
          </p:cNvSpPr>
          <p:nvPr>
            <p:ph type="sldNum" sz="quarter" idx="10"/>
          </p:nvPr>
        </p:nvSpPr>
        <p:spPr/>
        <p:txBody>
          <a:bodyPr/>
          <a:lstStyle/>
          <a:p>
            <a:fld id="{E9E986D6-A5F1-CF4C-9BDB-8AE4FD3A05DD}" type="slidenum">
              <a:rPr lang="en-US" smtClean="0"/>
              <a:pPr/>
              <a:t>27</a:t>
            </a:fld>
            <a:endParaRPr lang="en-US"/>
          </a:p>
        </p:txBody>
      </p:sp>
    </p:spTree>
    <p:extLst>
      <p:ext uri="{BB962C8B-B14F-4D97-AF65-F5344CB8AC3E}">
        <p14:creationId xmlns:p14="http://schemas.microsoft.com/office/powerpoint/2010/main" val="2444998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v-SE" dirty="0" smtClean="0"/>
              <a:t>In</a:t>
            </a:r>
            <a:r>
              <a:rPr lang="sv-SE" baseline="0" dirty="0" smtClean="0"/>
              <a:t> the application model, we consider, in design-level, </a:t>
            </a:r>
            <a:r>
              <a:rPr lang="sv-SE" sz="1200" kern="0" dirty="0" smtClean="0"/>
              <a:t>applications are modeled as a graph of functional blocks</a:t>
            </a:r>
            <a:r>
              <a:rPr lang="en-US" sz="1200" b="0" i="0" u="none" strike="noStrike" kern="1200" baseline="0" dirty="0" smtClean="0">
                <a:solidFill>
                  <a:schemeClr val="tx1"/>
                </a:solidFill>
                <a:latin typeface="+mn-lt"/>
                <a:ea typeface="+mn-ea"/>
                <a:cs typeface="+mn-cs"/>
              </a:rPr>
              <a:t>, where each node Fi is a functional block, and an edge from Fi to </a:t>
            </a:r>
            <a:r>
              <a:rPr lang="en-US" sz="1200" b="0" i="0" u="none" strike="noStrike" kern="1200" baseline="0" dirty="0" err="1" smtClean="0">
                <a:solidFill>
                  <a:schemeClr val="tx1"/>
                </a:solidFill>
                <a:latin typeface="+mn-lt"/>
                <a:ea typeface="+mn-ea"/>
                <a:cs typeface="+mn-cs"/>
              </a:rPr>
              <a:t>Fj</a:t>
            </a:r>
            <a:r>
              <a:rPr lang="en-US" sz="1200" b="0" i="0" u="none" strike="noStrike" kern="1200" baseline="0" dirty="0" smtClean="0">
                <a:solidFill>
                  <a:schemeClr val="tx1"/>
                </a:solidFill>
                <a:latin typeface="+mn-lt"/>
                <a:ea typeface="+mn-ea"/>
                <a:cs typeface="+mn-cs"/>
              </a:rPr>
              <a:t> denotes a data dependency.</a:t>
            </a:r>
            <a:r>
              <a:rPr lang="sv-SE" sz="1200" kern="0" dirty="0" smtClean="0"/>
              <a:t> In implmentation-level,</a:t>
            </a:r>
            <a:r>
              <a:rPr lang="sv-SE" sz="1200" kern="0" baseline="0" dirty="0" smtClean="0"/>
              <a:t> </a:t>
            </a:r>
            <a:r>
              <a:rPr lang="sv-SE" sz="1200" kern="0" dirty="0" smtClean="0"/>
              <a:t>applications are modeled as a set of interacting tasks, which is the same as in the previously projects.</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kern="0" dirty="0" smtClean="0"/>
          </a:p>
          <a:p>
            <a:r>
              <a:rPr lang="en-US" sz="1200" b="0" i="0" u="none" strike="noStrike" kern="1200" baseline="0" dirty="0" smtClean="0">
                <a:solidFill>
                  <a:schemeClr val="tx1"/>
                </a:solidFill>
                <a:latin typeface="+mn-lt"/>
                <a:ea typeface="+mn-ea"/>
                <a:cs typeface="+mn-cs"/>
              </a:rPr>
              <a:t>During the engineering of a safety-critical system, the risks are assessed and the appropriate risk control measures are introduced to reduce the risk to an acceptable level. A Safety-Integrity Level (SIL) is allocated to each safety function and captures the required level of risk reduction, from </a:t>
            </a:r>
            <a:r>
              <a:rPr lang="sv-SE" sz="1200" b="0" i="0" u="none" strike="noStrike" kern="1200" baseline="0" dirty="0" smtClean="0">
                <a:solidFill>
                  <a:schemeClr val="tx1"/>
                </a:solidFill>
                <a:latin typeface="+mn-lt"/>
                <a:ea typeface="+mn-ea"/>
                <a:cs typeface="+mn-cs"/>
              </a:rPr>
              <a:t>SIL 4 (most critical) to SIL 0 (non-critical).</a:t>
            </a:r>
          </a:p>
          <a:p>
            <a:endParaRPr lang="sv-S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Certification standards refer to this process as “SIL decomposition” . Table shows the example of the SIL decomposition from ISO 262621. Such a decomposition guide amounts to a “SIL algebra” , i.e., the SIL of the safety function is the sum of the SILs of the redundant tasks.</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Decomposing a safety function of a higher SIL into several redundant tasks of lower SILs can reduce the development and certification costs, but increasing the timing requirements in finishing the more tasks. Therefore the tradeoff analysis for function to task have to be considered</a:t>
            </a:r>
            <a:r>
              <a:rPr lang="sv-SE" altLang="zh-CN" sz="1200" b="0" i="0" u="none" strike="noStrike" kern="1200" baseline="0" dirty="0" smtClean="0">
                <a:solidFill>
                  <a:schemeClr val="tx1"/>
                </a:solidFill>
                <a:latin typeface="+mn-lt"/>
                <a:ea typeface="+mn-ea"/>
                <a:cs typeface="+mn-cs"/>
              </a:rPr>
              <a:t>.</a:t>
            </a:r>
          </a:p>
          <a:p>
            <a:endParaRPr lang="sv-SE" dirty="0" smtClean="0"/>
          </a:p>
          <a:p>
            <a:endParaRPr lang="sv-SE" sz="1200" b="0" i="0" u="none" strike="noStrike" kern="1200" baseline="0" dirty="0" smtClean="0">
              <a:solidFill>
                <a:schemeClr val="tx1"/>
              </a:solidFill>
              <a:latin typeface="+mn-lt"/>
              <a:ea typeface="+mn-ea"/>
              <a:cs typeface="+mn-cs"/>
            </a:endParaRPr>
          </a:p>
          <a:p>
            <a:endParaRPr lang="sv-SE" sz="1200" kern="0" dirty="0" smtClean="0"/>
          </a:p>
        </p:txBody>
      </p:sp>
      <p:sp>
        <p:nvSpPr>
          <p:cNvPr id="4" name="Slide Number Placeholder 3"/>
          <p:cNvSpPr>
            <a:spLocks noGrp="1"/>
          </p:cNvSpPr>
          <p:nvPr>
            <p:ph type="sldNum" sz="quarter" idx="10"/>
          </p:nvPr>
        </p:nvSpPr>
        <p:spPr/>
        <p:txBody>
          <a:bodyPr/>
          <a:lstStyle/>
          <a:p>
            <a:fld id="{E9E986D6-A5F1-CF4C-9BDB-8AE4FD3A05DD}" type="slidenum">
              <a:rPr lang="en-US" smtClean="0"/>
              <a:pPr/>
              <a:t>28</a:t>
            </a:fld>
            <a:endParaRPr lang="en-US"/>
          </a:p>
        </p:txBody>
      </p:sp>
    </p:spTree>
    <p:extLst>
      <p:ext uri="{BB962C8B-B14F-4D97-AF65-F5344CB8AC3E}">
        <p14:creationId xmlns:p14="http://schemas.microsoft.com/office/powerpoint/2010/main" val="4155636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We have the problem formulation as follows...</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29</a:t>
            </a:fld>
            <a:endParaRPr lang="en-US"/>
          </a:p>
        </p:txBody>
      </p:sp>
    </p:spTree>
    <p:extLst>
      <p:ext uri="{BB962C8B-B14F-4D97-AF65-F5344CB8AC3E}">
        <p14:creationId xmlns:p14="http://schemas.microsoft.com/office/powerpoint/2010/main" val="355009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mentioned, embedded systems have very tight constraints on the requirements that they have to fulfill. Those requirements are divided into functional requirements and non-functional requirements. Typical non-functional requirements can be expressed in terms of design metrics, such as, energy consumption, cost, performance, predictability, robustness, flexibility, and dependability attributes. There are general definition of the common design metrics, such as…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is challenging to design embedded systems with complex functionality and simultaneously optimize multiple design metrics, especially when the design metrics compete with one another. Approaches used for improving a certain design metric can worsen </a:t>
            </a:r>
            <a:r>
              <a:rPr lang="sv-SE" sz="1200" b="0" i="0" u="none" strike="noStrike" kern="1200" baseline="0" dirty="0" smtClean="0">
                <a:solidFill>
                  <a:schemeClr val="tx1"/>
                </a:solidFill>
                <a:latin typeface="+mn-lt"/>
                <a:ea typeface="+mn-ea"/>
                <a:cs typeface="+mn-cs"/>
              </a:rPr>
              <a:t>another one. </a:t>
            </a:r>
            <a:r>
              <a:rPr lang="en-US" sz="1200" b="0" i="0" u="none" strike="noStrike" kern="1200" baseline="0" dirty="0" smtClean="0">
                <a:solidFill>
                  <a:schemeClr val="tx1"/>
                </a:solidFill>
                <a:latin typeface="+mn-lt"/>
                <a:ea typeface="+mn-ea"/>
                <a:cs typeface="+mn-cs"/>
              </a:rPr>
              <a:t>Tradeoffs must be analyzed in order to determine the best solutions that meet such an optimization challenge. We will present more details how we model these design metrics and how we simultaneously optimize them later, in the three papers. </a:t>
            </a:r>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a:t>
            </a:fld>
            <a:endParaRPr lang="en-US"/>
          </a:p>
        </p:txBody>
      </p:sp>
    </p:spTree>
    <p:extLst>
      <p:ext uri="{BB962C8B-B14F-4D97-AF65-F5344CB8AC3E}">
        <p14:creationId xmlns:p14="http://schemas.microsoft.com/office/powerpoint/2010/main" val="1505661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v-SE" sz="1200" dirty="0" smtClean="0"/>
              <a:t>Let’s consider </a:t>
            </a:r>
            <a:r>
              <a:rPr lang="sv-SE" sz="1200" baseline="0" dirty="0" smtClean="0"/>
              <a:t>the </a:t>
            </a:r>
            <a:r>
              <a:rPr lang="en-US" altLang="zh-CN" sz="1200" dirty="0" smtClean="0">
                <a:latin typeface="+mn-lt"/>
                <a:cs typeface="Times New Roman" pitchFamily="18" charset="0"/>
              </a:rPr>
              <a:t>library of function-to-task decomposition in the</a:t>
            </a:r>
            <a:r>
              <a:rPr lang="en-US" altLang="zh-CN" sz="1200" baseline="0" dirty="0" smtClean="0">
                <a:latin typeface="+mn-lt"/>
                <a:cs typeface="Times New Roman" pitchFamily="18" charset="0"/>
              </a:rPr>
              <a:t> table. </a:t>
            </a:r>
            <a:r>
              <a:rPr lang="sv-SE" sz="1200" b="0" i="0" u="none" strike="noStrike" kern="1200" baseline="0" dirty="0" smtClean="0">
                <a:solidFill>
                  <a:schemeClr val="tx1"/>
                </a:solidFill>
                <a:latin typeface="+mn-lt"/>
                <a:ea typeface="+mn-ea"/>
                <a:cs typeface="+mn-cs"/>
              </a:rPr>
              <a:t>we have five functional </a:t>
            </a:r>
            <a:r>
              <a:rPr lang="en-US" sz="1200" b="0" i="0" u="none" strike="noStrike" kern="1200" baseline="0" dirty="0" smtClean="0">
                <a:solidFill>
                  <a:schemeClr val="tx1"/>
                </a:solidFill>
                <a:latin typeface="+mn-lt"/>
                <a:ea typeface="+mn-ea"/>
                <a:cs typeface="+mn-cs"/>
              </a:rPr>
              <a:t>blocks, F1 to F5, with different SIL requirements, periods and deadlines, will be implemented on an architecture of three </a:t>
            </a:r>
            <a:r>
              <a:rPr lang="en-US" sz="1200" b="0" i="0" u="none" strike="noStrike" kern="1200" baseline="0" dirty="0" err="1" smtClean="0">
                <a:solidFill>
                  <a:schemeClr val="tx1"/>
                </a:solidFill>
                <a:latin typeface="+mn-lt"/>
                <a:ea typeface="+mn-ea"/>
                <a:cs typeface="+mn-cs"/>
              </a:rPr>
              <a:t>Pes</a:t>
            </a:r>
            <a:r>
              <a:rPr lang="en-US" sz="1200" b="0" i="0" u="none" strike="noStrike" kern="1200" baseline="0" dirty="0" smtClean="0">
                <a:solidFill>
                  <a:schemeClr val="tx1"/>
                </a:solidFill>
                <a:latin typeface="+mn-lt"/>
                <a:ea typeface="+mn-ea"/>
                <a:cs typeface="+mn-cs"/>
              </a:rPr>
              <a:t>.</a:t>
            </a:r>
            <a:endParaRPr lang="en-US" altLang="zh-CN" sz="1200" baseline="0" dirty="0" smtClean="0">
              <a:latin typeface="+mn-lt"/>
              <a:cs typeface="Times New Roman" pitchFamily="18" charset="0"/>
            </a:endParaRPr>
          </a:p>
          <a:p>
            <a:pPr lvl="0" eaLnBrk="1" hangingPunct="1"/>
            <a:endParaRPr lang="en-US" altLang="zh-CN" sz="1200" baseline="0" dirty="0" smtClean="0">
              <a:latin typeface="+mn-lt"/>
              <a:cs typeface="Times New Roman" pitchFamily="18" charset="0"/>
            </a:endParaRPr>
          </a:p>
          <a:p>
            <a:pPr lvl="0" eaLnBrk="1" hangingPunct="1"/>
            <a:r>
              <a:rPr lang="en-US" altLang="zh-CN" sz="1200" baseline="0" dirty="0" smtClean="0">
                <a:latin typeface="+mn-lt"/>
                <a:cs typeface="Times New Roman" pitchFamily="18" charset="0"/>
              </a:rPr>
              <a:t>The SIL decomposition follows the corresponding certifications, ISO 262621 in current case. For example, t</a:t>
            </a:r>
            <a:r>
              <a:rPr lang="sv-SE" sz="1200" b="0" i="0" u="none" strike="noStrike" kern="1200" baseline="0" dirty="0" smtClean="0">
                <a:solidFill>
                  <a:schemeClr val="tx1"/>
                </a:solidFill>
                <a:latin typeface="+mn-lt"/>
                <a:ea typeface="+mn-ea"/>
                <a:cs typeface="+mn-cs"/>
              </a:rPr>
              <a:t>here are three </a:t>
            </a:r>
            <a:r>
              <a:rPr lang="en-US" sz="1200" b="0" i="0" u="none" strike="noStrike" kern="1200" baseline="0" dirty="0" smtClean="0">
                <a:solidFill>
                  <a:schemeClr val="tx1"/>
                </a:solidFill>
                <a:latin typeface="+mn-lt"/>
                <a:ea typeface="+mn-ea"/>
                <a:cs typeface="+mn-cs"/>
              </a:rPr>
              <a:t>decomposition options for D(F4) in Table: D14 in one task /tau_4 (SIL 4), D24 </a:t>
            </a:r>
            <a:r>
              <a:rPr lang="sv-SE" sz="1200" b="0" i="0" u="none" strike="noStrike" kern="1200" baseline="0" dirty="0" smtClean="0">
                <a:solidFill>
                  <a:schemeClr val="tx1"/>
                </a:solidFill>
                <a:latin typeface="+mn-lt"/>
                <a:ea typeface="+mn-ea"/>
                <a:cs typeface="+mn-cs"/>
              </a:rPr>
              <a:t>in two </a:t>
            </a:r>
            <a:r>
              <a:rPr lang="en-US" sz="1200" b="0" i="0" u="none" strike="noStrike" kern="1200" baseline="0" dirty="0" smtClean="0">
                <a:solidFill>
                  <a:schemeClr val="tx1"/>
                </a:solidFill>
                <a:latin typeface="+mn-lt"/>
                <a:ea typeface="+mn-ea"/>
                <a:cs typeface="+mn-cs"/>
              </a:rPr>
              <a:t>tasks, namely /tau_8 (SIL 3) and /tau_9 (SIL 1), and D34 in three tasks /tau_10 of SIL 2, /tau_11 of SIL 1, and /tau_9 of SIL 1. Note that in the decomposition </a:t>
            </a:r>
            <a:r>
              <a:rPr lang="sv-SE" sz="1200" b="0" i="0" u="none" strike="noStrike" kern="1200" baseline="0" dirty="0" smtClean="0">
                <a:solidFill>
                  <a:schemeClr val="tx1"/>
                </a:solidFill>
                <a:latin typeface="+mn-lt"/>
                <a:ea typeface="+mn-ea"/>
                <a:cs typeface="+mn-cs"/>
              </a:rPr>
              <a:t>option D24</a:t>
            </a:r>
            <a:r>
              <a:rPr lang="en-US" sz="1200" b="0" i="0" u="none" strike="noStrike" kern="1200" baseline="0" dirty="0" smtClean="0">
                <a:solidFill>
                  <a:schemeClr val="tx1"/>
                </a:solidFill>
                <a:latin typeface="+mn-lt"/>
                <a:ea typeface="+mn-ea"/>
                <a:cs typeface="+mn-cs"/>
              </a:rPr>
              <a:t>, the sum of the WCETs of the decomposed tasks, i.e., /tau_8, /tau_9, /tau_14, /tau_15, has a value of 44, compared to the value of 20 for the single task /tau_4 in D14</a:t>
            </a:r>
            <a:r>
              <a:rPr lang="sv-SE" sz="1200" b="0" i="0" u="none" strike="noStrike" kern="1200" baseline="0" dirty="0" smtClean="0">
                <a:solidFill>
                  <a:schemeClr val="tx1"/>
                </a:solidFill>
                <a:latin typeface="+mn-lt"/>
                <a:ea typeface="+mn-ea"/>
                <a:cs typeface="+mn-cs"/>
              </a:rPr>
              <a:t>.</a:t>
            </a:r>
          </a:p>
          <a:p>
            <a:endParaRPr lang="sv-SE" sz="1200" b="0" i="0" u="none" strike="noStrike" kern="1200" baseline="0" dirty="0" smtClean="0">
              <a:solidFill>
                <a:schemeClr val="tx1"/>
              </a:solidFill>
              <a:latin typeface="+mn-lt"/>
              <a:ea typeface="+mn-ea"/>
              <a:cs typeface="+mn-cs"/>
            </a:endParaRPr>
          </a:p>
          <a:p>
            <a:endParaRPr lang="sv-SE" altLang="zh-CN" sz="1200" b="0" i="0" u="none" strike="noStrike" kern="1200" baseline="0" dirty="0" smtClean="0">
              <a:solidFill>
                <a:schemeClr val="tx1"/>
              </a:solidFill>
              <a:latin typeface="+mn-lt"/>
              <a:ea typeface="+mn-ea"/>
              <a:cs typeface="+mn-cs"/>
            </a:endParaRPr>
          </a:p>
          <a:p>
            <a:endParaRPr lang="en-US" altLang="zh-CN" sz="1200" dirty="0" smtClean="0">
              <a:latin typeface="+mn-lt"/>
              <a:cs typeface="Times New Roman" pitchFamily="18" charset="0"/>
            </a:endParaRPr>
          </a:p>
          <a:p>
            <a:endParaRPr lang="sv-SE" sz="1200"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30</a:t>
            </a:fld>
            <a:endParaRPr lang="en-US"/>
          </a:p>
        </p:txBody>
      </p:sp>
    </p:spTree>
    <p:extLst>
      <p:ext uri="{BB962C8B-B14F-4D97-AF65-F5344CB8AC3E}">
        <p14:creationId xmlns:p14="http://schemas.microsoft.com/office/powerpoint/2010/main" val="2178496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b="0" i="0" u="none" strike="noStrike" kern="1200" baseline="0" dirty="0" smtClean="0">
                <a:solidFill>
                  <a:schemeClr val="tx1"/>
                </a:solidFill>
                <a:latin typeface="+mn-lt"/>
                <a:ea typeface="+mn-ea"/>
                <a:cs typeface="+mn-cs"/>
              </a:rPr>
              <a:t>The available hardware components are shown in the table, w is the unit cost of </a:t>
            </a:r>
            <a:r>
              <a:rPr lang="en-US" sz="1200" b="0" i="0" u="none" strike="noStrike" kern="1200" baseline="0" dirty="0" smtClean="0">
                <a:solidFill>
                  <a:schemeClr val="tx1"/>
                </a:solidFill>
                <a:latin typeface="+mn-lt"/>
                <a:ea typeface="+mn-ea"/>
                <a:cs typeface="+mn-cs"/>
              </a:rPr>
              <a:t>PE </a:t>
            </a:r>
            <a:r>
              <a:rPr lang="en-US" sz="1200" b="0" i="0" u="none" strike="noStrike" kern="1200" baseline="0" dirty="0" err="1" smtClean="0">
                <a:solidFill>
                  <a:schemeClr val="tx1"/>
                </a:solidFill>
                <a:latin typeface="+mn-lt"/>
                <a:ea typeface="+mn-ea"/>
                <a:cs typeface="+mn-cs"/>
              </a:rPr>
              <a:t>Nj</a:t>
            </a:r>
            <a:r>
              <a:rPr lang="en-US" sz="1200" b="0" i="0" u="none" strike="noStrike" kern="1200" baseline="0" dirty="0" smtClean="0">
                <a:solidFill>
                  <a:schemeClr val="tx1"/>
                </a:solidFill>
                <a:latin typeface="+mn-lt"/>
                <a:ea typeface="+mn-ea"/>
                <a:cs typeface="+mn-cs"/>
              </a:rPr>
              <a:t> with a reliability corresponding to a SIL k. Note that we will always use in an architecture the lowest cost PEs available, which have the required reliability to host the highest-criticality task mapped on that PE, and that the unit cost increases with </a:t>
            </a:r>
            <a:r>
              <a:rPr lang="sv-SE" sz="1200" b="0" i="0" u="none" strike="noStrike" kern="1200" baseline="0" dirty="0" smtClean="0">
                <a:solidFill>
                  <a:schemeClr val="tx1"/>
                </a:solidFill>
                <a:latin typeface="+mn-lt"/>
                <a:ea typeface="+mn-ea"/>
                <a:cs typeface="+mn-cs"/>
              </a:rPr>
              <a:t>increased reliability.</a:t>
            </a:r>
          </a:p>
          <a:p>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31</a:t>
            </a:fld>
            <a:endParaRPr lang="en-US"/>
          </a:p>
        </p:txBody>
      </p:sp>
    </p:spTree>
    <p:extLst>
      <p:ext uri="{BB962C8B-B14F-4D97-AF65-F5344CB8AC3E}">
        <p14:creationId xmlns:p14="http://schemas.microsoft.com/office/powerpoint/2010/main" val="643008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b="0" i="0" u="none" strike="noStrike" kern="1200" baseline="0" dirty="0" smtClean="0">
                <a:solidFill>
                  <a:schemeClr val="tx1"/>
                </a:solidFill>
                <a:latin typeface="+mn-lt"/>
                <a:ea typeface="+mn-ea"/>
                <a:cs typeface="+mn-cs"/>
              </a:rPr>
              <a:t>One possible solution to this problem is presented in the top figure. We call this solution the “Straightforward Solution”, or “SFS”. This is a solution where: (1) we do not decompose the functional blocks into tasks with lower SILs (2) we consider a simple mapping where we cluster all tasks based on SILs. The Fig shows the resulted tasks graphs after decomposition, the mapping of tasks on PEs, and which PE version we have used.</a:t>
            </a:r>
          </a:p>
          <a:p>
            <a:endParaRPr lang="en-US" sz="1000" b="0" i="0" u="none" strike="noStrike" kern="1200" baseline="0" dirty="0" smtClean="0">
              <a:solidFill>
                <a:schemeClr val="tx1"/>
              </a:solidFill>
              <a:latin typeface="+mn-lt"/>
              <a:ea typeface="+mn-ea"/>
              <a:cs typeface="+mn-cs"/>
            </a:endParaRPr>
          </a:p>
          <a:p>
            <a:r>
              <a:rPr lang="en-US" sz="1000" b="0" i="0" u="none" strike="noStrike" kern="1200" baseline="0" dirty="0" smtClean="0">
                <a:solidFill>
                  <a:schemeClr val="tx1"/>
                </a:solidFill>
                <a:latin typeface="+mn-lt"/>
                <a:ea typeface="+mn-ea"/>
                <a:cs typeface="+mn-cs"/>
              </a:rPr>
              <a:t>The SFS is also shown in the bottom Fig, using a “x”, where we display a graph with the resulting values of two objective functions, total cost (y-axis) and </a:t>
            </a:r>
            <a:r>
              <a:rPr lang="en-US" sz="1000" b="0" i="0" u="none" strike="noStrike" kern="1200" baseline="0" dirty="0" err="1" smtClean="0">
                <a:solidFill>
                  <a:schemeClr val="tx1"/>
                </a:solidFill>
                <a:latin typeface="+mn-lt"/>
                <a:ea typeface="+mn-ea"/>
                <a:cs typeface="+mn-cs"/>
              </a:rPr>
              <a:t>schedulability</a:t>
            </a:r>
            <a:r>
              <a:rPr lang="en-US" sz="1000" b="0" i="0" u="none" strike="noStrike" kern="1200" baseline="0" dirty="0" smtClean="0">
                <a:solidFill>
                  <a:schemeClr val="tx1"/>
                </a:solidFill>
                <a:latin typeface="+mn-lt"/>
                <a:ea typeface="+mn-ea"/>
                <a:cs typeface="+mn-cs"/>
              </a:rPr>
              <a:t> (</a:t>
            </a:r>
            <a:r>
              <a:rPr lang="en-US" sz="1000" b="0" i="0" u="none" strike="noStrike" kern="1200" baseline="0" dirty="0" err="1" smtClean="0">
                <a:solidFill>
                  <a:schemeClr val="tx1"/>
                </a:solidFill>
                <a:latin typeface="+mn-lt"/>
                <a:ea typeface="+mn-ea"/>
                <a:cs typeface="+mn-cs"/>
              </a:rPr>
              <a:t>xaxis</a:t>
            </a:r>
            <a:r>
              <a:rPr lang="en-US" sz="1000" b="0" i="0" u="none" strike="noStrike" kern="1200" baseline="0" dirty="0" smtClean="0">
                <a:solidFill>
                  <a:schemeClr val="tx1"/>
                </a:solidFill>
                <a:latin typeface="+mn-lt"/>
                <a:ea typeface="+mn-ea"/>
                <a:cs typeface="+mn-cs"/>
              </a:rPr>
              <a:t>). and the unit costs of PEs), the smaller values means lower costs. For the </a:t>
            </a:r>
            <a:r>
              <a:rPr lang="en-US" sz="1000" b="0" i="0" u="none" strike="noStrike" kern="1200" baseline="0" dirty="0" err="1" smtClean="0">
                <a:solidFill>
                  <a:schemeClr val="tx1"/>
                </a:solidFill>
                <a:latin typeface="+mn-lt"/>
                <a:ea typeface="+mn-ea"/>
                <a:cs typeface="+mn-cs"/>
              </a:rPr>
              <a:t>schedulability</a:t>
            </a:r>
            <a:r>
              <a:rPr lang="en-US" sz="1000" b="0" i="0" u="none" strike="noStrike" kern="1200" baseline="0" dirty="0" smtClean="0">
                <a:solidFill>
                  <a:schemeClr val="tx1"/>
                </a:solidFill>
                <a:latin typeface="+mn-lt"/>
                <a:ea typeface="+mn-ea"/>
                <a:cs typeface="+mn-cs"/>
              </a:rPr>
              <a:t>, values above zero means “not schedulable”, whereas values below zero means that the solution is schedulable, and the smaller the value, the higher the </a:t>
            </a:r>
            <a:r>
              <a:rPr lang="en-US" sz="1000" b="0" i="0" u="none" strike="noStrike" kern="1200" baseline="0" dirty="0" err="1" smtClean="0">
                <a:solidFill>
                  <a:schemeClr val="tx1"/>
                </a:solidFill>
                <a:latin typeface="+mn-lt"/>
                <a:ea typeface="+mn-ea"/>
                <a:cs typeface="+mn-cs"/>
              </a:rPr>
              <a:t>schedulability</a:t>
            </a:r>
            <a:r>
              <a:rPr lang="en-US" sz="1000" b="0" i="0" u="none" strike="noStrike" kern="1200" baseline="0" dirty="0" smtClean="0">
                <a:solidFill>
                  <a:schemeClr val="tx1"/>
                </a:solidFill>
                <a:latin typeface="+mn-lt"/>
                <a:ea typeface="+mn-ea"/>
                <a:cs typeface="+mn-cs"/>
              </a:rPr>
              <a:t>. As we can see from the figure. SFS has a high cost and it is not schedulable. This is not surprising, considering that it is know that mapping decisions have a strong impact on solution quality, and SFS does not optimize the mapping.</a:t>
            </a:r>
          </a:p>
          <a:p>
            <a:endParaRPr lang="en-US" sz="1000" b="0" i="0" u="none" strike="noStrike" kern="1200" baseline="0" dirty="0" smtClean="0">
              <a:solidFill>
                <a:schemeClr val="tx1"/>
              </a:solidFill>
              <a:latin typeface="+mn-lt"/>
              <a:ea typeface="+mn-ea"/>
              <a:cs typeface="+mn-cs"/>
            </a:endParaRPr>
          </a:p>
          <a:p>
            <a:r>
              <a:rPr lang="en-US" sz="1000" b="0" i="0" u="none" strike="noStrike" kern="1200" baseline="0" dirty="0" smtClean="0">
                <a:solidFill>
                  <a:schemeClr val="tx1"/>
                </a:solidFill>
                <a:latin typeface="+mn-lt"/>
                <a:ea typeface="+mn-ea"/>
                <a:cs typeface="+mn-cs"/>
              </a:rPr>
              <a:t>Fig also shows solutions that optimize the mapping. “Criticality-Aware Mapping Optimization” (CMO) uses the same simple approach for decomposition as SFS, but optimize the mapping aiming at improving the objective functions. CMO solutions, determined after exhaustive search, are Pareto-optimal solutions. As we can see from Fig, where each CMO solution is depicted with a blue “+”, by optimizing the mapping, we are able find schedulable solutions. However, the cost remains high.</a:t>
            </a:r>
          </a:p>
          <a:p>
            <a:endParaRPr lang="en-US" sz="1000" b="0" i="0" u="none" strike="noStrike" kern="1200" baseline="0" dirty="0" smtClean="0">
              <a:solidFill>
                <a:schemeClr val="tx1"/>
              </a:solidFill>
              <a:latin typeface="+mn-lt"/>
              <a:ea typeface="+mn-ea"/>
              <a:cs typeface="+mn-cs"/>
            </a:endParaRPr>
          </a:p>
          <a:p>
            <a:r>
              <a:rPr lang="sv-SE" sz="1000" b="0" i="0" u="none" strike="noStrike" kern="1200" baseline="0" dirty="0" smtClean="0">
                <a:solidFill>
                  <a:schemeClr val="tx1"/>
                </a:solidFill>
                <a:latin typeface="+mn-lt"/>
                <a:ea typeface="+mn-ea"/>
                <a:cs typeface="+mn-cs"/>
              </a:rPr>
              <a:t>We have proposed an </a:t>
            </a:r>
            <a:r>
              <a:rPr lang="en-US" sz="1000" b="0" i="0" u="none" strike="noStrike" kern="1200" baseline="0" dirty="0" smtClean="0">
                <a:solidFill>
                  <a:schemeClr val="tx1"/>
                </a:solidFill>
                <a:latin typeface="+mn-lt"/>
                <a:ea typeface="+mn-ea"/>
                <a:cs typeface="+mn-cs"/>
              </a:rPr>
              <a:t>optimization approach called “Criticality-Aware Functional Decomposition and Mapping Optimization” (CDMO), which decides the functional decomposition, the mapping of tasks to PEs and the types of PEs such that our design objectives are optimized. CDMO solutions are found after exhaustive search as well. They are shown in Fig using red “*”. As we can see from the figure, by carefully deciding on the function-to-task decomposition, we are able to significantly reduce the costs, and further improve the </a:t>
            </a:r>
            <a:r>
              <a:rPr lang="en-US" sz="1000" b="0" i="0" u="none" strike="noStrike" kern="1200" baseline="0" dirty="0" err="1" smtClean="0">
                <a:solidFill>
                  <a:schemeClr val="tx1"/>
                </a:solidFill>
                <a:latin typeface="+mn-lt"/>
                <a:ea typeface="+mn-ea"/>
                <a:cs typeface="+mn-cs"/>
              </a:rPr>
              <a:t>schedulability</a:t>
            </a:r>
            <a:r>
              <a:rPr lang="en-US" sz="1000" b="0" i="0" u="none" strike="noStrike" kern="1200" baseline="0" dirty="0" smtClean="0">
                <a:solidFill>
                  <a:schemeClr val="tx1"/>
                </a:solidFill>
                <a:latin typeface="+mn-lt"/>
                <a:ea typeface="+mn-ea"/>
                <a:cs typeface="+mn-cs"/>
              </a:rPr>
              <a:t>, compared with CMO which does not optimize the function-to-task </a:t>
            </a:r>
            <a:r>
              <a:rPr lang="sv-SE" sz="1000" b="0" i="0" u="none" strike="noStrike" kern="1200" baseline="0" dirty="0" smtClean="0">
                <a:solidFill>
                  <a:schemeClr val="tx1"/>
                </a:solidFill>
                <a:latin typeface="+mn-lt"/>
                <a:ea typeface="+mn-ea"/>
                <a:cs typeface="+mn-cs"/>
              </a:rPr>
              <a:t>decomposition.</a:t>
            </a:r>
            <a:endParaRPr lang="en-US" sz="1000" b="0" i="0" u="none" strike="noStrike" kern="1200" baseline="0" dirty="0" smtClean="0">
              <a:solidFill>
                <a:schemeClr val="tx1"/>
              </a:solidFill>
              <a:latin typeface="+mn-lt"/>
              <a:ea typeface="+mn-ea"/>
              <a:cs typeface="+mn-cs"/>
            </a:endParaRPr>
          </a:p>
          <a:p>
            <a:endParaRPr lang="sv-SE" sz="1000"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32</a:t>
            </a:fld>
            <a:endParaRPr lang="en-US"/>
          </a:p>
        </p:txBody>
      </p:sp>
    </p:spTree>
    <p:extLst>
      <p:ext uri="{BB962C8B-B14F-4D97-AF65-F5344CB8AC3E}">
        <p14:creationId xmlns:p14="http://schemas.microsoft.com/office/powerpoint/2010/main" val="4061217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propose a Generic Algorithm (GA)-based approach, called CDMO (Criticality-aware functional Decomposition and task Mapping Optimization), </a:t>
            </a:r>
            <a:r>
              <a:rPr lang="sv-SE" sz="1200" b="0" i="0" u="none" strike="noStrike" kern="1200" baseline="0" dirty="0" smtClean="0">
                <a:solidFill>
                  <a:schemeClr val="tx1"/>
                </a:solidFill>
                <a:latin typeface="+mn-lt"/>
                <a:ea typeface="+mn-ea"/>
                <a:cs typeface="+mn-cs"/>
              </a:rPr>
              <a:t>to solve this two-objective (degree of schedulability and total cost) optimization problem. </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33</a:t>
            </a:fld>
            <a:endParaRPr lang="en-US"/>
          </a:p>
        </p:txBody>
      </p:sp>
    </p:spTree>
    <p:extLst>
      <p:ext uri="{BB962C8B-B14F-4D97-AF65-F5344CB8AC3E}">
        <p14:creationId xmlns:p14="http://schemas.microsoft.com/office/powerpoint/2010/main" val="340599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use a real-life case study, the automotive applications, to evaluate our proposed optimization strategy.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show the functional blocks with their SILs, SFS and the resulting figure which compares the SFS with the optimized solutions in the figure.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conclusion is that our automatic tool can perform safety function decomposition which lead to cheaper and schedulable implementations. The engineer can choose from the Pareto-front solutions that a desired trade-off between cost and </a:t>
            </a:r>
            <a:r>
              <a:rPr lang="en-US" sz="1200" b="0" i="0" u="none" strike="noStrike" kern="1200" baseline="0" dirty="0" err="1" smtClean="0">
                <a:solidFill>
                  <a:schemeClr val="tx1"/>
                </a:solidFill>
                <a:latin typeface="+mn-lt"/>
                <a:ea typeface="+mn-ea"/>
                <a:cs typeface="+mn-cs"/>
              </a:rPr>
              <a:t>schedulability</a:t>
            </a:r>
            <a:r>
              <a:rPr lang="en-US" sz="1200" b="0" i="0" u="none" strike="noStrike" kern="1200" baseline="0" dirty="0" smtClean="0">
                <a:solidFill>
                  <a:schemeClr val="tx1"/>
                </a:solidFill>
                <a:latin typeface="+mn-lt"/>
                <a:ea typeface="+mn-ea"/>
                <a:cs typeface="+mn-cs"/>
              </a:rPr>
              <a:t>.</a:t>
            </a:r>
            <a:endParaRPr lang="sv-SE" dirty="0" smtClean="0"/>
          </a:p>
          <a:p>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34</a:t>
            </a:fld>
            <a:endParaRPr lang="en-US"/>
          </a:p>
        </p:txBody>
      </p:sp>
    </p:spTree>
    <p:extLst>
      <p:ext uri="{BB962C8B-B14F-4D97-AF65-F5344CB8AC3E}">
        <p14:creationId xmlns:p14="http://schemas.microsoft.com/office/powerpoint/2010/main" val="3174382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b="0" dirty="0" smtClean="0"/>
              <a:t>The</a:t>
            </a:r>
            <a:r>
              <a:rPr lang="sv-SE" sz="1200" b="0" baseline="0" dirty="0" smtClean="0"/>
              <a:t> third project I had done is about </a:t>
            </a:r>
            <a:r>
              <a:rPr lang="en-US" sz="1200" b="0" dirty="0" smtClean="0"/>
              <a:t>Criticality-Aware Functionality Allocation for Distributed Real-Time Embedded </a:t>
            </a:r>
            <a:r>
              <a:rPr lang="sv-SE" sz="1200" b="0" dirty="0" smtClean="0"/>
              <a:t>Systems</a:t>
            </a:r>
            <a:r>
              <a:rPr lang="sv-SE" sz="1200" b="0" dirty="0"/>
              <a:t>.</a:t>
            </a:r>
            <a:endParaRPr lang="sv-SE" sz="1200" b="0" dirty="0" smtClean="0"/>
          </a:p>
        </p:txBody>
      </p:sp>
      <p:sp>
        <p:nvSpPr>
          <p:cNvPr id="4" name="Slide Number Placeholder 3"/>
          <p:cNvSpPr>
            <a:spLocks noGrp="1"/>
          </p:cNvSpPr>
          <p:nvPr>
            <p:ph type="sldNum" sz="quarter" idx="10"/>
          </p:nvPr>
        </p:nvSpPr>
        <p:spPr/>
        <p:txBody>
          <a:bodyPr/>
          <a:lstStyle/>
          <a:p>
            <a:fld id="{E9E986D6-A5F1-CF4C-9BDB-8AE4FD3A05DD}" type="slidenum">
              <a:rPr lang="en-US" smtClean="0"/>
              <a:pPr/>
              <a:t>35</a:t>
            </a:fld>
            <a:endParaRPr lang="en-US"/>
          </a:p>
        </p:txBody>
      </p:sp>
    </p:spTree>
    <p:extLst>
      <p:ext uri="{BB962C8B-B14F-4D97-AF65-F5344CB8AC3E}">
        <p14:creationId xmlns:p14="http://schemas.microsoft.com/office/powerpoint/2010/main" val="2444998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36</a:t>
            </a:fld>
            <a:endParaRPr lang="en-US"/>
          </a:p>
        </p:txBody>
      </p:sp>
    </p:spTree>
    <p:extLst>
      <p:ext uri="{BB962C8B-B14F-4D97-AF65-F5344CB8AC3E}">
        <p14:creationId xmlns:p14="http://schemas.microsoft.com/office/powerpoint/2010/main" val="350477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mtClean="0"/>
              <a:t>In general...</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37</a:t>
            </a:fld>
            <a:endParaRPr lang="en-US"/>
          </a:p>
        </p:txBody>
      </p:sp>
    </p:spTree>
    <p:extLst>
      <p:ext uri="{BB962C8B-B14F-4D97-AF65-F5344CB8AC3E}">
        <p14:creationId xmlns:p14="http://schemas.microsoft.com/office/powerpoint/2010/main" val="3958283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38</a:t>
            </a:fld>
            <a:endParaRPr lang="en-US"/>
          </a:p>
        </p:txBody>
      </p:sp>
    </p:spTree>
    <p:extLst>
      <p:ext uri="{BB962C8B-B14F-4D97-AF65-F5344CB8AC3E}">
        <p14:creationId xmlns:p14="http://schemas.microsoft.com/office/powerpoint/2010/main" val="206099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many life cycle models used in the industry. In principle they all have the following main stages: concept development, engineering development and post-development. We can see from </a:t>
            </a:r>
            <a:r>
              <a:rPr lang="sv-SE" sz="1200" b="0" i="0" u="none" strike="noStrike" kern="1200" baseline="0" dirty="0" smtClean="0">
                <a:solidFill>
                  <a:schemeClr val="tx1"/>
                </a:solidFill>
                <a:latin typeface="+mn-lt"/>
                <a:ea typeface="+mn-ea"/>
                <a:cs typeface="+mn-cs"/>
              </a:rPr>
              <a:t>the top part of figure: </a:t>
            </a:r>
            <a:r>
              <a:rPr lang="en-US" sz="1200" b="0" i="0" u="none" strike="noStrike" kern="1200" baseline="0" dirty="0" smtClean="0">
                <a:solidFill>
                  <a:schemeClr val="tx1"/>
                </a:solidFill>
                <a:latin typeface="+mn-lt"/>
                <a:ea typeface="+mn-ea"/>
                <a:cs typeface="+mn-cs"/>
              </a:rPr>
              <a:t>during concept development, system engineers perform a needs analysis, do concept exploration and definition. Engineering development consists of advanced development, engineering design, integration and evaluation. Then, in post-development, the mass-production from the prototype starts, followed by the operation and maintenance of the system. Of course, these stages may overlap and they are not linear.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Experience from completed system design and development projects has indicated that, the cost spent for the concept development stage accounts for about 20% of the total cost. However, 80% of the cumulative cost of the system is committed already in this stage. Decisions made in the early design stages not only have a high impact on the subsequent implementation choices, but also have substantially negative impacts on the total cost of the system. The bottom part figure shows the projected committed cumulative cost, and the impact opportunity of a design decision over time. The conclusion is that we should spent more effort on the early decisions, in order to increase the chance of completing the projects on time and successfully.</a:t>
            </a:r>
          </a:p>
          <a:p>
            <a:endParaRPr lang="en-US" sz="1200" b="0" i="0" u="none" strike="noStrike" kern="1200" baseline="0" dirty="0" smtClean="0">
              <a:solidFill>
                <a:schemeClr val="tx1"/>
              </a:solidFill>
              <a:latin typeface="+mn-lt"/>
              <a:ea typeface="+mn-ea"/>
              <a:cs typeface="+mn-cs"/>
            </a:endParaRPr>
          </a:p>
          <a:p>
            <a:r>
              <a:rPr lang="en-US" baseline="0" dirty="0" smtClean="0"/>
              <a:t>There is a lot of research on embedded systems design, but very few researchers have addressed the early design stages. The challenge is that early design stages are characterized by many uncertainties. </a:t>
            </a:r>
          </a:p>
        </p:txBody>
      </p:sp>
      <p:sp>
        <p:nvSpPr>
          <p:cNvPr id="4" name="Slide Number Placeholder 3"/>
          <p:cNvSpPr>
            <a:spLocks noGrp="1"/>
          </p:cNvSpPr>
          <p:nvPr>
            <p:ph type="sldNum" sz="quarter" idx="10"/>
          </p:nvPr>
        </p:nvSpPr>
        <p:spPr/>
        <p:txBody>
          <a:bodyPr/>
          <a:lstStyle/>
          <a:p>
            <a:fld id="{E9E986D6-A5F1-CF4C-9BDB-8AE4FD3A05DD}" type="slidenum">
              <a:rPr lang="en-US" smtClean="0"/>
              <a:pPr/>
              <a:t>4</a:t>
            </a:fld>
            <a:endParaRPr lang="en-US"/>
          </a:p>
        </p:txBody>
      </p:sp>
    </p:spTree>
    <p:extLst>
      <p:ext uri="{BB962C8B-B14F-4D97-AF65-F5344CB8AC3E}">
        <p14:creationId xmlns:p14="http://schemas.microsoft.com/office/powerpoint/2010/main" val="114447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aim of any design methodology is to minimize the time-to-market, and coordinate the design tasks such that design metrics are simultaneously optimized. In the embedded systems area, the design methodology is typically organized as in the figure.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Starting from the application model and the architecture model, designers perform system-level design tasks. Based on the design decisions, we build a model of the system implementation, which we can evaluate the design decision to see if it meets the design objectives, such as cost, performance, energy consumptions. If we are not satisfied with the design objectives, we could go back and revisit some of the decisions, we could change the architecture, the mapping, and so on. Once we are satisfied, we synthesis the final implementation. My thesis work includes the steps which are inside the blue box. The low-level development, i.e., a full synthesis of the design solution, whose steps are under the blue box of figure, is outside the scope of my thesis work.</a:t>
            </a:r>
          </a:p>
          <a:p>
            <a:endParaRPr lang="en-US"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Design space exploration (DSE) is the process of visiting and analyzing the design alternatives to identify good quality solutions. The search in design space is presented in the three arrows which repeatedly visits new design alternatives in (b), (c) and (d) </a:t>
            </a:r>
            <a:r>
              <a:rPr lang="sv-SE" altLang="zh-CN" sz="1200" b="0" i="0" u="none" strike="noStrike" kern="1200" baseline="0" dirty="0" smtClean="0">
                <a:solidFill>
                  <a:schemeClr val="tx1"/>
                </a:solidFill>
                <a:latin typeface="+mn-lt"/>
                <a:ea typeface="+mn-ea"/>
                <a:cs typeface="+mn-cs"/>
              </a:rPr>
              <a:t>in the figure. </a:t>
            </a:r>
            <a:r>
              <a:rPr lang="en-US" altLang="zh-CN" sz="1200" b="0" i="0" u="none" strike="noStrike" kern="1200" baseline="0" dirty="0" smtClean="0">
                <a:solidFill>
                  <a:schemeClr val="tx1"/>
                </a:solidFill>
                <a:latin typeface="+mn-lt"/>
                <a:ea typeface="+mn-ea"/>
                <a:cs typeface="+mn-cs"/>
              </a:rPr>
              <a:t>DSE can be done manually, which is often the case in practice, but this is very inefficient for designing complex systems. In my thesis, we do automatic DSE supported by tools, and the search is implemented using optimization algorithms in order to determine the good quality solutions in a reasonable time.</a:t>
            </a:r>
            <a:endParaRPr lang="sv-SE" altLang="zh-CN"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5</a:t>
            </a:fld>
            <a:endParaRPr lang="en-US"/>
          </a:p>
        </p:txBody>
      </p:sp>
    </p:spTree>
    <p:extLst>
      <p:ext uri="{BB962C8B-B14F-4D97-AF65-F5344CB8AC3E}">
        <p14:creationId xmlns:p14="http://schemas.microsoft.com/office/powerpoint/2010/main" val="2920452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my thesis, I model the architecture at system level, which is viewed as a set of heterogeneous processing elements interconnected by a shared communication channel. We consider two cases for determining the architecture. One is given a fixed system platform that no modification is allowed. Another is considering a system platform that can be </a:t>
            </a:r>
            <a:r>
              <a:rPr lang="en-US" sz="1200" b="0" i="0" u="none" strike="noStrike" kern="1200" baseline="0" dirty="0" err="1" smtClean="0">
                <a:solidFill>
                  <a:schemeClr val="tx1"/>
                </a:solidFill>
                <a:latin typeface="+mn-lt"/>
                <a:ea typeface="+mn-ea"/>
                <a:cs typeface="+mn-cs"/>
              </a:rPr>
              <a:t>parametrized</a:t>
            </a:r>
            <a:r>
              <a:rPr lang="en-US" sz="1200" b="0" i="0" u="none" strike="noStrike" kern="1200" baseline="0" dirty="0" smtClean="0">
                <a:solidFill>
                  <a:schemeClr val="tx1"/>
                </a:solidFill>
                <a:latin typeface="+mn-lt"/>
                <a:ea typeface="+mn-ea"/>
                <a:cs typeface="+mn-cs"/>
              </a:rPr>
              <a:t>, e.g., the number of components, the type of components, and the performance of components. </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this thesis I used the task graph model of computation. A task is defined as a sequence of instructions, and it is ready to be executed at any time after its release time. </a:t>
            </a:r>
            <a:r>
              <a:rPr lang="en-US" altLang="zh-CN" sz="1200" b="0" i="0" u="none" strike="noStrike" kern="1200" baseline="0" dirty="0" smtClean="0">
                <a:solidFill>
                  <a:schemeClr val="tx1"/>
                </a:solidFill>
                <a:latin typeface="+mn-lt"/>
                <a:ea typeface="+mn-ea"/>
                <a:cs typeface="+mn-cs"/>
              </a:rPr>
              <a:t>In real-time systems, to be able to provide guarantees, engineers use the Worst-Case Execution Time (WCET). The WCET is an analytical bound on the execution time of a task and can be determined using tools, when </a:t>
            </a:r>
            <a:r>
              <a:rPr lang="sv-SE" altLang="zh-CN" baseline="0" dirty="0" smtClean="0"/>
              <a:t>the implementation of /tau_i and the details of the archtiecture are given. The figure show a real-time task model.</a:t>
            </a:r>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6</a:t>
            </a:fld>
            <a:endParaRPr lang="en-US"/>
          </a:p>
        </p:txBody>
      </p:sp>
    </p:spTree>
    <p:extLst>
      <p:ext uri="{BB962C8B-B14F-4D97-AF65-F5344CB8AC3E}">
        <p14:creationId xmlns:p14="http://schemas.microsoft.com/office/powerpoint/2010/main" val="110310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our thesis work, we have considered the listed system-level design tasks.</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7</a:t>
            </a:fld>
            <a:endParaRPr lang="en-US"/>
          </a:p>
        </p:txBody>
      </p:sp>
    </p:spTree>
    <p:extLst>
      <p:ext uri="{BB962C8B-B14F-4D97-AF65-F5344CB8AC3E}">
        <p14:creationId xmlns:p14="http://schemas.microsoft.com/office/powerpoint/2010/main" val="251913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Now,</a:t>
            </a:r>
            <a:r>
              <a:rPr lang="sv-SE" baseline="0" dirty="0" smtClean="0"/>
              <a:t> let us start talking the first project ”</a:t>
            </a:r>
            <a:r>
              <a:rPr lang="sv-SE" dirty="0" smtClean="0"/>
              <a:t> Design for Robustness and </a:t>
            </a:r>
            <a:r>
              <a:rPr lang="en-US" dirty="0" smtClean="0"/>
              <a:t>Flexibility of Real-Time Distributed Applications during the Early Design </a:t>
            </a:r>
            <a:r>
              <a:rPr lang="sv-SE" dirty="0" smtClean="0"/>
              <a:t>Phases</a:t>
            </a:r>
            <a:r>
              <a:rPr lang="sv-SE" baseline="0" dirty="0" smtClean="0"/>
              <a:t>”</a:t>
            </a:r>
            <a:endParaRPr lang="sv-SE" dirty="0"/>
          </a:p>
        </p:txBody>
      </p:sp>
      <p:sp>
        <p:nvSpPr>
          <p:cNvPr id="4" name="Slide Number Placeholder 3"/>
          <p:cNvSpPr>
            <a:spLocks noGrp="1"/>
          </p:cNvSpPr>
          <p:nvPr>
            <p:ph type="sldNum" sz="quarter" idx="10"/>
          </p:nvPr>
        </p:nvSpPr>
        <p:spPr/>
        <p:txBody>
          <a:bodyPr/>
          <a:lstStyle/>
          <a:p>
            <a:fld id="{E9E986D6-A5F1-CF4C-9BDB-8AE4FD3A05DD}" type="slidenum">
              <a:rPr lang="en-US" smtClean="0"/>
              <a:pPr/>
              <a:t>8</a:t>
            </a:fld>
            <a:endParaRPr lang="en-US"/>
          </a:p>
        </p:txBody>
      </p:sp>
    </p:spTree>
    <p:extLst>
      <p:ext uri="{BB962C8B-B14F-4D97-AF65-F5344CB8AC3E}">
        <p14:creationId xmlns:p14="http://schemas.microsoft.com/office/powerpoint/2010/main" val="244499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smtClean="0"/>
              <a:t>Uncertainty refers to the inability to determine precisely the state or attributes of a system. It can be caused by incomplete knowledge or by stochastic variability. </a:t>
            </a:r>
            <a:r>
              <a:rPr lang="en-US" altLang="zh-CN" sz="1200" b="0" i="0" u="none" strike="noStrike" kern="1200" baseline="0" dirty="0" smtClean="0">
                <a:solidFill>
                  <a:schemeClr val="tx1"/>
                </a:solidFill>
                <a:latin typeface="+mn-lt"/>
                <a:ea typeface="+mn-ea"/>
                <a:cs typeface="+mn-cs"/>
              </a:rPr>
              <a:t>Uncertainties in the early design stages need to be quantified, such that risks of different design alternatives can be estimated for making early design decisions.</a:t>
            </a:r>
            <a:endParaRPr lang="sv-SE" dirty="0" smtClean="0"/>
          </a:p>
          <a:p>
            <a:endParaRPr lang="sv-SE" dirty="0" smtClean="0"/>
          </a:p>
          <a:p>
            <a:r>
              <a:rPr lang="sv-SE" dirty="0" smtClean="0"/>
              <a:t>Firstly</a:t>
            </a:r>
            <a:r>
              <a:rPr lang="sv-SE" baseline="0" dirty="0" smtClean="0"/>
              <a:t> we’ll take a look at uncertainties in the worst-case execution time and functionality requirements. We model our hard real-time application as a set of tasks. Let’s say we have a task /tau_i on a processing element. We all know that the execution time e_i of a task /tau_i varies because of many reasons, for example, the variations in the input data of tasks or the speculative features of modern process.</a:t>
            </a:r>
          </a:p>
          <a:p>
            <a:endParaRPr lang="sv-SE" baseline="0" dirty="0" smtClean="0"/>
          </a:p>
          <a:p>
            <a:r>
              <a:rPr lang="sv-SE" baseline="0" dirty="0" smtClean="0"/>
              <a:t>In our project we are not interested in the variabiltiy of the execution time e_i of a task /tau_i, but in modeling the uncertainties of the wcet c_i of a task /tau_i. Note that the uncertainty in the wcet c_i is due to a lack of information in the early design phases: For example, maybe we don’t yet decided the inplmentation of /tau_i, or maybe we haven’t yet decided the full details of the architecture.</a:t>
            </a:r>
          </a:p>
          <a:p>
            <a:endParaRPr lang="sv-SE" baseline="0" dirty="0" smtClean="0"/>
          </a:p>
          <a:p>
            <a:r>
              <a:rPr lang="sv-SE" baseline="0" dirty="0" smtClean="0"/>
              <a:t>Faced with a lack of information, engineer will use the ”percentile method” to capture the uncertainty. Here we have an application with four tasks, /tau_1 to /tau_4. We assume that the designer will tell us: for each task /tau_i, the wcet with 50% and 90% certainty. The designer have to capture these two values for each processing element where the task could potentially be mapped to.  The more information we have the smaller the differece between these two values. For example, for task /tau_4, the 50th and 90th percentiles are equal, this could be a legacy tasks on a Pe for which we have all the details.</a:t>
            </a:r>
          </a:p>
          <a:p>
            <a:endParaRPr lang="sv-S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baseline="0" dirty="0" smtClean="0"/>
              <a:t>For the purposes of our optimiation strategy, we determine the cumulative distribution function of wcet c_i based on the 50th and 90th percentiles of each task /tau_i. In the example, we have two values, 30 ms and 60 ms for task /tau_i. That means that in 50% of the possible future implementations, the task will have a wcet smaller or equal to 30 ms, while in 90% of the cases the value will not exceed 60 ms.</a:t>
            </a:r>
          </a:p>
          <a:p>
            <a:endParaRPr lang="sv-SE" baseline="0" dirty="0" smtClean="0"/>
          </a:p>
          <a:p>
            <a:endParaRPr lang="sv-SE" baseline="0" dirty="0" smtClean="0"/>
          </a:p>
          <a:p>
            <a:endParaRPr lang="sv-SE" baseline="0" dirty="0" smtClean="0"/>
          </a:p>
          <a:p>
            <a:endParaRPr lang="sv-SE" baseline="0" dirty="0" smtClean="0"/>
          </a:p>
        </p:txBody>
      </p:sp>
      <p:sp>
        <p:nvSpPr>
          <p:cNvPr id="4" name="Slide Number Placeholder 3"/>
          <p:cNvSpPr>
            <a:spLocks noGrp="1"/>
          </p:cNvSpPr>
          <p:nvPr>
            <p:ph type="sldNum" sz="quarter" idx="10"/>
          </p:nvPr>
        </p:nvSpPr>
        <p:spPr/>
        <p:txBody>
          <a:bodyPr/>
          <a:lstStyle/>
          <a:p>
            <a:fld id="{E9E986D6-A5F1-CF4C-9BDB-8AE4FD3A05DD}" type="slidenum">
              <a:rPr lang="en-US" smtClean="0"/>
              <a:pPr/>
              <a:t>9</a:t>
            </a:fld>
            <a:endParaRPr lang="en-US"/>
          </a:p>
        </p:txBody>
      </p:sp>
    </p:spTree>
    <p:extLst>
      <p:ext uri="{BB962C8B-B14F-4D97-AF65-F5344CB8AC3E}">
        <p14:creationId xmlns:p14="http://schemas.microsoft.com/office/powerpoint/2010/main" val="2897223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srcRect l="78432"/>
          <a:stretch>
            <a:fillRect/>
          </a:stretch>
        </p:blipFill>
        <p:spPr bwMode="auto">
          <a:xfrm>
            <a:off x="8597900" y="82550"/>
            <a:ext cx="479425" cy="533400"/>
          </a:xfrm>
          <a:prstGeom prst="rect">
            <a:avLst/>
          </a:prstGeom>
          <a:noFill/>
          <a:ln w="9525">
            <a:noFill/>
            <a:miter lim="800000"/>
            <a:headEnd/>
            <a:tailEnd/>
          </a:ln>
        </p:spPr>
      </p:pic>
      <p:pic>
        <p:nvPicPr>
          <p:cNvPr id="5" name="Picture 12" descr="DTU frise RGB"/>
          <p:cNvPicPr>
            <a:picLocks noChangeAspect="1" noChangeArrowheads="1"/>
          </p:cNvPicPr>
          <p:nvPr/>
        </p:nvPicPr>
        <p:blipFill>
          <a:blip r:embed="rId3"/>
          <a:srcRect r="25990"/>
          <a:stretch>
            <a:fillRect/>
          </a:stretch>
        </p:blipFill>
        <p:spPr bwMode="auto">
          <a:xfrm>
            <a:off x="4432300" y="4191000"/>
            <a:ext cx="4711700" cy="2338388"/>
          </a:xfrm>
          <a:prstGeom prst="rect">
            <a:avLst/>
          </a:prstGeom>
          <a:noFill/>
          <a:ln w="9525">
            <a:noFill/>
            <a:miter lim="800000"/>
            <a:headEnd/>
            <a:tailEnd/>
          </a:ln>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US"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US" noProof="0" smtClean="0"/>
              <a:t>Click to edit Master subtitle style</a:t>
            </a:r>
            <a:endParaRPr lang="en-US" noProof="0" dirty="0"/>
          </a:p>
        </p:txBody>
      </p:sp>
      <p:pic>
        <p:nvPicPr>
          <p:cNvPr id="7"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8" y="6029325"/>
            <a:ext cx="531971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Line 7"/>
          <p:cNvSpPr>
            <a:spLocks noChangeShapeType="1"/>
          </p:cNvSpPr>
          <p:nvPr/>
        </p:nvSpPr>
        <p:spPr bwMode="auto">
          <a:xfrm>
            <a:off x="6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 name="Line 8"/>
          <p:cNvSpPr>
            <a:spLocks noChangeShapeType="1"/>
          </p:cNvSpPr>
          <p:nvPr/>
        </p:nvSpPr>
        <p:spPr bwMode="auto">
          <a:xfrm>
            <a:off x="15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 name="Line 9"/>
          <p:cNvSpPr>
            <a:spLocks noChangeShapeType="1"/>
          </p:cNvSpPr>
          <p:nvPr/>
        </p:nvSpPr>
        <p:spPr bwMode="auto">
          <a:xfrm>
            <a:off x="30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 name="Line 10"/>
          <p:cNvSpPr>
            <a:spLocks noChangeShapeType="1"/>
          </p:cNvSpPr>
          <p:nvPr/>
        </p:nvSpPr>
        <p:spPr bwMode="auto">
          <a:xfrm>
            <a:off x="45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 name="Line 12"/>
          <p:cNvSpPr>
            <a:spLocks noChangeShapeType="1"/>
          </p:cNvSpPr>
          <p:nvPr/>
        </p:nvSpPr>
        <p:spPr bwMode="auto">
          <a:xfrm>
            <a:off x="60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 name="Line 13"/>
          <p:cNvSpPr>
            <a:spLocks noChangeShapeType="1"/>
          </p:cNvSpPr>
          <p:nvPr/>
        </p:nvSpPr>
        <p:spPr bwMode="auto">
          <a:xfrm>
            <a:off x="76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 name="Line 14"/>
          <p:cNvSpPr>
            <a:spLocks noChangeShapeType="1"/>
          </p:cNvSpPr>
          <p:nvPr/>
        </p:nvSpPr>
        <p:spPr bwMode="auto">
          <a:xfrm>
            <a:off x="91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 name="Line 15"/>
          <p:cNvSpPr>
            <a:spLocks noChangeShapeType="1"/>
          </p:cNvSpPr>
          <p:nvPr/>
        </p:nvSpPr>
        <p:spPr bwMode="auto">
          <a:xfrm>
            <a:off x="1073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 name="Line 16"/>
          <p:cNvSpPr>
            <a:spLocks noChangeShapeType="1"/>
          </p:cNvSpPr>
          <p:nvPr/>
        </p:nvSpPr>
        <p:spPr bwMode="auto">
          <a:xfrm>
            <a:off x="121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 name="Line 17"/>
          <p:cNvSpPr>
            <a:spLocks noChangeShapeType="1"/>
          </p:cNvSpPr>
          <p:nvPr/>
        </p:nvSpPr>
        <p:spPr bwMode="auto">
          <a:xfrm>
            <a:off x="137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4" name="Line 18"/>
          <p:cNvSpPr>
            <a:spLocks noChangeShapeType="1"/>
          </p:cNvSpPr>
          <p:nvPr/>
        </p:nvSpPr>
        <p:spPr bwMode="auto">
          <a:xfrm>
            <a:off x="1524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5" name="Line 19"/>
          <p:cNvSpPr>
            <a:spLocks noChangeShapeType="1"/>
          </p:cNvSpPr>
          <p:nvPr/>
        </p:nvSpPr>
        <p:spPr bwMode="auto">
          <a:xfrm>
            <a:off x="167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6" name="Line 20"/>
          <p:cNvSpPr>
            <a:spLocks noChangeShapeType="1"/>
          </p:cNvSpPr>
          <p:nvPr/>
        </p:nvSpPr>
        <p:spPr bwMode="auto">
          <a:xfrm>
            <a:off x="182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7" name="Line 21"/>
          <p:cNvSpPr>
            <a:spLocks noChangeShapeType="1"/>
          </p:cNvSpPr>
          <p:nvPr/>
        </p:nvSpPr>
        <p:spPr bwMode="auto">
          <a:xfrm>
            <a:off x="198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8" name="Line 22"/>
          <p:cNvSpPr>
            <a:spLocks noChangeShapeType="1"/>
          </p:cNvSpPr>
          <p:nvPr/>
        </p:nvSpPr>
        <p:spPr bwMode="auto">
          <a:xfrm>
            <a:off x="2139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9" name="Line 23"/>
          <p:cNvSpPr>
            <a:spLocks noChangeShapeType="1"/>
          </p:cNvSpPr>
          <p:nvPr/>
        </p:nvSpPr>
        <p:spPr bwMode="auto">
          <a:xfrm>
            <a:off x="228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0" name="Line 24"/>
          <p:cNvSpPr>
            <a:spLocks noChangeShapeType="1"/>
          </p:cNvSpPr>
          <p:nvPr/>
        </p:nvSpPr>
        <p:spPr bwMode="auto">
          <a:xfrm>
            <a:off x="243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1" name="Line 25"/>
          <p:cNvSpPr>
            <a:spLocks noChangeShapeType="1"/>
          </p:cNvSpPr>
          <p:nvPr/>
        </p:nvSpPr>
        <p:spPr bwMode="auto">
          <a:xfrm>
            <a:off x="2590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2" name="Line 26"/>
          <p:cNvSpPr>
            <a:spLocks noChangeShapeType="1"/>
          </p:cNvSpPr>
          <p:nvPr/>
        </p:nvSpPr>
        <p:spPr bwMode="auto">
          <a:xfrm>
            <a:off x="274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3" name="Line 27"/>
          <p:cNvSpPr>
            <a:spLocks noChangeShapeType="1"/>
          </p:cNvSpPr>
          <p:nvPr/>
        </p:nvSpPr>
        <p:spPr bwMode="auto">
          <a:xfrm>
            <a:off x="289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4" name="Line 28"/>
          <p:cNvSpPr>
            <a:spLocks noChangeShapeType="1"/>
          </p:cNvSpPr>
          <p:nvPr/>
        </p:nvSpPr>
        <p:spPr bwMode="auto">
          <a:xfrm>
            <a:off x="304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5" name="Line 29"/>
          <p:cNvSpPr>
            <a:spLocks noChangeShapeType="1"/>
          </p:cNvSpPr>
          <p:nvPr/>
        </p:nvSpPr>
        <p:spPr bwMode="auto">
          <a:xfrm>
            <a:off x="32067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6" name="Line 30"/>
          <p:cNvSpPr>
            <a:spLocks noChangeShapeType="1"/>
          </p:cNvSpPr>
          <p:nvPr/>
        </p:nvSpPr>
        <p:spPr bwMode="auto">
          <a:xfrm>
            <a:off x="335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7" name="Line 31"/>
          <p:cNvSpPr>
            <a:spLocks noChangeShapeType="1"/>
          </p:cNvSpPr>
          <p:nvPr/>
        </p:nvSpPr>
        <p:spPr bwMode="auto">
          <a:xfrm>
            <a:off x="350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8" name="Line 32"/>
          <p:cNvSpPr>
            <a:spLocks noChangeShapeType="1"/>
          </p:cNvSpPr>
          <p:nvPr/>
        </p:nvSpPr>
        <p:spPr bwMode="auto">
          <a:xfrm>
            <a:off x="3657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9" name="Line 33"/>
          <p:cNvSpPr>
            <a:spLocks noChangeShapeType="1"/>
          </p:cNvSpPr>
          <p:nvPr/>
        </p:nvSpPr>
        <p:spPr bwMode="auto">
          <a:xfrm>
            <a:off x="381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0" name="Line 34"/>
          <p:cNvSpPr>
            <a:spLocks noChangeShapeType="1"/>
          </p:cNvSpPr>
          <p:nvPr/>
        </p:nvSpPr>
        <p:spPr bwMode="auto">
          <a:xfrm>
            <a:off x="396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1" name="Line 35"/>
          <p:cNvSpPr>
            <a:spLocks noChangeShapeType="1"/>
          </p:cNvSpPr>
          <p:nvPr/>
        </p:nvSpPr>
        <p:spPr bwMode="auto">
          <a:xfrm>
            <a:off x="411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2" name="Line 36"/>
          <p:cNvSpPr>
            <a:spLocks noChangeShapeType="1"/>
          </p:cNvSpPr>
          <p:nvPr/>
        </p:nvSpPr>
        <p:spPr bwMode="auto">
          <a:xfrm>
            <a:off x="42735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3" name="Line 37"/>
          <p:cNvSpPr>
            <a:spLocks noChangeShapeType="1"/>
          </p:cNvSpPr>
          <p:nvPr/>
        </p:nvSpPr>
        <p:spPr bwMode="auto">
          <a:xfrm>
            <a:off x="441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4" name="Line 38"/>
          <p:cNvSpPr>
            <a:spLocks noChangeShapeType="1"/>
          </p:cNvSpPr>
          <p:nvPr/>
        </p:nvSpPr>
        <p:spPr bwMode="auto">
          <a:xfrm>
            <a:off x="457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5" name="Line 39"/>
          <p:cNvSpPr>
            <a:spLocks noChangeShapeType="1"/>
          </p:cNvSpPr>
          <p:nvPr/>
        </p:nvSpPr>
        <p:spPr bwMode="auto">
          <a:xfrm>
            <a:off x="472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6" name="Line 40"/>
          <p:cNvSpPr>
            <a:spLocks noChangeShapeType="1"/>
          </p:cNvSpPr>
          <p:nvPr/>
        </p:nvSpPr>
        <p:spPr bwMode="auto">
          <a:xfrm>
            <a:off x="487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7" name="Line 41"/>
          <p:cNvSpPr>
            <a:spLocks noChangeShapeType="1"/>
          </p:cNvSpPr>
          <p:nvPr/>
        </p:nvSpPr>
        <p:spPr bwMode="auto">
          <a:xfrm>
            <a:off x="502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8" name="Line 42"/>
          <p:cNvSpPr>
            <a:spLocks noChangeShapeType="1"/>
          </p:cNvSpPr>
          <p:nvPr/>
        </p:nvSpPr>
        <p:spPr bwMode="auto">
          <a:xfrm>
            <a:off x="518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9" name="Line 43"/>
          <p:cNvSpPr>
            <a:spLocks noChangeShapeType="1"/>
          </p:cNvSpPr>
          <p:nvPr/>
        </p:nvSpPr>
        <p:spPr bwMode="auto">
          <a:xfrm>
            <a:off x="5340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0" name="Line 44"/>
          <p:cNvSpPr>
            <a:spLocks noChangeShapeType="1"/>
          </p:cNvSpPr>
          <p:nvPr/>
        </p:nvSpPr>
        <p:spPr bwMode="auto">
          <a:xfrm>
            <a:off x="548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1" name="Line 45"/>
          <p:cNvSpPr>
            <a:spLocks noChangeShapeType="1"/>
          </p:cNvSpPr>
          <p:nvPr/>
        </p:nvSpPr>
        <p:spPr bwMode="auto">
          <a:xfrm>
            <a:off x="563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2" name="Line 46"/>
          <p:cNvSpPr>
            <a:spLocks noChangeShapeType="1"/>
          </p:cNvSpPr>
          <p:nvPr/>
        </p:nvSpPr>
        <p:spPr bwMode="auto">
          <a:xfrm>
            <a:off x="579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3" name="Line 47"/>
          <p:cNvSpPr>
            <a:spLocks noChangeShapeType="1"/>
          </p:cNvSpPr>
          <p:nvPr/>
        </p:nvSpPr>
        <p:spPr bwMode="auto">
          <a:xfrm>
            <a:off x="5943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4" name="Line 48"/>
          <p:cNvSpPr>
            <a:spLocks noChangeShapeType="1"/>
          </p:cNvSpPr>
          <p:nvPr/>
        </p:nvSpPr>
        <p:spPr bwMode="auto">
          <a:xfrm>
            <a:off x="609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5" name="Line 49"/>
          <p:cNvSpPr>
            <a:spLocks noChangeShapeType="1"/>
          </p:cNvSpPr>
          <p:nvPr/>
        </p:nvSpPr>
        <p:spPr bwMode="auto">
          <a:xfrm>
            <a:off x="624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6" name="Line 50"/>
          <p:cNvSpPr>
            <a:spLocks noChangeShapeType="1"/>
          </p:cNvSpPr>
          <p:nvPr/>
        </p:nvSpPr>
        <p:spPr bwMode="auto">
          <a:xfrm>
            <a:off x="6407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7" name="Line 51"/>
          <p:cNvSpPr>
            <a:spLocks noChangeShapeType="1"/>
          </p:cNvSpPr>
          <p:nvPr/>
        </p:nvSpPr>
        <p:spPr bwMode="auto">
          <a:xfrm>
            <a:off x="655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8" name="Line 52"/>
          <p:cNvSpPr>
            <a:spLocks noChangeShapeType="1"/>
          </p:cNvSpPr>
          <p:nvPr/>
        </p:nvSpPr>
        <p:spPr bwMode="auto">
          <a:xfrm>
            <a:off x="670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9" name="Line 53"/>
          <p:cNvSpPr>
            <a:spLocks noChangeShapeType="1"/>
          </p:cNvSpPr>
          <p:nvPr/>
        </p:nvSpPr>
        <p:spPr bwMode="auto">
          <a:xfrm>
            <a:off x="685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0" name="Line 54"/>
          <p:cNvSpPr>
            <a:spLocks noChangeShapeType="1"/>
          </p:cNvSpPr>
          <p:nvPr/>
        </p:nvSpPr>
        <p:spPr bwMode="auto">
          <a:xfrm>
            <a:off x="7010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1" name="Line 55"/>
          <p:cNvSpPr>
            <a:spLocks noChangeShapeType="1"/>
          </p:cNvSpPr>
          <p:nvPr/>
        </p:nvSpPr>
        <p:spPr bwMode="auto">
          <a:xfrm>
            <a:off x="716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2" name="Line 56"/>
          <p:cNvSpPr>
            <a:spLocks noChangeShapeType="1"/>
          </p:cNvSpPr>
          <p:nvPr/>
        </p:nvSpPr>
        <p:spPr bwMode="auto">
          <a:xfrm>
            <a:off x="731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3" name="Line 57"/>
          <p:cNvSpPr>
            <a:spLocks noChangeShapeType="1"/>
          </p:cNvSpPr>
          <p:nvPr/>
        </p:nvSpPr>
        <p:spPr bwMode="auto">
          <a:xfrm>
            <a:off x="7473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4" name="Line 58"/>
          <p:cNvSpPr>
            <a:spLocks noChangeShapeType="1"/>
          </p:cNvSpPr>
          <p:nvPr/>
        </p:nvSpPr>
        <p:spPr bwMode="auto">
          <a:xfrm>
            <a:off x="762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5" name="Line 59"/>
          <p:cNvSpPr>
            <a:spLocks noChangeShapeType="1"/>
          </p:cNvSpPr>
          <p:nvPr/>
        </p:nvSpPr>
        <p:spPr bwMode="auto">
          <a:xfrm>
            <a:off x="777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6" name="Line 60"/>
          <p:cNvSpPr>
            <a:spLocks noChangeShapeType="1"/>
          </p:cNvSpPr>
          <p:nvPr/>
        </p:nvSpPr>
        <p:spPr bwMode="auto">
          <a:xfrm>
            <a:off x="792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7" name="Line 61"/>
          <p:cNvSpPr>
            <a:spLocks noChangeShapeType="1"/>
          </p:cNvSpPr>
          <p:nvPr/>
        </p:nvSpPr>
        <p:spPr bwMode="auto">
          <a:xfrm>
            <a:off x="807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8" name="Line 62"/>
          <p:cNvSpPr>
            <a:spLocks noChangeShapeType="1"/>
          </p:cNvSpPr>
          <p:nvPr/>
        </p:nvSpPr>
        <p:spPr bwMode="auto">
          <a:xfrm>
            <a:off x="822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9" name="Line 63"/>
          <p:cNvSpPr>
            <a:spLocks noChangeShapeType="1"/>
          </p:cNvSpPr>
          <p:nvPr/>
        </p:nvSpPr>
        <p:spPr bwMode="auto">
          <a:xfrm>
            <a:off x="838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0" name="Line 64"/>
          <p:cNvSpPr>
            <a:spLocks noChangeShapeType="1"/>
          </p:cNvSpPr>
          <p:nvPr/>
        </p:nvSpPr>
        <p:spPr bwMode="auto">
          <a:xfrm>
            <a:off x="853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1" name="Line 65"/>
          <p:cNvSpPr>
            <a:spLocks noChangeShapeType="1"/>
          </p:cNvSpPr>
          <p:nvPr/>
        </p:nvSpPr>
        <p:spPr bwMode="auto">
          <a:xfrm>
            <a:off x="868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2" name="Line 66"/>
          <p:cNvSpPr>
            <a:spLocks noChangeShapeType="1"/>
          </p:cNvSpPr>
          <p:nvPr/>
        </p:nvSpPr>
        <p:spPr bwMode="auto">
          <a:xfrm>
            <a:off x="883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3" name="Line 67"/>
          <p:cNvSpPr>
            <a:spLocks noChangeShapeType="1"/>
          </p:cNvSpPr>
          <p:nvPr/>
        </p:nvSpPr>
        <p:spPr bwMode="auto">
          <a:xfrm>
            <a:off x="899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4" name="Line 68"/>
          <p:cNvSpPr>
            <a:spLocks noChangeShapeType="1"/>
          </p:cNvSpPr>
          <p:nvPr/>
        </p:nvSpPr>
        <p:spPr bwMode="auto">
          <a:xfrm>
            <a:off x="91376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grpSp>
        <p:nvGrpSpPr>
          <p:cNvPr id="2" name="Group 83"/>
          <p:cNvGrpSpPr>
            <a:grpSpLocks/>
          </p:cNvGrpSpPr>
          <p:nvPr/>
        </p:nvGrpSpPr>
        <p:grpSpPr bwMode="auto">
          <a:xfrm>
            <a:off x="0" y="6096000"/>
            <a:ext cx="9144000" cy="609600"/>
            <a:chOff x="0" y="3840"/>
            <a:chExt cx="5760" cy="384"/>
          </a:xfrm>
        </p:grpSpPr>
        <p:sp>
          <p:nvSpPr>
            <p:cNvPr id="66" name="Line 6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7" name="Line 7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8" name="Line 7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9" name="Line 7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0" name="Line 7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1" name="Line 7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2" name="Line 7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3" name="Group 84"/>
          <p:cNvGrpSpPr>
            <a:grpSpLocks/>
          </p:cNvGrpSpPr>
          <p:nvPr/>
        </p:nvGrpSpPr>
        <p:grpSpPr bwMode="auto">
          <a:xfrm>
            <a:off x="0" y="5334000"/>
            <a:ext cx="9144000" cy="609600"/>
            <a:chOff x="0" y="3840"/>
            <a:chExt cx="5760" cy="384"/>
          </a:xfrm>
        </p:grpSpPr>
        <p:sp>
          <p:nvSpPr>
            <p:cNvPr id="74" name="Line 8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5" name="Line 8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6" name="Line 8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7" name="Line 8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8" name="Line 8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9" name="Line 9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0" name="Line 9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65" name="Group 92"/>
          <p:cNvGrpSpPr>
            <a:grpSpLocks/>
          </p:cNvGrpSpPr>
          <p:nvPr/>
        </p:nvGrpSpPr>
        <p:grpSpPr bwMode="auto">
          <a:xfrm>
            <a:off x="0" y="4572000"/>
            <a:ext cx="9144000" cy="609600"/>
            <a:chOff x="0" y="3840"/>
            <a:chExt cx="5760" cy="384"/>
          </a:xfrm>
        </p:grpSpPr>
        <p:sp>
          <p:nvSpPr>
            <p:cNvPr id="82" name="Line 9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3" name="Line 9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4" name="Line 9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5" name="Line 9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6" name="Line 9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7" name="Line 9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8" name="Line 9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73" name="Group 100"/>
          <p:cNvGrpSpPr>
            <a:grpSpLocks/>
          </p:cNvGrpSpPr>
          <p:nvPr/>
        </p:nvGrpSpPr>
        <p:grpSpPr bwMode="auto">
          <a:xfrm>
            <a:off x="0" y="3810000"/>
            <a:ext cx="9144000" cy="609600"/>
            <a:chOff x="0" y="3840"/>
            <a:chExt cx="5760" cy="384"/>
          </a:xfrm>
        </p:grpSpPr>
        <p:sp>
          <p:nvSpPr>
            <p:cNvPr id="90" name="Line 10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1" name="Line 10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2" name="Line 10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3" name="Line 10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4" name="Line 10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5" name="Line 10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6" name="Line 10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1" name="Group 108"/>
          <p:cNvGrpSpPr>
            <a:grpSpLocks/>
          </p:cNvGrpSpPr>
          <p:nvPr/>
        </p:nvGrpSpPr>
        <p:grpSpPr bwMode="auto">
          <a:xfrm>
            <a:off x="0" y="3048000"/>
            <a:ext cx="9144000" cy="609600"/>
            <a:chOff x="0" y="3840"/>
            <a:chExt cx="5760" cy="384"/>
          </a:xfrm>
        </p:grpSpPr>
        <p:sp>
          <p:nvSpPr>
            <p:cNvPr id="98" name="Line 10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9" name="Line 11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0" name="Line 11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1" name="Line 11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2" name="Line 11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3" name="Line 11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4" name="Line 11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9" name="Group 116"/>
          <p:cNvGrpSpPr>
            <a:grpSpLocks/>
          </p:cNvGrpSpPr>
          <p:nvPr/>
        </p:nvGrpSpPr>
        <p:grpSpPr bwMode="auto">
          <a:xfrm>
            <a:off x="0" y="2286000"/>
            <a:ext cx="9144000" cy="609600"/>
            <a:chOff x="0" y="3840"/>
            <a:chExt cx="5760" cy="384"/>
          </a:xfrm>
        </p:grpSpPr>
        <p:sp>
          <p:nvSpPr>
            <p:cNvPr id="106" name="Line 11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7" name="Line 11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8" name="Line 11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9" name="Line 12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0" name="Line 121"/>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1" name="Line 122"/>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2" name="Line 123"/>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97" name="Group 124"/>
          <p:cNvGrpSpPr>
            <a:grpSpLocks/>
          </p:cNvGrpSpPr>
          <p:nvPr/>
        </p:nvGrpSpPr>
        <p:grpSpPr bwMode="auto">
          <a:xfrm>
            <a:off x="0" y="1524000"/>
            <a:ext cx="9144000" cy="609600"/>
            <a:chOff x="0" y="3840"/>
            <a:chExt cx="5760" cy="384"/>
          </a:xfrm>
        </p:grpSpPr>
        <p:sp>
          <p:nvSpPr>
            <p:cNvPr id="114" name="Line 12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5" name="Line 12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6" name="Line 12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7" name="Line 12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8" name="Line 12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9" name="Line 13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0" name="Line 13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05" name="Group 132"/>
          <p:cNvGrpSpPr>
            <a:grpSpLocks/>
          </p:cNvGrpSpPr>
          <p:nvPr/>
        </p:nvGrpSpPr>
        <p:grpSpPr bwMode="auto">
          <a:xfrm>
            <a:off x="0" y="762000"/>
            <a:ext cx="9144000" cy="609600"/>
            <a:chOff x="0" y="3840"/>
            <a:chExt cx="5760" cy="384"/>
          </a:xfrm>
        </p:grpSpPr>
        <p:sp>
          <p:nvSpPr>
            <p:cNvPr id="122" name="Line 13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3" name="Line 13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4" name="Line 13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5" name="Line 13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6" name="Line 13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7" name="Line 13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8" name="Line 13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13" name="Group 140"/>
          <p:cNvGrpSpPr>
            <a:grpSpLocks/>
          </p:cNvGrpSpPr>
          <p:nvPr/>
        </p:nvGrpSpPr>
        <p:grpSpPr bwMode="auto">
          <a:xfrm>
            <a:off x="0" y="0"/>
            <a:ext cx="9144000" cy="609600"/>
            <a:chOff x="0" y="3840"/>
            <a:chExt cx="5760" cy="384"/>
          </a:xfrm>
        </p:grpSpPr>
        <p:sp>
          <p:nvSpPr>
            <p:cNvPr id="130" name="Line 14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1" name="Line 14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2" name="Line 14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3" name="Line 14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4" name="Line 14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5" name="Line 14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6" name="Line 14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0"/>
            <a:ext cx="8426450" cy="71913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358775" y="935038"/>
            <a:ext cx="8424863" cy="55419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7" name="Rectangle 13"/>
          <p:cNvSpPr>
            <a:spLocks noChangeArrowheads="1"/>
          </p:cNvSpPr>
          <p:nvPr/>
        </p:nvSpPr>
        <p:spPr bwMode="auto">
          <a:xfrm>
            <a:off x="8474075" y="6556375"/>
            <a:ext cx="304800" cy="304800"/>
          </a:xfrm>
          <a:prstGeom prst="rect">
            <a:avLst/>
          </a:prstGeom>
          <a:noFill/>
          <a:ln w="9525">
            <a:noFill/>
            <a:miter lim="800000"/>
            <a:headEnd/>
            <a:tailEnd/>
          </a:ln>
        </p:spPr>
        <p:txBody>
          <a:bodyPr lIns="0" tIns="0" rIns="0" bIns="0">
            <a:prstTxWarp prst="textNoShape">
              <a:avLst/>
            </a:prstTxWarp>
          </a:bodyPr>
          <a:lstStyle/>
          <a:p>
            <a:pPr algn="r" eaLnBrk="0" hangingPunct="0">
              <a:spcBef>
                <a:spcPct val="0"/>
              </a:spcBef>
            </a:pPr>
            <a:fld id="{3F27FFC1-0043-324A-8520-D16CB85550E5}" type="slidenum">
              <a:rPr lang="en-US" sz="900">
                <a:latin typeface="Calibri" charset="0"/>
                <a:ea typeface="Calibri" charset="0"/>
                <a:cs typeface="Calibri" charset="0"/>
              </a:rPr>
              <a:pPr algn="r" eaLnBrk="0" hangingPunct="0">
                <a:spcBef>
                  <a:spcPct val="0"/>
                </a:spcBef>
              </a:pPr>
              <a:t>‹#›</a:t>
            </a:fld>
            <a:endParaRPr lang="en-US" sz="900">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rtl="0" eaLnBrk="1" fontAlgn="base" hangingPunct="1">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2pPr>
      <a:lvl3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3pPr>
      <a:lvl4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4pPr>
      <a:lvl5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33.emf"/><Relationship Id="rId7"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35.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9.xml"/><Relationship Id="rId7" Type="http://schemas.openxmlformats.org/officeDocument/2006/relationships/image" Target="../media/image41.wmf"/><Relationship Id="rId12"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40.wmf"/><Relationship Id="rId10" Type="http://schemas.openxmlformats.org/officeDocument/2006/relationships/image" Target="../media/image44.emf"/><Relationship Id="rId4" Type="http://schemas.openxmlformats.org/officeDocument/2006/relationships/oleObject" Target="../embeddings/oleObject1.bin"/><Relationship Id="rId9" Type="http://schemas.openxmlformats.org/officeDocument/2006/relationships/image" Target="../media/image42.w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2.w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oleObject" Target="../embeddings/oleObject7.bin"/><Relationship Id="rId4" Type="http://schemas.openxmlformats.org/officeDocument/2006/relationships/image" Target="../media/image54.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899" y="1295399"/>
            <a:ext cx="6193965" cy="1433615"/>
          </a:xfrm>
        </p:spPr>
        <p:txBody>
          <a:bodyPr/>
          <a:lstStyle/>
          <a:p>
            <a:r>
              <a:rPr lang="en-US" sz="3200" dirty="0" smtClean="0"/>
              <a:t>Tradeoff Analysis for Dependable Real-Time Embedded Systems during the Early Design Phases</a:t>
            </a:r>
            <a:endParaRPr lang="en-US" sz="3200" dirty="0"/>
          </a:p>
        </p:txBody>
      </p:sp>
      <p:sp>
        <p:nvSpPr>
          <p:cNvPr id="3" name="Subtitle 2"/>
          <p:cNvSpPr>
            <a:spLocks noGrp="1"/>
          </p:cNvSpPr>
          <p:nvPr>
            <p:ph type="subTitle" idx="1"/>
          </p:nvPr>
        </p:nvSpPr>
        <p:spPr>
          <a:xfrm>
            <a:off x="718898" y="3120804"/>
            <a:ext cx="6486071" cy="917796"/>
          </a:xfrm>
        </p:spPr>
        <p:txBody>
          <a:bodyPr/>
          <a:lstStyle/>
          <a:p>
            <a:r>
              <a:rPr lang="en-US" dirty="0" err="1" smtClean="0"/>
              <a:t>Junhe</a:t>
            </a:r>
            <a:r>
              <a:rPr lang="en-US" dirty="0" smtClean="0"/>
              <a:t> </a:t>
            </a:r>
            <a:r>
              <a:rPr lang="en-US" dirty="0" err="1" smtClean="0"/>
              <a:t>Gan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4030"/>
    </mc:Choice>
    <mc:Fallback xmlns="">
      <p:transition xmlns:p14="http://schemas.microsoft.com/office/powerpoint/2010/main" spd="slow" advTm="1403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Functionality modeling: uncertainties</a:t>
            </a:r>
            <a:endParaRPr lang="zh-CN" altLang="en-US" dirty="0"/>
          </a:p>
        </p:txBody>
      </p:sp>
      <p:sp>
        <p:nvSpPr>
          <p:cNvPr id="4" name="Content Placeholder 3"/>
          <p:cNvSpPr>
            <a:spLocks noGrp="1"/>
          </p:cNvSpPr>
          <p:nvPr>
            <p:ph idx="1"/>
          </p:nvPr>
        </p:nvSpPr>
        <p:spPr>
          <a:xfrm>
            <a:off x="358775" y="935038"/>
            <a:ext cx="4213225" cy="1341834"/>
          </a:xfrm>
        </p:spPr>
        <p:txBody>
          <a:bodyPr/>
          <a:lstStyle/>
          <a:p>
            <a:pPr>
              <a:buClr>
                <a:srgbClr val="FCAE91"/>
              </a:buClr>
            </a:pPr>
            <a:r>
              <a:rPr lang="en-US" dirty="0" smtClean="0">
                <a:solidFill>
                  <a:srgbClr val="A50F15"/>
                </a:solidFill>
              </a:rPr>
              <a:t>Changes in requirements</a:t>
            </a:r>
          </a:p>
          <a:p>
            <a:pPr>
              <a:buClr>
                <a:srgbClr val="FCAE91"/>
              </a:buClr>
            </a:pPr>
            <a:r>
              <a:rPr lang="en-US" dirty="0" smtClean="0">
                <a:solidFill>
                  <a:srgbClr val="A50F15"/>
                </a:solidFill>
              </a:rPr>
              <a:t>New version of a product</a:t>
            </a:r>
          </a:p>
          <a:p>
            <a:pPr>
              <a:buClr>
                <a:srgbClr val="FCAE91"/>
              </a:buClr>
            </a:pPr>
            <a:r>
              <a:rPr lang="en-US" dirty="0" smtClean="0">
                <a:solidFill>
                  <a:srgbClr val="A50F15"/>
                </a:solidFill>
              </a:rPr>
              <a:t>Evolution of a product line</a:t>
            </a:r>
          </a:p>
        </p:txBody>
      </p:sp>
      <p:sp>
        <p:nvSpPr>
          <p:cNvPr id="5" name="Content Placeholder 3"/>
          <p:cNvSpPr txBox="1">
            <a:spLocks/>
          </p:cNvSpPr>
          <p:nvPr/>
        </p:nvSpPr>
        <p:spPr bwMode="auto">
          <a:xfrm>
            <a:off x="4930775" y="922474"/>
            <a:ext cx="3852863" cy="79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en-US" dirty="0" smtClean="0"/>
              <a:t>We capture the functionality </a:t>
            </a:r>
            <a:br>
              <a:rPr lang="en-US" dirty="0" smtClean="0"/>
            </a:br>
            <a:r>
              <a:rPr lang="en-US" dirty="0" smtClean="0"/>
              <a:t>as a set of tasks, </a:t>
            </a:r>
            <a:r>
              <a:rPr lang="en-US" i="1" dirty="0" smtClean="0"/>
              <a:t>baseline S</a:t>
            </a:r>
            <a:r>
              <a:rPr lang="en-US" baseline="-25000" dirty="0" smtClean="0"/>
              <a:t>0</a:t>
            </a:r>
          </a:p>
        </p:txBody>
      </p:sp>
      <p:grpSp>
        <p:nvGrpSpPr>
          <p:cNvPr id="6" name="Group 2"/>
          <p:cNvGrpSpPr/>
          <p:nvPr/>
        </p:nvGrpSpPr>
        <p:grpSpPr>
          <a:xfrm>
            <a:off x="521623" y="2307904"/>
            <a:ext cx="7820201" cy="3789827"/>
            <a:chOff x="521623" y="2490788"/>
            <a:chExt cx="7820201" cy="3789827"/>
          </a:xfrm>
        </p:grpSpPr>
        <p:sp>
          <p:nvSpPr>
            <p:cNvPr id="7" name="Rectangular Callout 7"/>
            <p:cNvSpPr/>
            <p:nvPr/>
          </p:nvSpPr>
          <p:spPr>
            <a:xfrm>
              <a:off x="521624" y="3394769"/>
              <a:ext cx="3402304" cy="644525"/>
            </a:xfrm>
            <a:prstGeom prst="wedgeRectCallout">
              <a:avLst>
                <a:gd name="adj1" fmla="val 79351"/>
                <a:gd name="adj2" fmla="val 985"/>
              </a:avLst>
            </a:prstGeom>
            <a:solidFill>
              <a:srgbClr val="08519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smtClean="0"/>
                <a:t>S</a:t>
              </a:r>
              <a:r>
                <a:rPr lang="en-US" baseline="-25000" dirty="0" smtClean="0"/>
                <a:t>1</a:t>
              </a:r>
              <a:r>
                <a:rPr lang="en-US" dirty="0" smtClean="0"/>
                <a:t> is a functionality update</a:t>
              </a:r>
              <a:r>
                <a:rPr lang="en-US" dirty="0"/>
                <a:t>, </a:t>
              </a:r>
              <a:r>
                <a:rPr lang="en-US" dirty="0" smtClean="0"/>
                <a:t>replaces </a:t>
              </a:r>
              <a:r>
                <a:rPr lang="en-US" dirty="0" smtClean="0">
                  <a:latin typeface="Symbol" charset="2"/>
                  <a:cs typeface="Symbol" charset="2"/>
                </a:rPr>
                <a:t>t</a:t>
              </a:r>
              <a:r>
                <a:rPr lang="en-US" baseline="-25000" dirty="0" smtClean="0"/>
                <a:t>1</a:t>
              </a:r>
              <a:r>
                <a:rPr lang="en-US" dirty="0" smtClean="0"/>
                <a:t> </a:t>
              </a:r>
              <a:r>
                <a:rPr lang="en-US" dirty="0"/>
                <a:t>with </a:t>
              </a:r>
              <a:r>
                <a:rPr lang="en-US" dirty="0">
                  <a:latin typeface="Symbol" charset="2"/>
                  <a:cs typeface="Symbol" charset="2"/>
                </a:rPr>
                <a:t>t</a:t>
              </a:r>
              <a:r>
                <a:rPr lang="en-US" baseline="-25000" dirty="0" smtClean="0"/>
                <a:t>5</a:t>
              </a:r>
              <a:endParaRPr lang="en-US" baseline="-25000" dirty="0"/>
            </a:p>
          </p:txBody>
        </p:sp>
        <p:sp>
          <p:nvSpPr>
            <p:cNvPr id="8" name="Rectangular Callout 8"/>
            <p:cNvSpPr/>
            <p:nvPr/>
          </p:nvSpPr>
          <p:spPr>
            <a:xfrm>
              <a:off x="521624" y="4141876"/>
              <a:ext cx="3402304" cy="644525"/>
            </a:xfrm>
            <a:prstGeom prst="wedgeRectCallout">
              <a:avLst>
                <a:gd name="adj1" fmla="val 78833"/>
                <a:gd name="adj2" fmla="val -3448"/>
              </a:avLst>
            </a:prstGeom>
            <a:solidFill>
              <a:srgbClr val="08519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smtClean="0"/>
                <a:t>S</a:t>
              </a:r>
              <a:r>
                <a:rPr lang="en-US" baseline="-25000" dirty="0" smtClean="0"/>
                <a:t>2</a:t>
              </a:r>
              <a:r>
                <a:rPr lang="en-US" dirty="0" smtClean="0"/>
                <a:t> adds </a:t>
              </a:r>
              <a:r>
                <a:rPr lang="en-US" dirty="0" smtClean="0">
                  <a:latin typeface="Symbol" charset="2"/>
                  <a:cs typeface="Symbol" charset="2"/>
                </a:rPr>
                <a:t>t</a:t>
              </a:r>
              <a:r>
                <a:rPr lang="en-US" baseline="-25000" dirty="0" smtClean="0"/>
                <a:t>6 </a:t>
              </a:r>
              <a:r>
                <a:rPr lang="en-US" dirty="0" smtClean="0"/>
                <a:t>to </a:t>
              </a:r>
              <a:br>
                <a:rPr lang="en-US" dirty="0" smtClean="0"/>
              </a:br>
              <a:r>
                <a:rPr lang="en-US" dirty="0" smtClean="0"/>
                <a:t>increase performance</a:t>
              </a:r>
              <a:endParaRPr lang="en-US" baseline="-25000" dirty="0"/>
            </a:p>
          </p:txBody>
        </p:sp>
        <p:sp>
          <p:nvSpPr>
            <p:cNvPr id="9" name="Rectangular Callout 9"/>
            <p:cNvSpPr/>
            <p:nvPr/>
          </p:nvSpPr>
          <p:spPr>
            <a:xfrm>
              <a:off x="521624" y="4888983"/>
              <a:ext cx="3402303" cy="644525"/>
            </a:xfrm>
            <a:prstGeom prst="wedgeRectCallout">
              <a:avLst>
                <a:gd name="adj1" fmla="val 80392"/>
                <a:gd name="adj2" fmla="val 6977"/>
              </a:avLst>
            </a:prstGeom>
            <a:solidFill>
              <a:srgbClr val="08519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smtClean="0"/>
                <a:t>S</a:t>
              </a:r>
              <a:r>
                <a:rPr lang="en-US" baseline="-25000" dirty="0" smtClean="0"/>
                <a:t>3</a:t>
              </a:r>
              <a:r>
                <a:rPr lang="en-US" dirty="0" smtClean="0"/>
                <a:t> adds a new </a:t>
              </a:r>
              <a:r>
                <a:rPr lang="en-US" dirty="0"/>
                <a:t>application, </a:t>
              </a:r>
            </a:p>
            <a:p>
              <a:pPr algn="ctr">
                <a:defRPr/>
              </a:pPr>
              <a:r>
                <a:rPr lang="en-US" dirty="0" smtClean="0"/>
                <a:t>with tasks </a:t>
              </a:r>
              <a:r>
                <a:rPr lang="en-US" dirty="0">
                  <a:latin typeface="Symbol" charset="2"/>
                  <a:cs typeface="Symbol" charset="2"/>
                </a:rPr>
                <a:t>t</a:t>
              </a:r>
              <a:r>
                <a:rPr lang="en-US" baseline="-25000" dirty="0" smtClean="0"/>
                <a:t>7</a:t>
              </a:r>
              <a:r>
                <a:rPr lang="en-US" dirty="0" smtClean="0"/>
                <a:t> </a:t>
              </a:r>
              <a:r>
                <a:rPr lang="en-US" dirty="0"/>
                <a:t>and </a:t>
              </a:r>
              <a:r>
                <a:rPr lang="en-US" dirty="0" smtClean="0">
                  <a:latin typeface="Symbol" charset="2"/>
                  <a:cs typeface="Symbol" charset="2"/>
                </a:rPr>
                <a:t>t</a:t>
              </a:r>
              <a:r>
                <a:rPr lang="en-US" baseline="-25000" dirty="0" smtClean="0"/>
                <a:t>8</a:t>
              </a:r>
              <a:endParaRPr lang="en-US" baseline="-25000" dirty="0"/>
            </a:p>
          </p:txBody>
        </p:sp>
        <p:sp>
          <p:nvSpPr>
            <p:cNvPr id="10" name="Rectangular Callout 10"/>
            <p:cNvSpPr/>
            <p:nvPr/>
          </p:nvSpPr>
          <p:spPr>
            <a:xfrm>
              <a:off x="521623" y="5636090"/>
              <a:ext cx="3402303" cy="644525"/>
            </a:xfrm>
            <a:prstGeom prst="wedgeRectCallout">
              <a:avLst>
                <a:gd name="adj1" fmla="val 78193"/>
                <a:gd name="adj2" fmla="val 22232"/>
              </a:avLst>
            </a:prstGeom>
            <a:solidFill>
              <a:srgbClr val="08519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smtClean="0"/>
                <a:t>S</a:t>
              </a:r>
              <a:r>
                <a:rPr lang="en-US" baseline="-25000" dirty="0" smtClean="0"/>
                <a:t>4 </a:t>
              </a:r>
              <a:r>
                <a:rPr lang="en-US" dirty="0" smtClean="0"/>
                <a:t>is a combination </a:t>
              </a:r>
              <a:r>
                <a:rPr lang="en-US" dirty="0"/>
                <a:t>of </a:t>
              </a:r>
            </a:p>
            <a:p>
              <a:pPr algn="ctr">
                <a:defRPr/>
              </a:pPr>
              <a:r>
                <a:rPr lang="en-US" i="1" dirty="0"/>
                <a:t>S</a:t>
              </a:r>
              <a:r>
                <a:rPr lang="en-US" baseline="-25000" dirty="0"/>
                <a:t>1</a:t>
              </a:r>
              <a:r>
                <a:rPr lang="en-US" dirty="0"/>
                <a:t> and </a:t>
              </a:r>
              <a:r>
                <a:rPr lang="en-US" i="1" dirty="0" smtClean="0"/>
                <a:t>S</a:t>
              </a:r>
              <a:r>
                <a:rPr lang="en-US" baseline="-25000" dirty="0" smtClean="0"/>
                <a:t>2</a:t>
              </a:r>
              <a:endParaRPr lang="en-US" baseline="-25000" dirty="0"/>
            </a:p>
          </p:txBody>
        </p:sp>
        <p:sp>
          <p:nvSpPr>
            <p:cNvPr id="12" name="Content Placeholder 3"/>
            <p:cNvSpPr txBox="1">
              <a:spLocks/>
            </p:cNvSpPr>
            <p:nvPr/>
          </p:nvSpPr>
          <p:spPr bwMode="auto">
            <a:xfrm>
              <a:off x="521624" y="2490788"/>
              <a:ext cx="4050376"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en-US" dirty="0" smtClean="0"/>
                <a:t>We capture the changes in functionality as </a:t>
              </a:r>
              <a:r>
                <a:rPr lang="en-US" i="1" dirty="0" smtClean="0"/>
                <a:t>scenarios</a:t>
              </a:r>
              <a:endParaRPr lang="en-US" dirty="0" smtClean="0"/>
            </a:p>
          </p:txBody>
        </p:sp>
        <p:pic>
          <p:nvPicPr>
            <p:cNvPr id="13" name="Picture 14"/>
            <p:cNvPicPr>
              <a:picLocks noChangeAspect="1"/>
            </p:cNvPicPr>
            <p:nvPr/>
          </p:nvPicPr>
          <p:blipFill>
            <a:blip r:embed="rId3"/>
            <a:stretch>
              <a:fillRect/>
            </a:stretch>
          </p:blipFill>
          <p:spPr>
            <a:xfrm>
              <a:off x="4876892" y="4189913"/>
              <a:ext cx="3454752" cy="503818"/>
            </a:xfrm>
            <a:prstGeom prst="rect">
              <a:avLst/>
            </a:prstGeom>
          </p:spPr>
        </p:pic>
        <p:pic>
          <p:nvPicPr>
            <p:cNvPr id="14" name="Picture 15"/>
            <p:cNvPicPr>
              <a:picLocks noChangeAspect="1"/>
            </p:cNvPicPr>
            <p:nvPr/>
          </p:nvPicPr>
          <p:blipFill>
            <a:blip r:embed="rId4"/>
            <a:stretch>
              <a:fillRect/>
            </a:stretch>
          </p:blipFill>
          <p:spPr>
            <a:xfrm>
              <a:off x="4876891" y="4914229"/>
              <a:ext cx="3464933" cy="721861"/>
            </a:xfrm>
            <a:prstGeom prst="rect">
              <a:avLst/>
            </a:prstGeom>
          </p:spPr>
        </p:pic>
        <p:pic>
          <p:nvPicPr>
            <p:cNvPr id="15" name="Picture 16"/>
            <p:cNvPicPr>
              <a:picLocks noChangeAspect="1"/>
            </p:cNvPicPr>
            <p:nvPr/>
          </p:nvPicPr>
          <p:blipFill rotWithShape="1">
            <a:blip r:embed="rId5"/>
            <a:srcRect/>
            <a:stretch/>
          </p:blipFill>
          <p:spPr>
            <a:xfrm>
              <a:off x="4860032" y="5949279"/>
              <a:ext cx="3454128" cy="287844"/>
            </a:xfrm>
            <a:prstGeom prst="rect">
              <a:avLst/>
            </a:prstGeom>
          </p:spPr>
        </p:pic>
      </p:grpSp>
      <p:pic>
        <p:nvPicPr>
          <p:cNvPr id="16" name="Picture 17"/>
          <p:cNvPicPr>
            <a:picLocks noChangeAspect="1"/>
          </p:cNvPicPr>
          <p:nvPr/>
        </p:nvPicPr>
        <p:blipFill>
          <a:blip r:embed="rId6"/>
          <a:stretch>
            <a:fillRect/>
          </a:stretch>
        </p:blipFill>
        <p:spPr>
          <a:xfrm>
            <a:off x="4876891" y="1787632"/>
            <a:ext cx="3427576" cy="1479529"/>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92" y="3323858"/>
            <a:ext cx="3454752"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矩形 16"/>
          <p:cNvSpPr/>
          <p:nvPr/>
        </p:nvSpPr>
        <p:spPr>
          <a:xfrm>
            <a:off x="381000" y="6137241"/>
            <a:ext cx="8382000" cy="584775"/>
          </a:xfrm>
          <a:prstGeom prst="rect">
            <a:avLst/>
          </a:prstGeom>
        </p:spPr>
        <p:txBody>
          <a:bodyPr wrap="square">
            <a:spAutoFit/>
          </a:bodyPr>
          <a:lstStyle/>
          <a:p>
            <a:r>
              <a:rPr lang="en-US" sz="1600" dirty="0"/>
              <a:t>I</a:t>
            </a:r>
            <a:r>
              <a:rPr lang="en-US" sz="1600" dirty="0">
                <a:solidFill>
                  <a:schemeClr val="bg1">
                    <a:lumMod val="50000"/>
                  </a:schemeClr>
                </a:solidFill>
              </a:rPr>
              <a:t>. Bate and P. </a:t>
            </a:r>
            <a:r>
              <a:rPr lang="en-US" sz="1600" dirty="0" err="1">
                <a:solidFill>
                  <a:schemeClr val="bg1">
                    <a:lumMod val="50000"/>
                  </a:schemeClr>
                </a:solidFill>
              </a:rPr>
              <a:t>Emberson</a:t>
            </a:r>
            <a:r>
              <a:rPr lang="en-US" sz="1600" dirty="0">
                <a:solidFill>
                  <a:schemeClr val="bg1">
                    <a:lumMod val="50000"/>
                  </a:schemeClr>
                </a:solidFill>
              </a:rPr>
              <a:t>. Incorporating scenarios and heuristics to </a:t>
            </a:r>
            <a:r>
              <a:rPr lang="en-US" sz="1600" dirty="0" smtClean="0">
                <a:solidFill>
                  <a:schemeClr val="bg1">
                    <a:lumMod val="50000"/>
                  </a:schemeClr>
                </a:solidFill>
              </a:rPr>
              <a:t>improve flexibility </a:t>
            </a:r>
            <a:r>
              <a:rPr lang="en-US" sz="1600" dirty="0">
                <a:solidFill>
                  <a:schemeClr val="bg1">
                    <a:lumMod val="50000"/>
                  </a:schemeClr>
                </a:solidFill>
              </a:rPr>
              <a:t>in real-time embedded systems. In Real-Time and </a:t>
            </a:r>
            <a:r>
              <a:rPr lang="en-US" sz="1600" dirty="0" smtClean="0">
                <a:solidFill>
                  <a:schemeClr val="bg1">
                    <a:lumMod val="50000"/>
                  </a:schemeClr>
                </a:solidFill>
              </a:rPr>
              <a:t>Embedded Technology </a:t>
            </a:r>
            <a:r>
              <a:rPr lang="en-US" sz="1600" dirty="0">
                <a:solidFill>
                  <a:schemeClr val="bg1">
                    <a:lumMod val="50000"/>
                  </a:schemeClr>
                </a:solidFill>
              </a:rPr>
              <a:t>and Applications </a:t>
            </a:r>
            <a:r>
              <a:rPr lang="en-US" sz="1600" dirty="0" smtClean="0">
                <a:solidFill>
                  <a:schemeClr val="bg1">
                    <a:lumMod val="50000"/>
                  </a:schemeClr>
                </a:solidFill>
              </a:rPr>
              <a:t>Symposium</a:t>
            </a:r>
            <a:r>
              <a:rPr lang="en-US" sz="1600" dirty="0">
                <a:solidFill>
                  <a:schemeClr val="bg1">
                    <a:lumMod val="50000"/>
                  </a:schemeClr>
                </a:solidFill>
              </a:rPr>
              <a:t>, 2006.</a:t>
            </a:r>
          </a:p>
        </p:txBody>
      </p:sp>
    </p:spTree>
    <p:extLst>
      <p:ext uri="{BB962C8B-B14F-4D97-AF65-F5344CB8AC3E}">
        <p14:creationId xmlns:p14="http://schemas.microsoft.com/office/powerpoint/2010/main" val="171762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 formulation</a:t>
            </a:r>
            <a:endParaRPr lang="zh-CN" altLang="en-US" dirty="0"/>
          </a:p>
        </p:txBody>
      </p:sp>
      <p:sp>
        <p:nvSpPr>
          <p:cNvPr id="4" name="Content Placeholder 2"/>
          <p:cNvSpPr>
            <a:spLocks noGrp="1"/>
          </p:cNvSpPr>
          <p:nvPr>
            <p:ph idx="1"/>
          </p:nvPr>
        </p:nvSpPr>
        <p:spPr/>
        <p:txBody>
          <a:bodyPr/>
          <a:lstStyle/>
          <a:p>
            <a:r>
              <a:rPr lang="en-US" b="1" dirty="0" smtClean="0">
                <a:latin typeface="Calibri" charset="0"/>
                <a:ea typeface="ＭＳ Ｐゴシック" charset="0"/>
              </a:rPr>
              <a:t>Given</a:t>
            </a:r>
          </a:p>
          <a:p>
            <a:pPr lvl="1"/>
            <a:r>
              <a:rPr lang="en-US" sz="2000" dirty="0" smtClean="0">
                <a:latin typeface="Calibri" charset="0"/>
                <a:ea typeface="ＭＳ Ｐゴシック" charset="0"/>
              </a:rPr>
              <a:t>Architecture model</a:t>
            </a:r>
          </a:p>
          <a:p>
            <a:pPr lvl="1"/>
            <a:r>
              <a:rPr lang="en-US" sz="2000" i="1" dirty="0" smtClean="0">
                <a:latin typeface="Calibri" charset="0"/>
                <a:ea typeface="ＭＳ Ｐゴシック" charset="0"/>
              </a:rPr>
              <a:t>Baselin</a:t>
            </a:r>
            <a:r>
              <a:rPr lang="en-US" sz="2000" dirty="0" smtClean="0">
                <a:latin typeface="Calibri" charset="0"/>
                <a:ea typeface="ＭＳ Ｐゴシック" charset="0"/>
              </a:rPr>
              <a:t>e functionality </a:t>
            </a:r>
            <a:r>
              <a:rPr lang="en-US" sz="2000" i="1" dirty="0" smtClean="0">
                <a:latin typeface="Calibri" charset="0"/>
                <a:ea typeface="ＭＳ Ｐゴシック" charset="0"/>
              </a:rPr>
              <a:t>S</a:t>
            </a:r>
            <a:r>
              <a:rPr lang="en-US" sz="2000" baseline="-25000" dirty="0" smtClean="0">
                <a:latin typeface="Calibri" charset="0"/>
                <a:ea typeface="ＭＳ Ｐゴシック" charset="0"/>
              </a:rPr>
              <a:t>0</a:t>
            </a:r>
            <a:endParaRPr lang="en-US" sz="2000" dirty="0">
              <a:latin typeface="Calibri" charset="0"/>
              <a:ea typeface="ＭＳ Ｐゴシック" charset="0"/>
            </a:endParaRPr>
          </a:p>
          <a:p>
            <a:pPr lvl="1"/>
            <a:r>
              <a:rPr lang="en-US" sz="2000" dirty="0" smtClean="0">
                <a:latin typeface="Calibri" charset="0"/>
                <a:ea typeface="ＭＳ Ｐゴシック" charset="0"/>
              </a:rPr>
              <a:t>Set of future scenarios </a:t>
            </a:r>
            <a:r>
              <a:rPr lang="en-US" sz="2000" i="1" dirty="0" smtClean="0">
                <a:latin typeface="Calibri" charset="0"/>
                <a:ea typeface="ＭＳ Ｐゴシック" charset="0"/>
              </a:rPr>
              <a:t>S</a:t>
            </a:r>
            <a:r>
              <a:rPr lang="en-US" sz="2000" i="1" baseline="-25000" dirty="0" smtClean="0">
                <a:latin typeface="Calibri" charset="0"/>
                <a:ea typeface="ＭＳ Ｐゴシック" charset="0"/>
              </a:rPr>
              <a:t>i</a:t>
            </a:r>
          </a:p>
          <a:p>
            <a:pPr marL="0" indent="0">
              <a:buNone/>
            </a:pPr>
            <a:endParaRPr lang="en-US" dirty="0" smtClean="0">
              <a:latin typeface="Calibri" charset="0"/>
              <a:ea typeface="ＭＳ Ｐゴシック" charset="0"/>
            </a:endParaRPr>
          </a:p>
          <a:p>
            <a:r>
              <a:rPr lang="en-US" b="1" dirty="0" smtClean="0">
                <a:latin typeface="Calibri" charset="0"/>
                <a:ea typeface="ＭＳ Ｐゴシック" charset="0"/>
              </a:rPr>
              <a:t>Determine</a:t>
            </a:r>
          </a:p>
          <a:p>
            <a:pPr lvl="1"/>
            <a:r>
              <a:rPr lang="en-US" sz="2000" dirty="0" smtClean="0">
                <a:latin typeface="Calibri" charset="0"/>
                <a:ea typeface="ＭＳ Ｐゴシック" charset="0"/>
              </a:rPr>
              <a:t>Mapping </a:t>
            </a:r>
            <a:r>
              <a:rPr lang="en-US" sz="2000" i="1" dirty="0" smtClean="0">
                <a:latin typeface="Calibri" charset="0"/>
                <a:ea typeface="ＭＳ Ｐゴシック" charset="0"/>
              </a:rPr>
              <a:t>M</a:t>
            </a:r>
            <a:r>
              <a:rPr lang="en-US" sz="2000" baseline="-25000" dirty="0" smtClean="0">
                <a:latin typeface="Calibri" charset="0"/>
                <a:ea typeface="ＭＳ Ｐゴシック" charset="0"/>
              </a:rPr>
              <a:t>0</a:t>
            </a:r>
            <a:r>
              <a:rPr lang="en-US" sz="2000" dirty="0" smtClean="0">
                <a:latin typeface="Calibri" charset="0"/>
                <a:ea typeface="ＭＳ Ｐゴシック" charset="0"/>
              </a:rPr>
              <a:t> of the tasks in </a:t>
            </a:r>
            <a:r>
              <a:rPr lang="en-US" sz="2000" i="1" dirty="0" smtClean="0">
                <a:latin typeface="Calibri" charset="0"/>
                <a:ea typeface="ＭＳ Ｐゴシック" charset="0"/>
              </a:rPr>
              <a:t>S</a:t>
            </a:r>
            <a:r>
              <a:rPr lang="en-US" sz="2000" baseline="-25000" dirty="0" smtClean="0">
                <a:latin typeface="Calibri" charset="0"/>
                <a:ea typeface="ＭＳ Ｐゴシック" charset="0"/>
              </a:rPr>
              <a:t>0</a:t>
            </a:r>
            <a:r>
              <a:rPr lang="en-US" sz="2000" dirty="0" smtClean="0">
                <a:latin typeface="Calibri" charset="0"/>
                <a:ea typeface="ＭＳ Ｐゴシック" charset="0"/>
              </a:rPr>
              <a:t> </a:t>
            </a:r>
            <a:r>
              <a:rPr lang="en-US" sz="2000" b="1" dirty="0" smtClean="0">
                <a:latin typeface="Calibri" charset="0"/>
                <a:ea typeface="ＭＳ Ｐゴシック" charset="0"/>
              </a:rPr>
              <a:t>such that</a:t>
            </a:r>
            <a:br>
              <a:rPr lang="en-US" sz="2000" b="1" dirty="0" smtClean="0">
                <a:latin typeface="Calibri" charset="0"/>
                <a:ea typeface="ＭＳ Ｐゴシック" charset="0"/>
              </a:rPr>
            </a:br>
            <a:r>
              <a:rPr lang="en-US" sz="2000" dirty="0" smtClean="0">
                <a:latin typeface="Calibri" charset="0"/>
                <a:ea typeface="ＭＳ Ｐゴシック" charset="0"/>
              </a:rPr>
              <a:t>the </a:t>
            </a:r>
            <a:r>
              <a:rPr lang="en-US" sz="2000" i="1" dirty="0" smtClean="0">
                <a:latin typeface="Calibri" charset="0"/>
                <a:ea typeface="ＭＳ Ｐゴシック" charset="0"/>
              </a:rPr>
              <a:t>robustness</a:t>
            </a:r>
            <a:r>
              <a:rPr lang="en-US" sz="2000" dirty="0" smtClean="0">
                <a:latin typeface="Calibri" charset="0"/>
                <a:ea typeface="ＭＳ Ｐゴシック" charset="0"/>
              </a:rPr>
              <a:t> and </a:t>
            </a:r>
            <a:r>
              <a:rPr lang="en-US" sz="2000" i="1" dirty="0" smtClean="0">
                <a:latin typeface="Calibri" charset="0"/>
                <a:ea typeface="ＭＳ Ｐゴシック" charset="0"/>
              </a:rPr>
              <a:t>flexibilit</a:t>
            </a:r>
            <a:r>
              <a:rPr lang="en-US" sz="2000" dirty="0" smtClean="0">
                <a:latin typeface="Calibri" charset="0"/>
                <a:ea typeface="ＭＳ Ｐゴシック" charset="0"/>
              </a:rPr>
              <a:t>y of </a:t>
            </a:r>
            <a:r>
              <a:rPr lang="en-US" sz="2000" i="1" dirty="0" smtClean="0">
                <a:latin typeface="Calibri" charset="0"/>
                <a:ea typeface="ＭＳ Ｐゴシック" charset="0"/>
              </a:rPr>
              <a:t>M</a:t>
            </a:r>
            <a:r>
              <a:rPr lang="en-US" sz="2000" baseline="-25000" dirty="0" smtClean="0">
                <a:latin typeface="Calibri" charset="0"/>
                <a:ea typeface="ＭＳ Ｐゴシック" charset="0"/>
              </a:rPr>
              <a:t>0</a:t>
            </a:r>
            <a:r>
              <a:rPr lang="en-US" sz="2000" dirty="0" smtClean="0">
                <a:latin typeface="Calibri" charset="0"/>
                <a:ea typeface="ＭＳ Ｐゴシック" charset="0"/>
              </a:rPr>
              <a:t> are maximized</a:t>
            </a:r>
          </a:p>
          <a:p>
            <a:pPr marL="323850" lvl="1" indent="0">
              <a:buNone/>
            </a:pPr>
            <a:endParaRPr lang="en-US" sz="2000" dirty="0">
              <a:latin typeface="Calibri" charset="0"/>
              <a:ea typeface="ＭＳ Ｐゴシック" charset="0"/>
            </a:endParaRPr>
          </a:p>
          <a:p>
            <a:pPr lvl="2">
              <a:buClr>
                <a:srgbClr val="FCAE91"/>
              </a:buClr>
            </a:pPr>
            <a:r>
              <a:rPr lang="en-US" sz="1800" i="1" dirty="0" smtClean="0">
                <a:solidFill>
                  <a:srgbClr val="A50F15"/>
                </a:solidFill>
                <a:latin typeface="Calibri" charset="0"/>
                <a:ea typeface="ＭＳ Ｐゴシック" charset="0"/>
              </a:rPr>
              <a:t>Robustness</a:t>
            </a:r>
            <a:r>
              <a:rPr lang="en-US" sz="1800" dirty="0" smtClean="0">
                <a:latin typeface="Calibri" charset="0"/>
                <a:ea typeface="ＭＳ Ｐゴシック" charset="0"/>
              </a:rPr>
              <a:t> 	the tasks in </a:t>
            </a:r>
            <a:r>
              <a:rPr lang="en-US" sz="1800" i="1" dirty="0" smtClean="0">
                <a:latin typeface="Calibri" charset="0"/>
                <a:ea typeface="ＭＳ Ｐゴシック" charset="0"/>
              </a:rPr>
              <a:t>S</a:t>
            </a:r>
            <a:r>
              <a:rPr lang="en-US" sz="1800" baseline="-25000" dirty="0" smtClean="0">
                <a:latin typeface="Calibri" charset="0"/>
                <a:ea typeface="ＭＳ Ｐゴシック" charset="0"/>
              </a:rPr>
              <a:t>0</a:t>
            </a:r>
            <a:r>
              <a:rPr lang="en-US" sz="1800" dirty="0" smtClean="0">
                <a:latin typeface="Calibri" charset="0"/>
                <a:ea typeface="ＭＳ Ｐゴシック" charset="0"/>
              </a:rPr>
              <a:t> have a high chance to be schedulable</a:t>
            </a:r>
          </a:p>
          <a:p>
            <a:pPr lvl="2">
              <a:buClr>
                <a:srgbClr val="FCAE91"/>
              </a:buClr>
            </a:pPr>
            <a:r>
              <a:rPr lang="en-US" sz="1800" i="1" dirty="0" smtClean="0">
                <a:solidFill>
                  <a:srgbClr val="A50F15"/>
                </a:solidFill>
                <a:latin typeface="Calibri" charset="0"/>
                <a:ea typeface="ＭＳ Ｐゴシック" charset="0"/>
              </a:rPr>
              <a:t>Flexibility</a:t>
            </a:r>
            <a:r>
              <a:rPr lang="en-US" sz="1800" dirty="0" smtClean="0">
                <a:latin typeface="Calibri" charset="0"/>
                <a:ea typeface="ＭＳ Ｐゴシック" charset="0"/>
              </a:rPr>
              <a:t>		</a:t>
            </a:r>
            <a:r>
              <a:rPr lang="en-US" sz="1800" i="1" dirty="0" smtClean="0">
                <a:latin typeface="Calibri" charset="0"/>
                <a:ea typeface="ＭＳ Ｐゴシック" charset="0"/>
              </a:rPr>
              <a:t>M</a:t>
            </a:r>
            <a:r>
              <a:rPr lang="en-US" sz="1800" baseline="-25000" dirty="0" smtClean="0">
                <a:latin typeface="Calibri" charset="0"/>
                <a:ea typeface="ＭＳ Ｐゴシック" charset="0"/>
              </a:rPr>
              <a:t>0</a:t>
            </a:r>
            <a:r>
              <a:rPr lang="en-US" sz="1800" dirty="0" smtClean="0">
                <a:latin typeface="Calibri" charset="0"/>
                <a:ea typeface="ＭＳ Ｐゴシック" charset="0"/>
              </a:rPr>
              <a:t> has a high chance to successfully accommodate </a:t>
            </a:r>
            <a:r>
              <a:rPr lang="en-US" sz="1800" i="1" dirty="0" smtClean="0">
                <a:latin typeface="Calibri" charset="0"/>
                <a:ea typeface="ＭＳ Ｐゴシック" charset="0"/>
              </a:rPr>
              <a:t>S</a:t>
            </a:r>
            <a:r>
              <a:rPr lang="en-US" sz="1800" i="1" baseline="-25000" dirty="0" smtClean="0">
                <a:latin typeface="Calibri" charset="0"/>
                <a:ea typeface="ＭＳ Ｐゴシック" charset="0"/>
              </a:rPr>
              <a:t>i</a:t>
            </a:r>
            <a:r>
              <a:rPr lang="en-US" sz="1800" dirty="0" smtClean="0">
                <a:latin typeface="Calibri" charset="0"/>
                <a:ea typeface="ＭＳ Ｐゴシック" charset="0"/>
              </a:rPr>
              <a:t>  </a:t>
            </a:r>
            <a:endParaRPr lang="en-US" sz="2000" b="1" dirty="0" smtClean="0">
              <a:latin typeface="Calibri" charset="0"/>
              <a:ea typeface="ＭＳ Ｐゴシック" charset="0"/>
            </a:endParaRPr>
          </a:p>
          <a:p>
            <a:endParaRPr lang="en-US" dirty="0" smtClean="0">
              <a:latin typeface="Calibri" charset="0"/>
              <a:ea typeface="ＭＳ Ｐゴシック" charset="0"/>
            </a:endParaRPr>
          </a:p>
          <a:p>
            <a:r>
              <a:rPr lang="en-US" dirty="0" smtClean="0">
                <a:latin typeface="Calibri" charset="0"/>
                <a:ea typeface="ＭＳ Ｐゴシック" charset="0"/>
              </a:rPr>
              <a:t>Notes</a:t>
            </a:r>
            <a:endParaRPr lang="en-US" dirty="0">
              <a:latin typeface="Calibri" charset="0"/>
              <a:ea typeface="ＭＳ Ｐゴシック" charset="0"/>
            </a:endParaRPr>
          </a:p>
          <a:p>
            <a:pPr lvl="1"/>
            <a:r>
              <a:rPr lang="en-US" sz="2000" dirty="0" smtClean="0">
                <a:latin typeface="Calibri" charset="0"/>
                <a:ea typeface="ＭＳ Ｐゴシック" charset="0"/>
              </a:rPr>
              <a:t>This problem is especially relevant for system integrators</a:t>
            </a:r>
          </a:p>
          <a:p>
            <a:pPr lvl="1"/>
            <a:r>
              <a:rPr lang="en-US" sz="2000" dirty="0" smtClean="0">
                <a:latin typeface="Calibri" charset="0"/>
                <a:ea typeface="ＭＳ Ｐゴシック" charset="0"/>
              </a:rPr>
              <a:t>Changing the mapping is costly, especially in areas such as safety-critical</a:t>
            </a:r>
            <a:endParaRPr lang="en-US" sz="2000" dirty="0">
              <a:latin typeface="Calibri" charset="0"/>
              <a:ea typeface="ＭＳ Ｐゴシック" charset="0"/>
            </a:endParaRPr>
          </a:p>
        </p:txBody>
      </p:sp>
    </p:spTree>
    <p:extLst>
      <p:ext uri="{BB962C8B-B14F-4D97-AF65-F5344CB8AC3E}">
        <p14:creationId xmlns:p14="http://schemas.microsoft.com/office/powerpoint/2010/main" val="357012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Motivational example: robustness</a:t>
            </a:r>
            <a:endParaRPr lang="zh-CN" altLang="en-US" dirty="0"/>
          </a:p>
        </p:txBody>
      </p:sp>
      <p:pic>
        <p:nvPicPr>
          <p:cNvPr id="9" name="Picture 6" descr="Screen Shot 2011-11-01 at 10.33.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90" y="2971791"/>
            <a:ext cx="2059185" cy="1843186"/>
          </a:xfrm>
          <a:prstGeom prst="rect">
            <a:avLst/>
          </a:prstGeom>
        </p:spPr>
      </p:pic>
      <p:sp>
        <p:nvSpPr>
          <p:cNvPr id="10" name="Rounded Rectangle 8"/>
          <p:cNvSpPr/>
          <p:nvPr/>
        </p:nvSpPr>
        <p:spPr>
          <a:xfrm>
            <a:off x="1020239" y="3289268"/>
            <a:ext cx="1865262" cy="694481"/>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9"/>
          <p:cNvSpPr/>
          <p:nvPr/>
        </p:nvSpPr>
        <p:spPr>
          <a:xfrm>
            <a:off x="1023809" y="4036928"/>
            <a:ext cx="1865262" cy="694481"/>
          </a:xfrm>
          <a:prstGeom prst="roundRect">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4"/>
          <p:cNvSpPr>
            <a:spLocks noGrp="1"/>
          </p:cNvSpPr>
          <p:nvPr>
            <p:ph idx="1"/>
          </p:nvPr>
        </p:nvSpPr>
        <p:spPr>
          <a:xfrm>
            <a:off x="753761" y="935038"/>
            <a:ext cx="7587049" cy="5541962"/>
          </a:xfrm>
        </p:spPr>
        <p:txBody>
          <a:bodyPr/>
          <a:lstStyle/>
          <a:p>
            <a:pPr>
              <a:buSzPct val="75000"/>
              <a:buFont typeface="Wingdings" panose="05000000000000000000" pitchFamily="2" charset="2"/>
              <a:buChar char="n"/>
            </a:pPr>
            <a:r>
              <a:rPr lang="en-US" dirty="0" smtClean="0"/>
              <a:t>Robustness: the probability of all tasks being schedulable</a:t>
            </a:r>
          </a:p>
          <a:p>
            <a:pPr lvl="1">
              <a:buSzPct val="75000"/>
              <a:buFont typeface="Wingdings" panose="05000000000000000000" pitchFamily="2" charset="2"/>
              <a:buChar char="n"/>
            </a:pPr>
            <a:r>
              <a:rPr lang="en-US" sz="2000" dirty="0" smtClean="0"/>
              <a:t>Without capturing uncertainty in WCETs: M’ is preferred.</a:t>
            </a:r>
          </a:p>
          <a:p>
            <a:pPr lvl="1">
              <a:buSzPct val="75000"/>
              <a:buFont typeface="Wingdings" panose="05000000000000000000" pitchFamily="2" charset="2"/>
              <a:buChar char="n"/>
            </a:pPr>
            <a:r>
              <a:rPr lang="en-US" sz="2000" dirty="0" smtClean="0"/>
              <a:t>Capturing </a:t>
            </a:r>
            <a:r>
              <a:rPr lang="en-US" altLang="zh-CN" sz="2000" dirty="0"/>
              <a:t>uncertainty in </a:t>
            </a:r>
            <a:r>
              <a:rPr lang="en-US" altLang="zh-CN" sz="2000" dirty="0" smtClean="0"/>
              <a:t>WCETs</a:t>
            </a:r>
            <a:r>
              <a:rPr lang="en-US" sz="2000" dirty="0" smtClean="0"/>
              <a:t>: M has much higher chances (93%) to be schedulable, compared to M’ (67%).</a:t>
            </a:r>
          </a:p>
          <a:p>
            <a:pPr>
              <a:buFont typeface="Wingdings" panose="05000000000000000000" pitchFamily="2" charset="2"/>
              <a:buChar char="n"/>
            </a:pPr>
            <a:endParaRPr lang="en-US" sz="2200" dirty="0" smtClean="0"/>
          </a:p>
        </p:txBody>
      </p:sp>
      <p:pic>
        <p:nvPicPr>
          <p:cNvPr id="13" name="Picture 7"/>
          <p:cNvPicPr>
            <a:picLocks noChangeAspect="1"/>
          </p:cNvPicPr>
          <p:nvPr/>
        </p:nvPicPr>
        <p:blipFill>
          <a:blip r:embed="rId4"/>
          <a:stretch>
            <a:fillRect/>
          </a:stretch>
        </p:blipFill>
        <p:spPr>
          <a:xfrm>
            <a:off x="3413470" y="2746952"/>
            <a:ext cx="4680864" cy="2904186"/>
          </a:xfrm>
          <a:prstGeom prst="rect">
            <a:avLst/>
          </a:prstGeom>
        </p:spPr>
      </p:pic>
    </p:spTree>
    <p:extLst>
      <p:ext uri="{BB962C8B-B14F-4D97-AF65-F5344CB8AC3E}">
        <p14:creationId xmlns:p14="http://schemas.microsoft.com/office/powerpoint/2010/main" val="155121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Motivational example: flexibility</a:t>
            </a:r>
            <a:endParaRPr lang="zh-CN" altLang="en-US" dirty="0"/>
          </a:p>
        </p:txBody>
      </p:sp>
      <p:sp>
        <p:nvSpPr>
          <p:cNvPr id="4" name="Content Placeholder 2"/>
          <p:cNvSpPr txBox="1">
            <a:spLocks/>
          </p:cNvSpPr>
          <p:nvPr/>
        </p:nvSpPr>
        <p:spPr bwMode="auto">
          <a:xfrm>
            <a:off x="374524" y="998668"/>
            <a:ext cx="3152102" cy="3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lstStyle>
            <a:lvl1pPr marL="179388" indent="-1793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spcBef>
                <a:spcPts val="500"/>
              </a:spcBef>
              <a:buClr>
                <a:srgbClr val="BDD7E7"/>
              </a:buClr>
            </a:pPr>
            <a:r>
              <a:rPr lang="en-US" sz="2000" dirty="0" smtClean="0">
                <a:solidFill>
                  <a:srgbClr val="08519C"/>
                </a:solidFill>
                <a:latin typeface="Calibri" charset="0"/>
                <a:cs typeface="Calibri" charset="0"/>
              </a:rPr>
              <a:t>Baseline functionality</a:t>
            </a:r>
            <a:endParaRPr lang="en-US" sz="2000" dirty="0">
              <a:solidFill>
                <a:srgbClr val="08519C"/>
              </a:solidFill>
              <a:latin typeface="Calibri" charset="0"/>
              <a:cs typeface="Calibri" charset="0"/>
            </a:endParaRPr>
          </a:p>
        </p:txBody>
      </p:sp>
      <p:pic>
        <p:nvPicPr>
          <p:cNvPr id="5" name="Picture 3"/>
          <p:cNvPicPr>
            <a:picLocks noChangeAspect="1"/>
          </p:cNvPicPr>
          <p:nvPr/>
        </p:nvPicPr>
        <p:blipFill>
          <a:blip r:embed="rId3"/>
          <a:stretch>
            <a:fillRect/>
          </a:stretch>
        </p:blipFill>
        <p:spPr>
          <a:xfrm>
            <a:off x="3955044" y="1280249"/>
            <a:ext cx="4176463" cy="3406048"/>
          </a:xfrm>
          <a:prstGeom prst="rect">
            <a:avLst/>
          </a:prstGeom>
        </p:spPr>
      </p:pic>
      <p:pic>
        <p:nvPicPr>
          <p:cNvPr id="6" name="Picture 4"/>
          <p:cNvPicPr>
            <a:picLocks noChangeAspect="1"/>
          </p:cNvPicPr>
          <p:nvPr/>
        </p:nvPicPr>
        <p:blipFill>
          <a:blip r:embed="rId4"/>
          <a:stretch>
            <a:fillRect/>
          </a:stretch>
        </p:blipFill>
        <p:spPr>
          <a:xfrm>
            <a:off x="357188" y="1276663"/>
            <a:ext cx="3203352" cy="1359696"/>
          </a:xfrm>
          <a:prstGeom prst="rect">
            <a:avLst/>
          </a:prstGeom>
        </p:spPr>
      </p:pic>
      <p:sp>
        <p:nvSpPr>
          <p:cNvPr id="7" name="Content Placeholder 4"/>
          <p:cNvSpPr>
            <a:spLocks noGrp="1"/>
          </p:cNvSpPr>
          <p:nvPr>
            <p:ph idx="1"/>
          </p:nvPr>
        </p:nvSpPr>
        <p:spPr>
          <a:xfrm>
            <a:off x="4012791" y="4651001"/>
            <a:ext cx="4451587" cy="1762156"/>
          </a:xfrm>
        </p:spPr>
        <p:txBody>
          <a:bodyPr/>
          <a:lstStyle/>
          <a:p>
            <a:pPr marL="0" indent="0">
              <a:buNone/>
              <a:tabLst>
                <a:tab pos="450850" algn="l"/>
              </a:tabLst>
            </a:pPr>
            <a:r>
              <a:rPr lang="en-US" sz="1800" dirty="0" smtClean="0"/>
              <a:t>	(</a:t>
            </a:r>
            <a:r>
              <a:rPr lang="en-US" sz="1800" b="1" dirty="0" smtClean="0">
                <a:solidFill>
                  <a:srgbClr val="0000FF"/>
                </a:solidFill>
              </a:rPr>
              <a:t>×</a:t>
            </a:r>
            <a:r>
              <a:rPr lang="en-US" sz="1800" dirty="0" smtClean="0"/>
              <a:t>) </a:t>
            </a:r>
            <a:r>
              <a:rPr lang="en-US" altLang="zh-CN" sz="1800" dirty="0" smtClean="0"/>
              <a:t>Pareto-optimal solutions</a:t>
            </a:r>
            <a:endParaRPr lang="en-US" altLang="zh-CN" sz="1800" dirty="0"/>
          </a:p>
          <a:p>
            <a:pPr marL="0" indent="0">
              <a:buNone/>
              <a:tabLst>
                <a:tab pos="450850" algn="l"/>
              </a:tabLst>
            </a:pPr>
            <a:r>
              <a:rPr lang="en-US" sz="1800" dirty="0" smtClean="0"/>
              <a:t>	Exhaustive search</a:t>
            </a:r>
          </a:p>
          <a:p>
            <a:pPr marL="0" indent="0">
              <a:buNone/>
              <a:tabLst>
                <a:tab pos="450850" algn="l"/>
              </a:tabLst>
            </a:pPr>
            <a:r>
              <a:rPr lang="en-US" sz="1800" dirty="0"/>
              <a:t>	</a:t>
            </a:r>
            <a:r>
              <a:rPr lang="en-US" sz="1800" b="1" dirty="0" smtClean="0"/>
              <a:t> </a:t>
            </a:r>
            <a:r>
              <a:rPr lang="en-US" sz="1800" dirty="0" smtClean="0"/>
              <a:t>(</a:t>
            </a:r>
            <a:r>
              <a:rPr lang="en-US" sz="1800" b="1" dirty="0" smtClean="0">
                <a:solidFill>
                  <a:srgbClr val="FF0000"/>
                </a:solidFill>
              </a:rPr>
              <a:t>+</a:t>
            </a:r>
            <a:r>
              <a:rPr lang="en-US" sz="1800" dirty="0" smtClean="0"/>
              <a:t>)	</a:t>
            </a:r>
            <a:r>
              <a:rPr lang="en-US" sz="1800" b="1" dirty="0" smtClean="0"/>
              <a:t>Straightforward Mapping, SFM</a:t>
            </a:r>
            <a:r>
              <a:rPr lang="en-US" sz="1800" dirty="0"/>
              <a:t/>
            </a:r>
            <a:br>
              <a:rPr lang="en-US" sz="1800" dirty="0"/>
            </a:br>
            <a:r>
              <a:rPr lang="en-US" sz="1800" dirty="0" smtClean="0"/>
              <a:t>	ignores uncertainty in WCETs</a:t>
            </a:r>
          </a:p>
          <a:p>
            <a:pPr marL="0" indent="0">
              <a:buNone/>
              <a:tabLst>
                <a:tab pos="450850" algn="l"/>
              </a:tabLst>
            </a:pPr>
            <a:r>
              <a:rPr lang="en-US" sz="1800" dirty="0"/>
              <a:t>	</a:t>
            </a:r>
            <a:r>
              <a:rPr lang="en-US" sz="1800" dirty="0" smtClean="0"/>
              <a:t>ignores future scenarios</a:t>
            </a:r>
          </a:p>
        </p:txBody>
      </p:sp>
      <p:grpSp>
        <p:nvGrpSpPr>
          <p:cNvPr id="8" name="Group 5"/>
          <p:cNvGrpSpPr/>
          <p:nvPr/>
        </p:nvGrpSpPr>
        <p:grpSpPr>
          <a:xfrm>
            <a:off x="321199" y="2680822"/>
            <a:ext cx="3239341" cy="2238752"/>
            <a:chOff x="321199" y="2373282"/>
            <a:chExt cx="3239341" cy="2238752"/>
          </a:xfrm>
        </p:grpSpPr>
        <p:pic>
          <p:nvPicPr>
            <p:cNvPr id="9" name="Picture 10"/>
            <p:cNvPicPr>
              <a:picLocks noChangeAspect="1"/>
            </p:cNvPicPr>
            <p:nvPr/>
          </p:nvPicPr>
          <p:blipFill rotWithShape="1">
            <a:blip r:embed="rId5"/>
            <a:srcRect t="8626" b="4121"/>
            <a:stretch/>
          </p:blipFill>
          <p:spPr>
            <a:xfrm>
              <a:off x="335953" y="2698413"/>
              <a:ext cx="3218718" cy="468071"/>
            </a:xfrm>
            <a:prstGeom prst="rect">
              <a:avLst/>
            </a:prstGeom>
          </p:spPr>
        </p:pic>
        <p:pic>
          <p:nvPicPr>
            <p:cNvPr id="11" name="Picture 12"/>
            <p:cNvPicPr>
              <a:picLocks noChangeAspect="1"/>
            </p:cNvPicPr>
            <p:nvPr/>
          </p:nvPicPr>
          <p:blipFill>
            <a:blip r:embed="rId6"/>
            <a:stretch>
              <a:fillRect/>
            </a:stretch>
          </p:blipFill>
          <p:spPr>
            <a:xfrm>
              <a:off x="322498" y="3641044"/>
              <a:ext cx="3238041" cy="669074"/>
            </a:xfrm>
            <a:prstGeom prst="rect">
              <a:avLst/>
            </a:prstGeom>
          </p:spPr>
        </p:pic>
        <p:pic>
          <p:nvPicPr>
            <p:cNvPr id="12" name="Picture 13"/>
            <p:cNvPicPr>
              <a:picLocks noChangeAspect="1"/>
            </p:cNvPicPr>
            <p:nvPr/>
          </p:nvPicPr>
          <p:blipFill rotWithShape="1">
            <a:blip r:embed="rId7"/>
            <a:srcRect/>
            <a:stretch/>
          </p:blipFill>
          <p:spPr>
            <a:xfrm>
              <a:off x="321199" y="4342089"/>
              <a:ext cx="3239341" cy="269945"/>
            </a:xfrm>
            <a:prstGeom prst="rect">
              <a:avLst/>
            </a:prstGeom>
          </p:spPr>
        </p:pic>
        <p:sp>
          <p:nvSpPr>
            <p:cNvPr id="13" name="Content Placeholder 2"/>
            <p:cNvSpPr txBox="1">
              <a:spLocks/>
            </p:cNvSpPr>
            <p:nvPr/>
          </p:nvSpPr>
          <p:spPr bwMode="auto">
            <a:xfrm>
              <a:off x="357188" y="2373282"/>
              <a:ext cx="3152102" cy="3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lstStyle>
              <a:lvl1pPr marL="179388" indent="-1793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spcBef>
                  <a:spcPts val="500"/>
                </a:spcBef>
                <a:buClr>
                  <a:srgbClr val="BDD7E7"/>
                </a:buClr>
              </a:pPr>
              <a:r>
                <a:rPr lang="en-US" sz="2000" dirty="0" smtClean="0">
                  <a:solidFill>
                    <a:srgbClr val="08519C"/>
                  </a:solidFill>
                  <a:latin typeface="Calibri" charset="0"/>
                  <a:cs typeface="Calibri" charset="0"/>
                </a:rPr>
                <a:t>Future scenarios</a:t>
              </a:r>
              <a:endParaRPr lang="en-US" sz="2000" dirty="0">
                <a:solidFill>
                  <a:srgbClr val="08519C"/>
                </a:solidFill>
                <a:latin typeface="Calibri" charset="0"/>
                <a:cs typeface="Calibri" charset="0"/>
              </a:endParaRPr>
            </a:p>
          </p:txBody>
        </p:sp>
      </p:grpSp>
      <p:pic>
        <p:nvPicPr>
          <p:cNvPr id="14" name="Picture 14"/>
          <p:cNvPicPr>
            <a:picLocks noChangeAspect="1"/>
          </p:cNvPicPr>
          <p:nvPr/>
        </p:nvPicPr>
        <p:blipFill>
          <a:blip r:embed="rId8"/>
          <a:stretch>
            <a:fillRect/>
          </a:stretch>
        </p:blipFill>
        <p:spPr>
          <a:xfrm>
            <a:off x="335953" y="3474024"/>
            <a:ext cx="3218718" cy="474560"/>
          </a:xfrm>
          <a:prstGeom prst="rect">
            <a:avLst/>
          </a:prstGeom>
        </p:spPr>
      </p:pic>
      <p:sp>
        <p:nvSpPr>
          <p:cNvPr id="15" name="Content Placeholder 4"/>
          <p:cNvSpPr txBox="1">
            <a:spLocks/>
          </p:cNvSpPr>
          <p:nvPr/>
        </p:nvSpPr>
        <p:spPr bwMode="auto">
          <a:xfrm>
            <a:off x="335953" y="5202195"/>
            <a:ext cx="3676838" cy="13098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342900" indent="-342900" defTabSz="914400">
              <a:buFont typeface="Wingdings" panose="05000000000000000000" pitchFamily="2" charset="2"/>
              <a:buChar char="§"/>
              <a:tabLst>
                <a:tab pos="450850" algn="l"/>
              </a:tabLst>
            </a:pPr>
            <a:r>
              <a:rPr lang="en-US" kern="0" dirty="0" smtClean="0"/>
              <a:t>Flexibility: the probability of all future scenarios being schedulable</a:t>
            </a:r>
          </a:p>
        </p:txBody>
      </p:sp>
    </p:spTree>
    <p:extLst>
      <p:ext uri="{BB962C8B-B14F-4D97-AF65-F5344CB8AC3E}">
        <p14:creationId xmlns:p14="http://schemas.microsoft.com/office/powerpoint/2010/main" val="928789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Multiobjective optimization</a:t>
            </a:r>
            <a:endParaRPr lang="zh-CN" altLang="en-US" dirty="0"/>
          </a:p>
        </p:txBody>
      </p:sp>
      <p:sp>
        <p:nvSpPr>
          <p:cNvPr id="6" name="内容占位符 2"/>
          <p:cNvSpPr>
            <a:spLocks noGrp="1"/>
          </p:cNvSpPr>
          <p:nvPr>
            <p:ph idx="1"/>
          </p:nvPr>
        </p:nvSpPr>
        <p:spPr>
          <a:xfrm>
            <a:off x="358774" y="1147139"/>
            <a:ext cx="8168777" cy="5342218"/>
          </a:xfrm>
        </p:spPr>
        <p:txBody>
          <a:bodyPr/>
          <a:lstStyle/>
          <a:p>
            <a:pPr>
              <a:buSzPct val="100000"/>
            </a:pPr>
            <a:r>
              <a:rPr lang="en-US" altLang="zh-CN" dirty="0"/>
              <a:t>Cost </a:t>
            </a:r>
            <a:r>
              <a:rPr lang="en-US" altLang="zh-CN" dirty="0" smtClean="0"/>
              <a:t>function: multiple objectives</a:t>
            </a:r>
          </a:p>
          <a:p>
            <a:pPr>
              <a:buSzPct val="100000"/>
            </a:pPr>
            <a:endParaRPr lang="en-US" altLang="zh-CN" sz="2000" dirty="0" smtClean="0"/>
          </a:p>
          <a:p>
            <a:pPr>
              <a:buSzPct val="100000"/>
            </a:pPr>
            <a:r>
              <a:rPr lang="en-US" altLang="zh-CN" dirty="0" smtClean="0"/>
              <a:t>Two alternatives:</a:t>
            </a:r>
            <a:endParaRPr lang="en-US" altLang="zh-CN" dirty="0"/>
          </a:p>
          <a:p>
            <a:pPr lvl="1">
              <a:buSzPct val="100000"/>
            </a:pPr>
            <a:r>
              <a:rPr lang="en-US" altLang="zh-CN" sz="2000" dirty="0"/>
              <a:t>M</a:t>
            </a:r>
            <a:r>
              <a:rPr lang="en-US" altLang="zh-CN" sz="2000" dirty="0" smtClean="0"/>
              <a:t>erge </a:t>
            </a:r>
            <a:r>
              <a:rPr lang="en-US" altLang="zh-CN" sz="2000" dirty="0"/>
              <a:t>all design metrics into a single </a:t>
            </a:r>
            <a:r>
              <a:rPr lang="en-US" altLang="zh-CN" sz="2000" dirty="0" smtClean="0"/>
              <a:t>cost function </a:t>
            </a:r>
            <a:r>
              <a:rPr lang="en-US" altLang="zh-CN" sz="2000" dirty="0"/>
              <a:t>by using a weighted </a:t>
            </a:r>
            <a:r>
              <a:rPr lang="en-US" altLang="zh-CN" sz="2000" dirty="0" smtClean="0"/>
              <a:t>sum then use meta-heuristics such as </a:t>
            </a:r>
            <a:r>
              <a:rPr lang="en-US" altLang="zh-CN" sz="2000" dirty="0" err="1" smtClean="0"/>
              <a:t>Tabu</a:t>
            </a:r>
            <a:r>
              <a:rPr lang="en-US" altLang="zh-CN" sz="2000" dirty="0" smtClean="0"/>
              <a:t> Search</a:t>
            </a:r>
            <a:endParaRPr lang="en-US" altLang="zh-CN" sz="2000" dirty="0"/>
          </a:p>
          <a:p>
            <a:pPr lvl="1">
              <a:buSzPct val="100000"/>
            </a:pPr>
            <a:r>
              <a:rPr lang="en-US" altLang="zh-CN" sz="2000" dirty="0" smtClean="0"/>
              <a:t>Perform a multi-objective optimization approach such as Genetic Algorithm, which determine a Pareto-front </a:t>
            </a:r>
            <a:r>
              <a:rPr lang="en-US" altLang="zh-CN" sz="2000" dirty="0"/>
              <a:t>of </a:t>
            </a:r>
            <a:r>
              <a:rPr lang="en-US" altLang="zh-CN" sz="2000" dirty="0" smtClean="0"/>
              <a:t>solutions</a:t>
            </a:r>
          </a:p>
          <a:p>
            <a:pPr>
              <a:buSzPct val="100000"/>
            </a:pPr>
            <a:endParaRPr lang="en-US" altLang="zh-CN" sz="2000" dirty="0" smtClean="0"/>
          </a:p>
          <a:p>
            <a:pPr>
              <a:buSzPct val="100000"/>
            </a:pPr>
            <a:r>
              <a:rPr lang="en-US" altLang="zh-CN" dirty="0" smtClean="0"/>
              <a:t>Pareto-front (trade-off curve)</a:t>
            </a:r>
          </a:p>
          <a:p>
            <a:pPr lvl="1">
              <a:buSzPct val="100000"/>
            </a:pPr>
            <a:r>
              <a:rPr lang="en-US" altLang="zh-CN" sz="2000" dirty="0" smtClean="0"/>
              <a:t>Solutions are not dominated by each other</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469" y="1108198"/>
            <a:ext cx="3388549" cy="52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descr="http://upload.wikimedia.org/wikipedia/commons/thumb/b/b7/Front_pareto.svg/500px-Front_paret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215" y="3634177"/>
            <a:ext cx="3571875" cy="267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345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alibri" charset="0"/>
                <a:ea typeface="ＭＳ Ｐゴシック" charset="0"/>
              </a:rPr>
              <a:t>Mapping for R</a:t>
            </a:r>
            <a:r>
              <a:rPr lang="en-US" altLang="zh-CN" dirty="0" smtClean="0">
                <a:latin typeface="Calibri" charset="0"/>
                <a:ea typeface="ＭＳ Ｐゴシック" charset="0"/>
              </a:rPr>
              <a:t>obustness </a:t>
            </a:r>
            <a:r>
              <a:rPr lang="en-US" altLang="zh-CN" dirty="0">
                <a:latin typeface="Calibri" charset="0"/>
                <a:ea typeface="ＭＳ Ｐゴシック" charset="0"/>
              </a:rPr>
              <a:t>and Flexibility (MRF)</a:t>
            </a:r>
            <a:endParaRPr lang="zh-CN" altLang="en-US" dirty="0"/>
          </a:p>
        </p:txBody>
      </p:sp>
      <p:sp>
        <p:nvSpPr>
          <p:cNvPr id="7" name="Content Placeholder 5"/>
          <p:cNvSpPr>
            <a:spLocks noGrp="1"/>
          </p:cNvSpPr>
          <p:nvPr>
            <p:ph idx="1"/>
          </p:nvPr>
        </p:nvSpPr>
        <p:spPr>
          <a:xfrm>
            <a:off x="245761" y="935038"/>
            <a:ext cx="8672209" cy="5541962"/>
          </a:xfrm>
        </p:spPr>
        <p:txBody>
          <a:bodyPr/>
          <a:lstStyle/>
          <a:p>
            <a:pPr marL="342900" lvl="1" indent="-342900">
              <a:spcBef>
                <a:spcPts val="500"/>
              </a:spcBef>
            </a:pPr>
            <a:r>
              <a:rPr lang="en-US" dirty="0" smtClean="0"/>
              <a:t>De</a:t>
            </a:r>
            <a:r>
              <a:rPr lang="en-US" altLang="zh-CN" dirty="0" smtClean="0">
                <a:cs typeface="Times New Roman" pitchFamily="18" charset="0"/>
              </a:rPr>
              <a:t>termining </a:t>
            </a:r>
            <a:r>
              <a:rPr lang="en-US" altLang="zh-CN" dirty="0">
                <a:cs typeface="Times New Roman" pitchFamily="18" charset="0"/>
              </a:rPr>
              <a:t>an optimal mapping is </a:t>
            </a:r>
            <a:r>
              <a:rPr lang="en-US" altLang="zh-CN" b="1" dirty="0">
                <a:cs typeface="Times New Roman" pitchFamily="18" charset="0"/>
              </a:rPr>
              <a:t>NP-hard </a:t>
            </a:r>
            <a:r>
              <a:rPr lang="en-US" altLang="zh-CN" sz="2200" dirty="0">
                <a:cs typeface="Times New Roman" pitchFamily="18" charset="0"/>
              </a:rPr>
              <a:t/>
            </a:r>
            <a:br>
              <a:rPr lang="en-US" altLang="zh-CN" sz="2200" dirty="0">
                <a:cs typeface="Times New Roman" pitchFamily="18" charset="0"/>
              </a:rPr>
            </a:br>
            <a:r>
              <a:rPr lang="en-US" altLang="zh-CN" sz="2200" dirty="0"/>
              <a:t>(Non-deterministic-Polynomial-time hard) </a:t>
            </a:r>
            <a:endParaRPr lang="en-US" b="1" dirty="0"/>
          </a:p>
          <a:p>
            <a:pPr marL="342900" indent="-342900"/>
            <a:endParaRPr lang="en-US" b="1" dirty="0"/>
          </a:p>
          <a:p>
            <a:pPr marL="342900" indent="-342900"/>
            <a:r>
              <a:rPr lang="en-US" b="1" dirty="0" smtClean="0"/>
              <a:t>Genetic algorithm-based approach: MRF</a:t>
            </a:r>
            <a:br>
              <a:rPr lang="en-US" b="1" dirty="0" smtClean="0"/>
            </a:br>
            <a:r>
              <a:rPr lang="en-US" sz="1800" dirty="0" smtClean="0"/>
              <a:t>(Mapping for Robustness and Flexibility optimization)</a:t>
            </a:r>
            <a:endParaRPr lang="en-US" dirty="0" smtClean="0"/>
          </a:p>
          <a:p>
            <a:pPr marL="703262" lvl="1" indent="-342900"/>
            <a:r>
              <a:rPr lang="en-US" sz="2000" dirty="0" smtClean="0"/>
              <a:t>Non-dominated Sorting Genetic Algorithm-II</a:t>
            </a:r>
            <a:endParaRPr lang="en-US" sz="1400" dirty="0" smtClean="0"/>
          </a:p>
          <a:p>
            <a:pPr lvl="1"/>
            <a:endParaRPr lang="en-US" sz="1400" dirty="0" smtClean="0"/>
          </a:p>
          <a:p>
            <a:r>
              <a:rPr lang="en-US" dirty="0" smtClean="0"/>
              <a:t>  For each candidate solution </a:t>
            </a:r>
            <a:r>
              <a:rPr lang="en-US" i="1" dirty="0" smtClean="0"/>
              <a:t>M</a:t>
            </a:r>
            <a:r>
              <a:rPr lang="en-US" i="1" baseline="-25000" dirty="0" smtClean="0"/>
              <a:t>k</a:t>
            </a:r>
            <a:endParaRPr lang="en-US" i="1" baseline="-25000" dirty="0"/>
          </a:p>
          <a:p>
            <a:pPr lvl="1"/>
            <a:r>
              <a:rPr lang="en-US" sz="2000" dirty="0" smtClean="0"/>
              <a:t>We calculate the </a:t>
            </a:r>
            <a:r>
              <a:rPr lang="en-US" sz="2000" i="1" dirty="0" smtClean="0">
                <a:solidFill>
                  <a:srgbClr val="A50F15"/>
                </a:solidFill>
              </a:rPr>
              <a:t>robustness</a:t>
            </a:r>
            <a:endParaRPr lang="en-US" sz="2000" dirty="0" smtClean="0"/>
          </a:p>
          <a:p>
            <a:pPr lvl="1"/>
            <a:r>
              <a:rPr lang="en-US" sz="2000" dirty="0" smtClean="0"/>
              <a:t>We calculate the </a:t>
            </a:r>
            <a:r>
              <a:rPr lang="en-US" sz="2000" i="1" dirty="0" smtClean="0">
                <a:solidFill>
                  <a:srgbClr val="A50F15"/>
                </a:solidFill>
              </a:rPr>
              <a:t>flexibility</a:t>
            </a:r>
            <a:r>
              <a:rPr lang="en-US" sz="2000" dirty="0" smtClean="0">
                <a:solidFill>
                  <a:srgbClr val="A50F15"/>
                </a:solidFill>
              </a:rPr>
              <a:t> </a:t>
            </a:r>
            <a:r>
              <a:rPr lang="en-US" sz="2000" dirty="0" smtClean="0"/>
              <a:t>based on the robustness of each </a:t>
            </a:r>
            <a:r>
              <a:rPr lang="en-US" sz="2000" i="1" dirty="0" err="1" smtClean="0"/>
              <a:t>M</a:t>
            </a:r>
            <a:r>
              <a:rPr lang="en-US" sz="2000" i="1" baseline="-25000" dirty="0" err="1" smtClean="0"/>
              <a:t>i</a:t>
            </a:r>
            <a:endParaRPr lang="en-US" sz="2000" i="1" baseline="-25000" dirty="0" smtClean="0"/>
          </a:p>
          <a:p>
            <a:pPr lvl="2"/>
            <a:r>
              <a:rPr lang="en-US" sz="1800" dirty="0"/>
              <a:t>We have to know the mapping </a:t>
            </a:r>
            <a:r>
              <a:rPr lang="en-US" sz="1800" i="1" dirty="0" err="1"/>
              <a:t>M</a:t>
            </a:r>
            <a:r>
              <a:rPr lang="en-US" sz="1800" i="1" baseline="-25000" dirty="0" err="1"/>
              <a:t>i</a:t>
            </a:r>
            <a:r>
              <a:rPr lang="en-US" sz="1800" dirty="0"/>
              <a:t> of each future scenarios </a:t>
            </a:r>
            <a:r>
              <a:rPr lang="en-US" sz="1800" i="1" dirty="0"/>
              <a:t>S</a:t>
            </a:r>
            <a:r>
              <a:rPr lang="en-US" sz="1800" i="1" baseline="-25000" dirty="0"/>
              <a:t>i</a:t>
            </a:r>
            <a:r>
              <a:rPr lang="en-US" sz="1800" dirty="0"/>
              <a:t> on top of </a:t>
            </a:r>
            <a:r>
              <a:rPr lang="en-US" sz="1800" i="1" dirty="0"/>
              <a:t>M</a:t>
            </a:r>
            <a:r>
              <a:rPr lang="en-US" sz="1800" i="1" baseline="-25000" dirty="0"/>
              <a:t>k</a:t>
            </a:r>
          </a:p>
          <a:p>
            <a:pPr lvl="2"/>
            <a:r>
              <a:rPr lang="en-US" sz="1800" dirty="0"/>
              <a:t>We use a </a:t>
            </a:r>
            <a:r>
              <a:rPr lang="en-US" sz="1800" b="1" dirty="0"/>
              <a:t>Greedy mapping </a:t>
            </a:r>
            <a:r>
              <a:rPr lang="en-US" sz="1800" dirty="0"/>
              <a:t>approach to determine the </a:t>
            </a:r>
            <a:r>
              <a:rPr lang="en-US" altLang="zh-CN" sz="1800" i="1" dirty="0" smtClean="0"/>
              <a:t>M</a:t>
            </a:r>
            <a:r>
              <a:rPr lang="en-US" altLang="zh-CN" sz="1800" i="1" baseline="-25000" dirty="0" smtClean="0"/>
              <a:t>k</a:t>
            </a:r>
            <a:endParaRPr lang="en-US" sz="1800" i="1" baseline="-25000" dirty="0"/>
          </a:p>
          <a:p>
            <a:pPr lvl="2"/>
            <a:r>
              <a:rPr lang="en-US" sz="1800" dirty="0" smtClean="0"/>
              <a:t>Greedy mapping </a:t>
            </a:r>
            <a:r>
              <a:rPr lang="en-US" sz="1800" i="1" dirty="0" err="1" smtClean="0"/>
              <a:t>M</a:t>
            </a:r>
            <a:r>
              <a:rPr lang="en-US" sz="1800" i="1" baseline="-25000" dirty="0" err="1" smtClean="0"/>
              <a:t>i</a:t>
            </a:r>
            <a:r>
              <a:rPr lang="en-US" sz="1800" dirty="0" smtClean="0"/>
              <a:t> of each future scenarios </a:t>
            </a:r>
            <a:r>
              <a:rPr lang="en-US" sz="1800" i="1" dirty="0" smtClean="0"/>
              <a:t>S</a:t>
            </a:r>
            <a:r>
              <a:rPr lang="en-US" sz="1800" i="1" baseline="-25000" dirty="0" smtClean="0"/>
              <a:t>i</a:t>
            </a:r>
            <a:r>
              <a:rPr lang="en-US" sz="1800" dirty="0" smtClean="0"/>
              <a:t> on top of </a:t>
            </a:r>
            <a:r>
              <a:rPr lang="en-US" sz="1800" i="1" dirty="0" smtClean="0"/>
              <a:t>M</a:t>
            </a:r>
            <a:r>
              <a:rPr lang="en-US" sz="1800" i="1" baseline="-25000" dirty="0" smtClean="0"/>
              <a:t>k</a:t>
            </a:r>
          </a:p>
          <a:p>
            <a:pPr lvl="3"/>
            <a:r>
              <a:rPr lang="en-US" sz="1600" dirty="0" smtClean="0"/>
              <a:t>Only the tasks which are not in </a:t>
            </a:r>
            <a:r>
              <a:rPr lang="en-US" sz="1600" i="1" dirty="0" smtClean="0"/>
              <a:t>S</a:t>
            </a:r>
            <a:r>
              <a:rPr lang="en-US" sz="1600" baseline="-25000" dirty="0" smtClean="0"/>
              <a:t>0</a:t>
            </a:r>
            <a:r>
              <a:rPr lang="en-US" sz="1600" dirty="0" smtClean="0"/>
              <a:t> have to be mapped</a:t>
            </a:r>
          </a:p>
          <a:p>
            <a:pPr lvl="3"/>
            <a:r>
              <a:rPr lang="en-US" sz="1600" dirty="0" smtClean="0"/>
              <a:t>Greedy: tasks are sorted on utilization; mapped on the lowest utilized PE</a:t>
            </a: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2642" y="1680643"/>
            <a:ext cx="2751999"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515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Experimental setup</a:t>
            </a:r>
            <a:endParaRPr lang="zh-CN" altLang="en-US" dirty="0"/>
          </a:p>
        </p:txBody>
      </p:sp>
      <p:sp>
        <p:nvSpPr>
          <p:cNvPr id="5" name="Content Placeholder 2"/>
          <p:cNvSpPr>
            <a:spLocks noGrp="1"/>
          </p:cNvSpPr>
          <p:nvPr>
            <p:ph idx="1"/>
          </p:nvPr>
        </p:nvSpPr>
        <p:spPr>
          <a:xfrm>
            <a:off x="358775" y="935038"/>
            <a:ext cx="8424863" cy="5541962"/>
          </a:xfrm>
        </p:spPr>
        <p:txBody>
          <a:bodyPr/>
          <a:lstStyle/>
          <a:p>
            <a:r>
              <a:rPr lang="en-US" dirty="0" smtClean="0"/>
              <a:t>Baseline scenario</a:t>
            </a:r>
          </a:p>
          <a:p>
            <a:pPr lvl="1"/>
            <a:r>
              <a:rPr lang="en-US" sz="2000" dirty="0" smtClean="0"/>
              <a:t>We have varied the size of the system from 22 tasks (</a:t>
            </a:r>
            <a:r>
              <a:rPr lang="en-US" sz="2000" i="1" dirty="0" smtClean="0"/>
              <a:t>S</a:t>
            </a:r>
            <a:r>
              <a:rPr lang="en-US" sz="2000" baseline="-25000" dirty="0" smtClean="0"/>
              <a:t>0</a:t>
            </a:r>
            <a:r>
              <a:rPr lang="en-US" sz="2000" dirty="0" smtClean="0"/>
              <a:t>) and 3 PEs </a:t>
            </a:r>
            <a:br>
              <a:rPr lang="en-US" sz="2000" dirty="0" smtClean="0"/>
            </a:br>
            <a:r>
              <a:rPr lang="en-US" sz="2000" dirty="0" smtClean="0"/>
              <a:t>to 84 tasks (</a:t>
            </a:r>
            <a:r>
              <a:rPr lang="en-US" sz="2000" i="1" dirty="0" smtClean="0"/>
              <a:t>S</a:t>
            </a:r>
            <a:r>
              <a:rPr lang="en-US" sz="2000" baseline="-25000" dirty="0" smtClean="0"/>
              <a:t>0</a:t>
            </a:r>
            <a:r>
              <a:rPr lang="en-US" sz="2000" dirty="0" smtClean="0"/>
              <a:t>) and 10 PEs </a:t>
            </a:r>
          </a:p>
          <a:p>
            <a:pPr lvl="2"/>
            <a:r>
              <a:rPr lang="en-US" sz="1800" dirty="0" smtClean="0"/>
              <a:t>4 real-life case studies from Embedded </a:t>
            </a:r>
            <a:r>
              <a:rPr lang="en-US" sz="1800" dirty="0"/>
              <a:t>System Synthesis Benchmark </a:t>
            </a:r>
            <a:r>
              <a:rPr lang="en-US" sz="1800" dirty="0" smtClean="0"/>
              <a:t>Suite</a:t>
            </a:r>
          </a:p>
          <a:p>
            <a:pPr lvl="2"/>
            <a:r>
              <a:rPr lang="en-US" sz="1800" dirty="0" smtClean="0"/>
              <a:t>8 </a:t>
            </a:r>
            <a:r>
              <a:rPr lang="en-US" sz="1800" dirty="0"/>
              <a:t>eight synthetic benchmarks </a:t>
            </a:r>
            <a:r>
              <a:rPr lang="en-US" sz="1800" dirty="0" smtClean="0"/>
              <a:t>generated </a:t>
            </a:r>
            <a:r>
              <a:rPr lang="en-US" sz="1800" dirty="0"/>
              <a:t>using Task Graphs For </a:t>
            </a:r>
            <a:r>
              <a:rPr lang="en-US" sz="1800" dirty="0" smtClean="0"/>
              <a:t>Free</a:t>
            </a:r>
            <a:endParaRPr lang="en-US" sz="2000" dirty="0" smtClean="0"/>
          </a:p>
          <a:p>
            <a:r>
              <a:rPr lang="en-US" dirty="0" smtClean="0"/>
              <a:t>Future scenarios</a:t>
            </a:r>
          </a:p>
          <a:p>
            <a:pPr lvl="1"/>
            <a:r>
              <a:rPr lang="en-US" sz="2000" dirty="0"/>
              <a:t>For each benchmark, </a:t>
            </a:r>
            <a:r>
              <a:rPr lang="en-US" sz="2000" dirty="0" smtClean="0"/>
              <a:t>we have four </a:t>
            </a:r>
            <a:r>
              <a:rPr lang="en-US" sz="2000" dirty="0"/>
              <a:t>future </a:t>
            </a:r>
            <a:r>
              <a:rPr lang="en-US" sz="2000" dirty="0" smtClean="0"/>
              <a:t>scenarios</a:t>
            </a:r>
          </a:p>
          <a:p>
            <a:pPr lvl="1"/>
            <a:endParaRPr lang="en-US" sz="2000" dirty="0"/>
          </a:p>
          <a:p>
            <a:r>
              <a:rPr lang="en-US" dirty="0" smtClean="0"/>
              <a:t>Implementation</a:t>
            </a:r>
          </a:p>
          <a:p>
            <a:pPr lvl="1"/>
            <a:r>
              <a:rPr lang="en-US" sz="2000" dirty="0" err="1" smtClean="0"/>
              <a:t>Matlab</a:t>
            </a:r>
            <a:r>
              <a:rPr lang="en-US" sz="2000" dirty="0" smtClean="0"/>
              <a:t> </a:t>
            </a:r>
            <a:r>
              <a:rPr lang="en-US" sz="2000" dirty="0"/>
              <a:t>2010 and run on an Intel Core i7 CPU 920 (2.67 GHz) </a:t>
            </a:r>
            <a:endParaRPr lang="en-US" sz="2000" dirty="0" smtClean="0"/>
          </a:p>
          <a:p>
            <a:pPr lvl="1"/>
            <a:r>
              <a:rPr lang="en-US" sz="2000" dirty="0" smtClean="0"/>
              <a:t>NSGA</a:t>
            </a:r>
            <a:r>
              <a:rPr lang="en-US" sz="2000" dirty="0"/>
              <a:t>-II parameters </a:t>
            </a:r>
            <a:r>
              <a:rPr lang="en-US" sz="2000" dirty="0" smtClean="0"/>
              <a:t>are tuned such </a:t>
            </a:r>
            <a:r>
              <a:rPr lang="en-US" sz="2000" dirty="0"/>
              <a:t>that </a:t>
            </a:r>
            <a:r>
              <a:rPr lang="en-US" sz="2000" dirty="0" smtClean="0"/>
              <a:t>no </a:t>
            </a:r>
            <a:r>
              <a:rPr lang="en-US" sz="2000" dirty="0"/>
              <a:t>improvements were seen </a:t>
            </a:r>
            <a:r>
              <a:rPr lang="en-US" sz="2000" dirty="0" smtClean="0"/>
              <a:t/>
            </a:r>
            <a:br>
              <a:rPr lang="en-US" sz="2000" dirty="0" smtClean="0"/>
            </a:br>
            <a:r>
              <a:rPr lang="en-US" sz="2000" dirty="0" smtClean="0"/>
              <a:t>after </a:t>
            </a:r>
            <a:r>
              <a:rPr lang="en-US" sz="2000" dirty="0"/>
              <a:t>a very long </a:t>
            </a:r>
            <a:r>
              <a:rPr lang="en-US" sz="2000" dirty="0" smtClean="0"/>
              <a:t>runtime</a:t>
            </a:r>
          </a:p>
          <a:p>
            <a:pPr lvl="1"/>
            <a:endParaRPr lang="en-US" dirty="0" smtClean="0"/>
          </a:p>
          <a:p>
            <a:endParaRPr lang="en-US" dirty="0" smtClean="0"/>
          </a:p>
          <a:p>
            <a:pPr lvl="1"/>
            <a:endParaRPr lang="en-US" sz="2000" dirty="0"/>
          </a:p>
        </p:txBody>
      </p:sp>
    </p:spTree>
    <p:extLst>
      <p:ext uri="{BB962C8B-B14F-4D97-AF65-F5344CB8AC3E}">
        <p14:creationId xmlns:p14="http://schemas.microsoft.com/office/powerpoint/2010/main" val="3404869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Calibri" charset="0"/>
                <a:ea typeface="ＭＳ Ｐゴシック" charset="0"/>
              </a:rPr>
              <a:t>Experimental results: real-life case studies</a:t>
            </a:r>
            <a:endParaRPr lang="zh-CN" altLang="en-US" dirty="0"/>
          </a:p>
        </p:txBody>
      </p:sp>
      <p:sp>
        <p:nvSpPr>
          <p:cNvPr id="3" name="矩形 2"/>
          <p:cNvSpPr/>
          <p:nvPr/>
        </p:nvSpPr>
        <p:spPr>
          <a:xfrm>
            <a:off x="897370" y="5830364"/>
            <a:ext cx="7349260" cy="707886"/>
          </a:xfrm>
          <a:prstGeom prst="rect">
            <a:avLst/>
          </a:prstGeom>
          <a:ln>
            <a:solidFill>
              <a:srgbClr val="FF0000"/>
            </a:solidFill>
          </a:ln>
        </p:spPr>
        <p:txBody>
          <a:bodyPr wrap="square">
            <a:spAutoFit/>
          </a:bodyPr>
          <a:lstStyle/>
          <a:p>
            <a:pPr marL="179388" lvl="1" algn="ctr">
              <a:spcBef>
                <a:spcPts val="500"/>
              </a:spcBef>
            </a:pPr>
            <a:r>
              <a:rPr lang="en-US" altLang="zh-CN" sz="2000" b="1" dirty="0" smtClean="0">
                <a:solidFill>
                  <a:srgbClr val="FF0000"/>
                </a:solidFill>
                <a:cs typeface="Times New Roman" pitchFamily="18" charset="0"/>
              </a:rPr>
              <a:t>Conclusion: It </a:t>
            </a:r>
            <a:r>
              <a:rPr lang="en-US" altLang="zh-CN" sz="2000" b="1" dirty="0">
                <a:solidFill>
                  <a:srgbClr val="FF0000"/>
                </a:solidFill>
                <a:cs typeface="Times New Roman" pitchFamily="18" charset="0"/>
              </a:rPr>
              <a:t>is very important to model the uncertainties </a:t>
            </a:r>
            <a:r>
              <a:rPr lang="en-US" altLang="zh-CN" sz="2000" b="1" dirty="0" smtClean="0">
                <a:solidFill>
                  <a:srgbClr val="FF0000"/>
                </a:solidFill>
                <a:cs typeface="Times New Roman" pitchFamily="18" charset="0"/>
              </a:rPr>
              <a:t/>
            </a:r>
            <a:br>
              <a:rPr lang="en-US" altLang="zh-CN" sz="2000" b="1" dirty="0" smtClean="0">
                <a:solidFill>
                  <a:srgbClr val="FF0000"/>
                </a:solidFill>
                <a:cs typeface="Times New Roman" pitchFamily="18" charset="0"/>
              </a:rPr>
            </a:br>
            <a:r>
              <a:rPr lang="en-US" altLang="zh-CN" sz="2000" b="1" dirty="0" smtClean="0">
                <a:solidFill>
                  <a:srgbClr val="FF0000"/>
                </a:solidFill>
                <a:cs typeface="Times New Roman" pitchFamily="18" charset="0"/>
              </a:rPr>
              <a:t>and </a:t>
            </a:r>
            <a:r>
              <a:rPr lang="en-US" altLang="zh-CN" sz="2000" b="1" dirty="0">
                <a:solidFill>
                  <a:srgbClr val="FF0000"/>
                </a:solidFill>
                <a:cs typeface="Times New Roman" pitchFamily="18" charset="0"/>
              </a:rPr>
              <a:t>to take them into account during design space exploration.</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842096"/>
            <a:ext cx="581025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7935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358775" y="935038"/>
            <a:ext cx="8112227" cy="5541962"/>
          </a:xfrm>
        </p:spPr>
        <p:txBody>
          <a:bodyPr/>
          <a:lstStyle/>
          <a:p>
            <a:pPr indent="-179388"/>
            <a:r>
              <a:rPr lang="en-US" dirty="0" smtClean="0">
                <a:solidFill>
                  <a:schemeClr val="bg2"/>
                </a:solidFill>
              </a:rPr>
              <a:t>Introduction</a:t>
            </a:r>
          </a:p>
          <a:p>
            <a:pPr marL="342900" indent="-342900"/>
            <a:endParaRPr lang="en-US" dirty="0">
              <a:solidFill>
                <a:schemeClr val="bg2"/>
              </a:solidFill>
            </a:endParaRPr>
          </a:p>
          <a:p>
            <a:pPr indent="-179388"/>
            <a:r>
              <a:rPr lang="sv-SE" dirty="0">
                <a:solidFill>
                  <a:schemeClr val="bg2"/>
                </a:solidFill>
              </a:rPr>
              <a:t>Design for Robustness </a:t>
            </a:r>
            <a:r>
              <a:rPr lang="sv-SE" dirty="0" smtClean="0">
                <a:solidFill>
                  <a:schemeClr val="bg2"/>
                </a:solidFill>
              </a:rPr>
              <a:t>and </a:t>
            </a:r>
            <a:r>
              <a:rPr lang="en-US" dirty="0" smtClean="0">
                <a:solidFill>
                  <a:schemeClr val="bg2"/>
                </a:solidFill>
              </a:rPr>
              <a:t>Flexibility </a:t>
            </a:r>
            <a:r>
              <a:rPr lang="en-US" dirty="0">
                <a:solidFill>
                  <a:schemeClr val="bg2"/>
                </a:solidFill>
              </a:rPr>
              <a:t>of </a:t>
            </a:r>
            <a:r>
              <a:rPr lang="en-US" dirty="0" smtClean="0">
                <a:solidFill>
                  <a:schemeClr val="bg2"/>
                </a:solidFill>
              </a:rPr>
              <a:t>Real-Time </a:t>
            </a:r>
            <a:r>
              <a:rPr lang="en-US" dirty="0">
                <a:solidFill>
                  <a:schemeClr val="bg2"/>
                </a:solidFill>
              </a:rPr>
              <a:t>Distributed Applications during the Early </a:t>
            </a:r>
            <a:r>
              <a:rPr lang="en-US" dirty="0" smtClean="0">
                <a:solidFill>
                  <a:schemeClr val="bg2"/>
                </a:solidFill>
              </a:rPr>
              <a:t>Design </a:t>
            </a:r>
            <a:r>
              <a:rPr lang="sv-SE" dirty="0" smtClean="0">
                <a:solidFill>
                  <a:schemeClr val="bg2"/>
                </a:solidFill>
              </a:rPr>
              <a:t>Phases</a:t>
            </a:r>
          </a:p>
          <a:p>
            <a:endParaRPr lang="sv-SE" dirty="0" smtClean="0"/>
          </a:p>
          <a:p>
            <a:pPr indent="-179388"/>
            <a:r>
              <a:rPr lang="sv-SE" b="1" dirty="0" smtClean="0"/>
              <a:t>Reliability-</a:t>
            </a:r>
            <a:r>
              <a:rPr lang="en-US" b="1" dirty="0" smtClean="0"/>
              <a:t>Aware </a:t>
            </a:r>
            <a:r>
              <a:rPr lang="en-US" b="1" dirty="0"/>
              <a:t>Dynamic Energy Management for Fault-Tolerant Distributed </a:t>
            </a:r>
            <a:r>
              <a:rPr lang="en-US" b="1" dirty="0" smtClean="0"/>
              <a:t>Embedded </a:t>
            </a:r>
            <a:r>
              <a:rPr lang="sv-SE" b="1" dirty="0" smtClean="0"/>
              <a:t>Systems</a:t>
            </a:r>
          </a:p>
          <a:p>
            <a:endParaRPr lang="sv-SE" dirty="0" smtClean="0"/>
          </a:p>
          <a:p>
            <a:pPr indent="-179388"/>
            <a:r>
              <a:rPr lang="en-US" dirty="0" smtClean="0">
                <a:solidFill>
                  <a:schemeClr val="bg2"/>
                </a:solidFill>
              </a:rPr>
              <a:t>Criticality-Aware </a:t>
            </a:r>
            <a:r>
              <a:rPr lang="en-US" dirty="0">
                <a:solidFill>
                  <a:schemeClr val="bg2"/>
                </a:solidFill>
              </a:rPr>
              <a:t>F</a:t>
            </a:r>
            <a:r>
              <a:rPr lang="en-US" dirty="0" smtClean="0">
                <a:solidFill>
                  <a:schemeClr val="bg2"/>
                </a:solidFill>
              </a:rPr>
              <a:t>unctionality </a:t>
            </a:r>
            <a:r>
              <a:rPr lang="en-US" dirty="0">
                <a:solidFill>
                  <a:schemeClr val="bg2"/>
                </a:solidFill>
              </a:rPr>
              <a:t>A</a:t>
            </a:r>
            <a:r>
              <a:rPr lang="en-US" dirty="0" smtClean="0">
                <a:solidFill>
                  <a:schemeClr val="bg2"/>
                </a:solidFill>
              </a:rPr>
              <a:t>llocation </a:t>
            </a:r>
            <a:r>
              <a:rPr lang="en-US" dirty="0">
                <a:solidFill>
                  <a:schemeClr val="bg2"/>
                </a:solidFill>
              </a:rPr>
              <a:t>for </a:t>
            </a:r>
            <a:r>
              <a:rPr lang="en-US" dirty="0" smtClean="0">
                <a:solidFill>
                  <a:schemeClr val="bg2"/>
                </a:solidFill>
              </a:rPr>
              <a:t>Distributed Real-Time </a:t>
            </a:r>
            <a:r>
              <a:rPr lang="en-US" dirty="0">
                <a:solidFill>
                  <a:schemeClr val="bg2"/>
                </a:solidFill>
              </a:rPr>
              <a:t>E</a:t>
            </a:r>
            <a:r>
              <a:rPr lang="en-US" dirty="0" smtClean="0">
                <a:solidFill>
                  <a:schemeClr val="bg2"/>
                </a:solidFill>
              </a:rPr>
              <a:t>mbedded </a:t>
            </a:r>
            <a:r>
              <a:rPr lang="sv-SE" dirty="0">
                <a:solidFill>
                  <a:schemeClr val="bg2"/>
                </a:solidFill>
              </a:rPr>
              <a:t>S</a:t>
            </a:r>
            <a:r>
              <a:rPr lang="sv-SE" dirty="0" smtClean="0">
                <a:solidFill>
                  <a:schemeClr val="bg2"/>
                </a:solidFill>
              </a:rPr>
              <a:t>ystems</a:t>
            </a:r>
          </a:p>
          <a:p>
            <a:pPr marL="342900" indent="-342900"/>
            <a:endParaRPr lang="en-US" dirty="0" smtClean="0">
              <a:solidFill>
                <a:schemeClr val="bg2"/>
              </a:solidFill>
            </a:endParaRPr>
          </a:p>
          <a:p>
            <a:pPr indent="-179388"/>
            <a:r>
              <a:rPr lang="en-US" altLang="zh-CN" dirty="0">
                <a:solidFill>
                  <a:schemeClr val="bg2"/>
                </a:solidFill>
              </a:rPr>
              <a:t>Summary and </a:t>
            </a:r>
            <a:r>
              <a:rPr lang="en-US" altLang="zh-CN" dirty="0" smtClean="0">
                <a:solidFill>
                  <a:schemeClr val="bg2"/>
                </a:solidFill>
              </a:rPr>
              <a:t>contributions</a:t>
            </a:r>
            <a:endParaRPr lang="en-US" altLang="zh-CN" dirty="0">
              <a:solidFill>
                <a:schemeClr val="bg2"/>
              </a:solidFill>
            </a:endParaRPr>
          </a:p>
        </p:txBody>
      </p:sp>
    </p:spTree>
    <p:extLst>
      <p:ext uri="{BB962C8B-B14F-4D97-AF65-F5344CB8AC3E}">
        <p14:creationId xmlns:p14="http://schemas.microsoft.com/office/powerpoint/2010/main" val="4160878741"/>
      </p:ext>
    </p:extLst>
  </p:cSld>
  <p:clrMapOvr>
    <a:masterClrMapping/>
  </p:clrMapOvr>
  <mc:AlternateContent xmlns:mc="http://schemas.openxmlformats.org/markup-compatibility/2006" xmlns:p14="http://schemas.microsoft.com/office/powerpoint/2010/main">
    <mc:Choice Requires="p14">
      <p:transition spd="slow" p14:dur="2000" advTm="54142"/>
    </mc:Choice>
    <mc:Fallback xmlns="">
      <p:transition xmlns:p14="http://schemas.microsoft.com/office/powerpoint/2010/main" spd="slow" advTm="54142"/>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Architecture model</a:t>
            </a:r>
            <a:endParaRPr lang="sv-SE" dirty="0"/>
          </a:p>
        </p:txBody>
      </p:sp>
      <p:sp>
        <p:nvSpPr>
          <p:cNvPr id="4" name="内容占位符 2"/>
          <p:cNvSpPr>
            <a:spLocks noGrp="1"/>
          </p:cNvSpPr>
          <p:nvPr>
            <p:ph idx="1"/>
          </p:nvPr>
        </p:nvSpPr>
        <p:spPr>
          <a:xfrm>
            <a:off x="358775" y="935038"/>
            <a:ext cx="8192101" cy="5541962"/>
          </a:xfrm>
        </p:spPr>
        <p:txBody>
          <a:bodyPr/>
          <a:lstStyle/>
          <a:p>
            <a:r>
              <a:rPr lang="en-US" altLang="zh-CN" dirty="0" smtClean="0">
                <a:latin typeface="+mj-lt"/>
                <a:cs typeface="Times New Roman" pitchFamily="18" charset="0"/>
              </a:rPr>
              <a:t>A set of heterogeneous processing elements interconnected by a communication channel</a:t>
            </a:r>
          </a:p>
          <a:p>
            <a:pPr lvl="1"/>
            <a:endParaRPr lang="en-US" altLang="zh-CN" dirty="0" smtClean="0">
              <a:latin typeface="+mj-lt"/>
              <a:cs typeface="Times New Roman" pitchFamily="18" charset="0"/>
            </a:endParaRPr>
          </a:p>
          <a:p>
            <a:r>
              <a:rPr lang="en-US" altLang="zh-CN" dirty="0" smtClean="0">
                <a:latin typeface="+mj-lt"/>
                <a:cs typeface="Times New Roman" pitchFamily="18" charset="0"/>
              </a:rPr>
              <a:t>Each processor element have a set of discrete operating modes </a:t>
            </a:r>
          </a:p>
          <a:p>
            <a:pPr lvl="1"/>
            <a:endParaRPr lang="en-US" altLang="zh-CN" dirty="0" smtClean="0">
              <a:latin typeface="+mj-lt"/>
              <a:cs typeface="Times New Roman" pitchFamily="18" charset="0"/>
            </a:endParaRPr>
          </a:p>
          <a:p>
            <a:r>
              <a:rPr lang="en-US" altLang="zh-CN" dirty="0" smtClean="0">
                <a:latin typeface="+mj-lt"/>
                <a:cs typeface="Times New Roman" pitchFamily="18" charset="0"/>
              </a:rPr>
              <a:t>For each operating mode we know</a:t>
            </a:r>
          </a:p>
          <a:p>
            <a:pPr lvl="2"/>
            <a:endParaRPr lang="en-US" altLang="zh-CN" sz="1600" dirty="0" smtClean="0">
              <a:latin typeface="Times New Roman" pitchFamily="18" charset="0"/>
              <a:cs typeface="Times New Roman" pitchFamily="18" charset="0"/>
            </a:endParaRPr>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graphicFrame>
        <p:nvGraphicFramePr>
          <p:cNvPr id="5" name="对象 33"/>
          <p:cNvGraphicFramePr>
            <a:graphicFrameLocks noChangeAspect="1"/>
          </p:cNvGraphicFramePr>
          <p:nvPr>
            <p:extLst>
              <p:ext uri="{D42A27DB-BD31-4B8C-83A1-F6EECF244321}">
                <p14:modId xmlns:p14="http://schemas.microsoft.com/office/powerpoint/2010/main" val="3872841758"/>
              </p:ext>
            </p:extLst>
          </p:nvPr>
        </p:nvGraphicFramePr>
        <p:xfrm>
          <a:off x="539750" y="3377484"/>
          <a:ext cx="5502275" cy="431800"/>
        </p:xfrm>
        <a:graphic>
          <a:graphicData uri="http://schemas.openxmlformats.org/presentationml/2006/ole">
            <mc:AlternateContent xmlns:mc="http://schemas.openxmlformats.org/markup-compatibility/2006">
              <mc:Choice xmlns:v="urn:schemas-microsoft-com:vml" Requires="v">
                <p:oleObj spid="_x0000_s16722" name="Equation" r:id="rId4" imgW="2692080" imgH="215640" progId="Equation.DSMT4">
                  <p:embed/>
                </p:oleObj>
              </mc:Choice>
              <mc:Fallback>
                <p:oleObj name="Equation" r:id="rId4" imgW="2692080" imgH="215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377484"/>
                        <a:ext cx="550227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412"/>
          <p:cNvGrpSpPr>
            <a:grpSpLocks/>
          </p:cNvGrpSpPr>
          <p:nvPr/>
        </p:nvGrpSpPr>
        <p:grpSpPr bwMode="auto">
          <a:xfrm>
            <a:off x="775583" y="4530303"/>
            <a:ext cx="1368152" cy="792088"/>
            <a:chOff x="1537" y="2774"/>
            <a:chExt cx="672" cy="384"/>
          </a:xfrm>
        </p:grpSpPr>
        <p:sp>
          <p:nvSpPr>
            <p:cNvPr id="7" name="Rectangle 6"/>
            <p:cNvSpPr>
              <a:spLocks noChangeArrowheads="1"/>
            </p:cNvSpPr>
            <p:nvPr/>
          </p:nvSpPr>
          <p:spPr bwMode="auto">
            <a:xfrm>
              <a:off x="1921" y="2774"/>
              <a:ext cx="288" cy="288"/>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defTabSz="914400" fontAlgn="base">
                <a:spcBef>
                  <a:spcPct val="0"/>
                </a:spcBef>
                <a:spcAft>
                  <a:spcPct val="0"/>
                </a:spcAft>
              </a:pPr>
              <a:endParaRPr lang="en-US" sz="1300" dirty="0" smtClean="0">
                <a:solidFill>
                  <a:srgbClr val="000000"/>
                </a:solidFill>
                <a:latin typeface="Times" charset="0"/>
              </a:endParaRPr>
            </a:p>
          </p:txBody>
        </p:sp>
        <p:sp>
          <p:nvSpPr>
            <p:cNvPr id="8" name="Rectangle 7"/>
            <p:cNvSpPr>
              <a:spLocks noChangeArrowheads="1"/>
            </p:cNvSpPr>
            <p:nvPr/>
          </p:nvSpPr>
          <p:spPr bwMode="auto">
            <a:xfrm>
              <a:off x="1537" y="2774"/>
              <a:ext cx="288" cy="288"/>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defTabSz="914400" fontAlgn="base">
                <a:spcBef>
                  <a:spcPct val="0"/>
                </a:spcBef>
                <a:spcAft>
                  <a:spcPct val="0"/>
                </a:spcAft>
              </a:pPr>
              <a:endParaRPr lang="en-US" sz="1300" dirty="0" smtClean="0">
                <a:solidFill>
                  <a:srgbClr val="000000"/>
                </a:solidFill>
                <a:latin typeface="Times" charset="0"/>
              </a:endParaRPr>
            </a:p>
          </p:txBody>
        </p:sp>
        <p:sp>
          <p:nvSpPr>
            <p:cNvPr id="9" name="Line 10"/>
            <p:cNvSpPr>
              <a:spLocks noChangeShapeType="1"/>
            </p:cNvSpPr>
            <p:nvPr/>
          </p:nvSpPr>
          <p:spPr bwMode="auto">
            <a:xfrm>
              <a:off x="1537" y="3158"/>
              <a:ext cx="672" cy="0"/>
            </a:xfrm>
            <a:prstGeom prst="line">
              <a:avLst/>
            </a:prstGeom>
            <a:noFill/>
            <a:ln w="38100">
              <a:solidFill>
                <a:schemeClr val="tx1"/>
              </a:solidFill>
              <a:round/>
              <a:headEnd/>
              <a:tailEnd/>
            </a:ln>
            <a:effectLst/>
          </p:spPr>
          <p:txBody>
            <a:bodyPr wrap="none" anchor="ctr">
              <a:prstTxWarp prst="textNoShape">
                <a:avLst/>
              </a:prstTxWarp>
            </a:bodyPr>
            <a:lstStyle/>
            <a:p>
              <a:pPr algn="ctr" defTabSz="914400" fontAlgn="base">
                <a:spcBef>
                  <a:spcPct val="0"/>
                </a:spcBef>
                <a:spcAft>
                  <a:spcPct val="0"/>
                </a:spcAft>
              </a:pPr>
              <a:endParaRPr lang="en-US" sz="1300" dirty="0" smtClean="0">
                <a:solidFill>
                  <a:srgbClr val="000000"/>
                </a:solidFill>
                <a:latin typeface="Times" charset="0"/>
              </a:endParaRPr>
            </a:p>
          </p:txBody>
        </p:sp>
        <p:sp>
          <p:nvSpPr>
            <p:cNvPr id="10" name="Line 12"/>
            <p:cNvSpPr>
              <a:spLocks noChangeShapeType="1"/>
            </p:cNvSpPr>
            <p:nvPr/>
          </p:nvSpPr>
          <p:spPr bwMode="auto">
            <a:xfrm>
              <a:off x="1680" y="3062"/>
              <a:ext cx="0" cy="96"/>
            </a:xfrm>
            <a:prstGeom prst="line">
              <a:avLst/>
            </a:prstGeom>
            <a:noFill/>
            <a:ln w="12700">
              <a:solidFill>
                <a:schemeClr val="tx1"/>
              </a:solidFill>
              <a:round/>
              <a:headEnd/>
              <a:tailEnd/>
            </a:ln>
            <a:effectLst/>
          </p:spPr>
          <p:txBody>
            <a:bodyPr wrap="none" anchor="ctr">
              <a:prstTxWarp prst="textNoShape">
                <a:avLst/>
              </a:prstTxWarp>
            </a:bodyPr>
            <a:lstStyle/>
            <a:p>
              <a:pPr algn="ctr" defTabSz="914400" fontAlgn="base">
                <a:spcBef>
                  <a:spcPct val="0"/>
                </a:spcBef>
                <a:spcAft>
                  <a:spcPct val="0"/>
                </a:spcAft>
              </a:pPr>
              <a:endParaRPr lang="en-US" sz="1300" dirty="0" smtClean="0">
                <a:solidFill>
                  <a:srgbClr val="000000"/>
                </a:solidFill>
                <a:latin typeface="Times" charset="0"/>
              </a:endParaRPr>
            </a:p>
          </p:txBody>
        </p:sp>
        <p:sp>
          <p:nvSpPr>
            <p:cNvPr id="11" name="Line 14"/>
            <p:cNvSpPr>
              <a:spLocks noChangeShapeType="1"/>
            </p:cNvSpPr>
            <p:nvPr/>
          </p:nvSpPr>
          <p:spPr bwMode="auto">
            <a:xfrm>
              <a:off x="2064" y="3062"/>
              <a:ext cx="0" cy="96"/>
            </a:xfrm>
            <a:prstGeom prst="line">
              <a:avLst/>
            </a:prstGeom>
            <a:noFill/>
            <a:ln w="12700">
              <a:solidFill>
                <a:schemeClr val="tx1"/>
              </a:solidFill>
              <a:round/>
              <a:headEnd/>
              <a:tailEnd/>
            </a:ln>
            <a:effectLst/>
          </p:spPr>
          <p:txBody>
            <a:bodyPr wrap="none" anchor="ctr">
              <a:prstTxWarp prst="textNoShape">
                <a:avLst/>
              </a:prstTxWarp>
            </a:bodyPr>
            <a:lstStyle/>
            <a:p>
              <a:pPr algn="ctr" defTabSz="914400" fontAlgn="base">
                <a:spcBef>
                  <a:spcPct val="0"/>
                </a:spcBef>
                <a:spcAft>
                  <a:spcPct val="0"/>
                </a:spcAft>
              </a:pPr>
              <a:endParaRPr lang="en-US" sz="1300" dirty="0" smtClean="0">
                <a:solidFill>
                  <a:srgbClr val="000000"/>
                </a:solidFill>
                <a:latin typeface="Times" charset="0"/>
              </a:endParaRPr>
            </a:p>
          </p:txBody>
        </p:sp>
      </p:grpSp>
      <p:graphicFrame>
        <p:nvGraphicFramePr>
          <p:cNvPr id="12" name="对象 14"/>
          <p:cNvGraphicFramePr>
            <a:graphicFrameLocks noChangeAspect="1"/>
          </p:cNvGraphicFramePr>
          <p:nvPr/>
        </p:nvGraphicFramePr>
        <p:xfrm>
          <a:off x="955491" y="4673823"/>
          <a:ext cx="288925" cy="296863"/>
        </p:xfrm>
        <a:graphic>
          <a:graphicData uri="http://schemas.openxmlformats.org/presentationml/2006/ole">
            <mc:AlternateContent xmlns:mc="http://schemas.openxmlformats.org/markup-compatibility/2006">
              <mc:Choice xmlns:v="urn:schemas-microsoft-com:vml" Requires="v">
                <p:oleObj spid="_x0000_s16723" name="Equation" r:id="rId6" imgW="177480" imgH="190440" progId="Equation.DSMT4">
                  <p:embed/>
                </p:oleObj>
              </mc:Choice>
              <mc:Fallback>
                <p:oleObj name="Equation" r:id="rId6" imgW="177480" imgH="1904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491" y="4673823"/>
                        <a:ext cx="288925" cy="29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3"/>
          <p:cNvGraphicFramePr>
            <a:graphicFrameLocks noChangeAspect="1"/>
          </p:cNvGraphicFramePr>
          <p:nvPr/>
        </p:nvGraphicFramePr>
        <p:xfrm>
          <a:off x="1711687" y="4674741"/>
          <a:ext cx="307975" cy="296862"/>
        </p:xfrm>
        <a:graphic>
          <a:graphicData uri="http://schemas.openxmlformats.org/presentationml/2006/ole">
            <mc:AlternateContent xmlns:mc="http://schemas.openxmlformats.org/markup-compatibility/2006">
              <mc:Choice xmlns:v="urn:schemas-microsoft-com:vml" Requires="v">
                <p:oleObj spid="_x0000_s16724" name="Equation" r:id="rId8" imgW="190440" imgH="190440" progId="Equation.DSMT4">
                  <p:embed/>
                </p:oleObj>
              </mc:Choice>
              <mc:Fallback>
                <p:oleObj name="Equation" r:id="rId8" imgW="190440" imgH="1904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1687" y="4674741"/>
                        <a:ext cx="307975"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6"/>
          <p:cNvPicPr>
            <a:picLocks noChangeAspect="1" noChangeArrowheads="1"/>
          </p:cNvPicPr>
          <p:nvPr/>
        </p:nvPicPr>
        <p:blipFill>
          <a:blip r:embed="rId10" cstate="print"/>
          <a:srcRect/>
          <a:stretch>
            <a:fillRect/>
          </a:stretch>
        </p:blipFill>
        <p:spPr bwMode="auto">
          <a:xfrm>
            <a:off x="2637130" y="4077072"/>
            <a:ext cx="5491800" cy="1857816"/>
          </a:xfrm>
          <a:prstGeom prst="rect">
            <a:avLst/>
          </a:prstGeom>
          <a:noFill/>
          <a:ln w="9525">
            <a:noFill/>
            <a:miter lim="800000"/>
            <a:headEnd/>
            <a:tailEnd/>
          </a:ln>
          <a:effectLst/>
        </p:spPr>
      </p:pic>
      <p:graphicFrame>
        <p:nvGraphicFramePr>
          <p:cNvPr id="15" name="Object 7"/>
          <p:cNvGraphicFramePr>
            <a:graphicFrameLocks noChangeAspect="1"/>
          </p:cNvGraphicFramePr>
          <p:nvPr/>
        </p:nvGraphicFramePr>
        <p:xfrm>
          <a:off x="1268204" y="5404073"/>
          <a:ext cx="371475" cy="257175"/>
        </p:xfrm>
        <a:graphic>
          <a:graphicData uri="http://schemas.openxmlformats.org/presentationml/2006/ole">
            <mc:AlternateContent xmlns:mc="http://schemas.openxmlformats.org/markup-compatibility/2006">
              <mc:Choice xmlns:v="urn:schemas-microsoft-com:vml" Requires="v">
                <p:oleObj spid="_x0000_s16725" name="Equation" r:id="rId11" imgW="228600" imgH="164880" progId="Equation.DSMT4">
                  <p:embed/>
                </p:oleObj>
              </mc:Choice>
              <mc:Fallback>
                <p:oleObj name="Equation" r:id="rId11" imgW="22860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8204" y="5404073"/>
                        <a:ext cx="37147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04166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138524" y="6304068"/>
            <a:ext cx="2250873" cy="400110"/>
          </a:xfrm>
          <a:prstGeom prst="rect">
            <a:avLst/>
          </a:prstGeom>
          <a:solidFill>
            <a:srgbClr val="FFFFFF"/>
          </a:solidFill>
        </p:spPr>
        <p:txBody>
          <a:bodyPr wrap="none" rtlCol="0">
            <a:spAutoFit/>
          </a:bodyPr>
          <a:lstStyle/>
          <a:p>
            <a:r>
              <a:rPr lang="en-US" sz="2000" b="1" dirty="0" smtClean="0"/>
              <a:t>Embedded Systems</a:t>
            </a:r>
            <a:endParaRPr lang="en-US" sz="2000" b="1" dirty="0"/>
          </a:p>
        </p:txBody>
      </p:sp>
      <p:sp>
        <p:nvSpPr>
          <p:cNvPr id="2" name="Title 1"/>
          <p:cNvSpPr>
            <a:spLocks noGrp="1"/>
          </p:cNvSpPr>
          <p:nvPr>
            <p:ph type="title"/>
          </p:nvPr>
        </p:nvSpPr>
        <p:spPr/>
        <p:txBody>
          <a:bodyPr/>
          <a:lstStyle/>
          <a:p>
            <a:r>
              <a:rPr lang="en-US" dirty="0" smtClean="0"/>
              <a:t>Introduction: embedded systems</a:t>
            </a:r>
            <a:endParaRPr lang="en-US" dirty="0"/>
          </a:p>
        </p:txBody>
      </p:sp>
      <p:sp>
        <p:nvSpPr>
          <p:cNvPr id="17" name="TextBox 16"/>
          <p:cNvSpPr txBox="1"/>
          <p:nvPr/>
        </p:nvSpPr>
        <p:spPr>
          <a:xfrm>
            <a:off x="424718" y="6086368"/>
            <a:ext cx="2420741" cy="707886"/>
          </a:xfrm>
          <a:prstGeom prst="rect">
            <a:avLst/>
          </a:prstGeom>
          <a:solidFill>
            <a:srgbClr val="FFFFFF"/>
          </a:solidFill>
        </p:spPr>
        <p:txBody>
          <a:bodyPr wrap="square" rtlCol="0">
            <a:spAutoFit/>
          </a:bodyPr>
          <a:lstStyle/>
          <a:p>
            <a:pPr algn="ctr"/>
            <a:r>
              <a:rPr lang="en-US" sz="2000" dirty="0" smtClean="0"/>
              <a:t>General Purpose Computer Systems</a:t>
            </a:r>
            <a:endParaRPr lang="en-US" sz="2000" dirty="0"/>
          </a:p>
        </p:txBody>
      </p:sp>
      <p:grpSp>
        <p:nvGrpSpPr>
          <p:cNvPr id="9" name="Group 8"/>
          <p:cNvGrpSpPr/>
          <p:nvPr/>
        </p:nvGrpSpPr>
        <p:grpSpPr>
          <a:xfrm>
            <a:off x="284038" y="1143000"/>
            <a:ext cx="2567635" cy="5005530"/>
            <a:chOff x="284038" y="1143000"/>
            <a:chExt cx="2567635" cy="500553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38" y="4436773"/>
              <a:ext cx="2567635" cy="1711757"/>
            </a:xfrm>
            <a:prstGeom prst="rect">
              <a:avLst/>
            </a:prstGeom>
          </p:spPr>
        </p:pic>
        <p:pic>
          <p:nvPicPr>
            <p:cNvPr id="4" name="Picture 3" descr="alienwa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88" y="1143000"/>
              <a:ext cx="2330496" cy="1489964"/>
            </a:xfrm>
            <a:prstGeom prst="rect">
              <a:avLst/>
            </a:prstGeom>
          </p:spPr>
        </p:pic>
        <p:pic>
          <p:nvPicPr>
            <p:cNvPr id="5" name="Picture 4" descr="macboo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88" y="2792161"/>
              <a:ext cx="2347591" cy="1418336"/>
            </a:xfrm>
            <a:prstGeom prst="rect">
              <a:avLst/>
            </a:prstGeom>
          </p:spPr>
        </p:pic>
      </p:grpSp>
      <p:grpSp>
        <p:nvGrpSpPr>
          <p:cNvPr id="11" name="Group 10"/>
          <p:cNvGrpSpPr/>
          <p:nvPr/>
        </p:nvGrpSpPr>
        <p:grpSpPr>
          <a:xfrm>
            <a:off x="3097164" y="1059557"/>
            <a:ext cx="5082064" cy="5245351"/>
            <a:chOff x="3097164" y="1170770"/>
            <a:chExt cx="5082064" cy="5245351"/>
          </a:xfrm>
        </p:grpSpPr>
        <p:pic>
          <p:nvPicPr>
            <p:cNvPr id="10" name="Picture 9" descr="a380_lufthansa_paper_model_content_3.jpg"/>
            <p:cNvPicPr>
              <a:picLocks noChangeAspect="1"/>
            </p:cNvPicPr>
            <p:nvPr/>
          </p:nvPicPr>
          <p:blipFill rotWithShape="1">
            <a:blip r:embed="rId7">
              <a:extLst>
                <a:ext uri="{28A0092B-C50C-407E-A947-70E740481C1C}">
                  <a14:useLocalDpi xmlns:a14="http://schemas.microsoft.com/office/drawing/2010/main" val="0"/>
                </a:ext>
              </a:extLst>
            </a:blip>
            <a:srcRect r="11075"/>
            <a:stretch/>
          </p:blipFill>
          <p:spPr>
            <a:xfrm>
              <a:off x="3097164" y="4244421"/>
              <a:ext cx="5082064" cy="2171700"/>
            </a:xfrm>
            <a:prstGeom prst="rect">
              <a:avLst/>
            </a:prstGeom>
          </p:spPr>
        </p:pic>
        <p:pic>
          <p:nvPicPr>
            <p:cNvPr id="19" name="Picture 18" descr="BMW-M6-Gran-Coupe.png"/>
            <p:cNvPicPr>
              <a:picLocks noChangeAspect="1"/>
            </p:cNvPicPr>
            <p:nvPr/>
          </p:nvPicPr>
          <p:blipFill rotWithShape="1">
            <a:blip r:embed="rId8">
              <a:extLst>
                <a:ext uri="{28A0092B-C50C-407E-A947-70E740481C1C}">
                  <a14:useLocalDpi xmlns:a14="http://schemas.microsoft.com/office/drawing/2010/main" val="0"/>
                </a:ext>
              </a:extLst>
            </a:blip>
            <a:srcRect t="19283"/>
            <a:stretch/>
          </p:blipFill>
          <p:spPr>
            <a:xfrm>
              <a:off x="3097164" y="2994741"/>
              <a:ext cx="2428583" cy="1249680"/>
            </a:xfrm>
            <a:prstGeom prst="rect">
              <a:avLst/>
            </a:prstGeom>
          </p:spPr>
        </p:pic>
        <p:pic>
          <p:nvPicPr>
            <p:cNvPr id="20" name="Picture 19" descr="sony.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7888" y="1170770"/>
              <a:ext cx="2184400" cy="1434423"/>
            </a:xfrm>
            <a:prstGeom prst="rect">
              <a:avLst/>
            </a:prstGeom>
          </p:spPr>
        </p:pic>
        <p:pic>
          <p:nvPicPr>
            <p:cNvPr id="21" name="Picture 20" descr="hearingaid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70354" y="2793370"/>
              <a:ext cx="1460499" cy="1478273"/>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6856" y="1377809"/>
              <a:ext cx="1964531" cy="1307306"/>
            </a:xfrm>
            <a:prstGeom prst="rect">
              <a:avLst/>
            </a:prstGeom>
          </p:spPr>
        </p:pic>
      </p:grpSp>
    </p:spTree>
    <p:custDataLst>
      <p:tags r:id="rId1"/>
    </p:custDataLst>
    <p:extLst>
      <p:ext uri="{BB962C8B-B14F-4D97-AF65-F5344CB8AC3E}">
        <p14:creationId xmlns:p14="http://schemas.microsoft.com/office/powerpoint/2010/main" val="2386491960"/>
      </p:ext>
    </p:extLst>
  </p:cSld>
  <p:clrMapOvr>
    <a:masterClrMapping/>
  </p:clrMapOvr>
  <p:transition spd="slow" advTm="6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Application model</a:t>
            </a:r>
            <a:endParaRPr lang="sv-SE" dirty="0"/>
          </a:p>
        </p:txBody>
      </p:sp>
      <p:sp>
        <p:nvSpPr>
          <p:cNvPr id="4" name="内容占位符 2"/>
          <p:cNvSpPr>
            <a:spLocks noGrp="1"/>
          </p:cNvSpPr>
          <p:nvPr>
            <p:ph idx="1"/>
          </p:nvPr>
        </p:nvSpPr>
        <p:spPr>
          <a:xfrm>
            <a:off x="358775" y="935038"/>
            <a:ext cx="8424863" cy="5541962"/>
          </a:xfrm>
        </p:spPr>
        <p:txBody>
          <a:bodyPr/>
          <a:lstStyle/>
          <a:p>
            <a:r>
              <a:rPr lang="en-US" altLang="zh-CN" dirty="0" smtClean="0">
                <a:latin typeface="+mn-lt"/>
                <a:cs typeface="Times New Roman" pitchFamily="18" charset="0"/>
              </a:rPr>
              <a:t>A set of periodic tasks</a:t>
            </a:r>
          </a:p>
          <a:p>
            <a:r>
              <a:rPr lang="en-US" altLang="zh-CN" b="1" dirty="0" smtClean="0">
                <a:latin typeface="+mn-lt"/>
                <a:cs typeface="Times New Roman" pitchFamily="18" charset="0"/>
              </a:rPr>
              <a:t>Transient faults are tolerated using task replication</a:t>
            </a:r>
          </a:p>
          <a:p>
            <a:pPr lvl="1"/>
            <a:r>
              <a:rPr lang="en-US" altLang="zh-CN" sz="2000" dirty="0" smtClean="0">
                <a:latin typeface="+mn-lt"/>
                <a:cs typeface="Times New Roman" pitchFamily="18" charset="0"/>
              </a:rPr>
              <a:t>Number of replicas </a:t>
            </a:r>
            <a:r>
              <a:rPr lang="en-US" altLang="zh-CN" sz="2000" i="1" dirty="0" smtClean="0">
                <a:latin typeface="+mn-lt"/>
                <a:cs typeface="Times New Roman" pitchFamily="18" charset="0"/>
              </a:rPr>
              <a:t>k</a:t>
            </a:r>
            <a:r>
              <a:rPr lang="en-US" altLang="zh-CN" sz="2000" i="1" baseline="-25000" dirty="0" smtClean="0">
                <a:latin typeface="+mn-lt"/>
                <a:cs typeface="Times New Roman" pitchFamily="18" charset="0"/>
              </a:rPr>
              <a:t>i</a:t>
            </a:r>
            <a:r>
              <a:rPr lang="en-US" altLang="zh-CN" sz="2000" dirty="0" smtClean="0">
                <a:latin typeface="+mn-lt"/>
                <a:cs typeface="Times New Roman" pitchFamily="18" charset="0"/>
              </a:rPr>
              <a:t> (critical task: </a:t>
            </a:r>
            <a:r>
              <a:rPr lang="en-US" altLang="zh-CN" sz="2000" i="1" dirty="0" smtClean="0">
                <a:latin typeface="+mn-lt"/>
                <a:cs typeface="Times New Roman" pitchFamily="18" charset="0"/>
              </a:rPr>
              <a:t>k</a:t>
            </a:r>
            <a:r>
              <a:rPr lang="en-US" altLang="zh-CN" sz="2000" i="1" baseline="-25000" dirty="0" smtClean="0">
                <a:latin typeface="+mn-lt"/>
                <a:cs typeface="Times New Roman" pitchFamily="18" charset="0"/>
              </a:rPr>
              <a:t>i</a:t>
            </a:r>
            <a:r>
              <a:rPr lang="en-US" altLang="zh-CN" sz="2000" i="1" dirty="0" smtClean="0">
                <a:latin typeface="+mn-lt"/>
                <a:cs typeface="Times New Roman" pitchFamily="18" charset="0"/>
              </a:rPr>
              <a:t> </a:t>
            </a:r>
            <a:r>
              <a:rPr lang="en-US" altLang="zh-CN" sz="2000" dirty="0" smtClean="0">
                <a:latin typeface="+mn-lt"/>
                <a:cs typeface="Times New Roman" pitchFamily="18" charset="0"/>
              </a:rPr>
              <a:t>&gt; 0, non-critical task: </a:t>
            </a:r>
            <a:r>
              <a:rPr lang="en-US" altLang="zh-CN" sz="2000" i="1" dirty="0" smtClean="0">
                <a:latin typeface="+mn-lt"/>
                <a:cs typeface="Times New Roman" pitchFamily="18" charset="0"/>
              </a:rPr>
              <a:t>k</a:t>
            </a:r>
            <a:r>
              <a:rPr lang="en-US" altLang="zh-CN" sz="2000" i="1" baseline="-25000" dirty="0" smtClean="0">
                <a:latin typeface="+mn-lt"/>
                <a:cs typeface="Times New Roman" pitchFamily="18" charset="0"/>
              </a:rPr>
              <a:t>i</a:t>
            </a:r>
            <a:r>
              <a:rPr lang="en-US" altLang="zh-CN" sz="2000" i="1" dirty="0" smtClean="0">
                <a:latin typeface="+mn-lt"/>
                <a:cs typeface="Times New Roman" pitchFamily="18" charset="0"/>
              </a:rPr>
              <a:t> </a:t>
            </a:r>
            <a:r>
              <a:rPr lang="en-US" altLang="zh-CN" sz="2000" dirty="0" smtClean="0">
                <a:latin typeface="+mn-lt"/>
                <a:cs typeface="Times New Roman" pitchFamily="18" charset="0"/>
              </a:rPr>
              <a:t>= 0)</a:t>
            </a:r>
          </a:p>
          <a:p>
            <a:r>
              <a:rPr lang="en-US" altLang="zh-CN" b="1" dirty="0" smtClean="0">
                <a:latin typeface="+mn-lt"/>
                <a:cs typeface="Times New Roman" pitchFamily="18" charset="0"/>
              </a:rPr>
              <a:t>Reliability goal </a:t>
            </a:r>
            <a:r>
              <a:rPr lang="en-US" altLang="zh-CN" b="1" i="1" dirty="0" err="1" smtClean="0">
                <a:latin typeface="+mn-lt"/>
                <a:cs typeface="Times New Roman" pitchFamily="18" charset="0"/>
              </a:rPr>
              <a:t>R</a:t>
            </a:r>
            <a:r>
              <a:rPr lang="en-US" altLang="zh-CN" b="1" i="1" baseline="-25000" dirty="0" err="1" smtClean="0">
                <a:latin typeface="+mn-lt"/>
                <a:cs typeface="Times New Roman" pitchFamily="18" charset="0"/>
              </a:rPr>
              <a:t>g</a:t>
            </a:r>
            <a:endParaRPr lang="en-US" altLang="zh-CN" b="1" dirty="0" smtClean="0">
              <a:latin typeface="+mn-lt"/>
              <a:cs typeface="Times New Roman" pitchFamily="18" charset="0"/>
            </a:endParaRPr>
          </a:p>
          <a:p>
            <a:pPr lvl="1"/>
            <a:r>
              <a:rPr lang="en-US" altLang="zh-CN" sz="2000" dirty="0" smtClean="0">
                <a:latin typeface="+mn-lt"/>
                <a:cs typeface="Times New Roman" pitchFamily="18" charset="0"/>
              </a:rPr>
              <a:t>The system should have a reliability greater than </a:t>
            </a:r>
            <a:r>
              <a:rPr lang="en-US" altLang="zh-CN" sz="2000" dirty="0" err="1" smtClean="0">
                <a:latin typeface="+mn-lt"/>
                <a:cs typeface="Times New Roman" pitchFamily="18" charset="0"/>
              </a:rPr>
              <a:t>Rg</a:t>
            </a:r>
            <a:r>
              <a:rPr lang="en-US" altLang="zh-CN" sz="2000" dirty="0" smtClean="0">
                <a:latin typeface="+mn-lt"/>
                <a:cs typeface="Times New Roman" pitchFamily="18" charset="0"/>
              </a:rPr>
              <a:t>, otherwise it is not fault-tolerant (more replicas would be needed).</a:t>
            </a:r>
          </a:p>
          <a:p>
            <a:endParaRPr lang="en-US" altLang="zh-CN" dirty="0" smtClean="0">
              <a:latin typeface="Times New Roman" pitchFamily="18" charset="0"/>
              <a:cs typeface="Times New Roman" pitchFamily="18" charset="0"/>
            </a:endParaRPr>
          </a:p>
          <a:p>
            <a:endParaRPr lang="en-US" altLang="zh-CN" b="1" dirty="0" smtClean="0">
              <a:latin typeface="Times New Roman" pitchFamily="18" charset="0"/>
              <a:cs typeface="Times New Roman" pitchFamily="18" charset="0"/>
            </a:endParaRPr>
          </a:p>
          <a:p>
            <a:endParaRPr lang="en-US" altLang="zh-CN" b="1" dirty="0" smtClean="0">
              <a:latin typeface="Times New Roman" pitchFamily="18" charset="0"/>
              <a:cs typeface="Times New Roman" pitchFamily="18" charset="0"/>
            </a:endParaRPr>
          </a:p>
          <a:p>
            <a:pPr>
              <a:buNone/>
            </a:pPr>
            <a:endParaRPr lang="zh-CN" altLang="en-US" dirty="0">
              <a:latin typeface="Times New Roman" pitchFamily="18" charset="0"/>
              <a:cs typeface="Times New Roman" pitchFamily="18" charset="0"/>
            </a:endParaRPr>
          </a:p>
        </p:txBody>
      </p:sp>
      <p:pic>
        <p:nvPicPr>
          <p:cNvPr id="6" name="Picture 4"/>
          <p:cNvPicPr>
            <a:picLocks noChangeAspect="1" noChangeArrowheads="1"/>
          </p:cNvPicPr>
          <p:nvPr/>
        </p:nvPicPr>
        <p:blipFill>
          <a:blip r:embed="rId3" cstate="print"/>
          <a:srcRect/>
          <a:stretch>
            <a:fillRect/>
          </a:stretch>
        </p:blipFill>
        <p:spPr bwMode="auto">
          <a:xfrm>
            <a:off x="2736633" y="3418255"/>
            <a:ext cx="3670735" cy="2300063"/>
          </a:xfrm>
          <a:prstGeom prst="rect">
            <a:avLst/>
          </a:prstGeom>
          <a:noFill/>
          <a:ln w="9525">
            <a:noFill/>
            <a:miter lim="800000"/>
            <a:headEnd/>
            <a:tailEnd/>
          </a:ln>
          <a:effectLst/>
        </p:spPr>
      </p:pic>
    </p:spTree>
    <p:extLst>
      <p:ext uri="{BB962C8B-B14F-4D97-AF65-F5344CB8AC3E}">
        <p14:creationId xmlns:p14="http://schemas.microsoft.com/office/powerpoint/2010/main" val="2648689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Energy/reliability trade-off model</a:t>
            </a:r>
            <a:endParaRPr lang="sv-SE" dirty="0"/>
          </a:p>
        </p:txBody>
      </p:sp>
      <p:sp>
        <p:nvSpPr>
          <p:cNvPr id="4" name="内容占位符 10"/>
          <p:cNvSpPr>
            <a:spLocks noGrp="1"/>
          </p:cNvSpPr>
          <p:nvPr>
            <p:ph idx="1"/>
          </p:nvPr>
        </p:nvSpPr>
        <p:spPr>
          <a:xfrm>
            <a:off x="179513" y="935038"/>
            <a:ext cx="8784975" cy="5541962"/>
          </a:xfrm>
        </p:spPr>
        <p:txBody>
          <a:bodyPr/>
          <a:lstStyle/>
          <a:p>
            <a:pPr lvl="1"/>
            <a:r>
              <a:rPr lang="en-US" altLang="zh-CN" b="1" dirty="0" smtClean="0">
                <a:latin typeface="+mn-lt"/>
                <a:cs typeface="Times New Roman" pitchFamily="18" charset="0"/>
              </a:rPr>
              <a:t>The fault rate increases exponentially when normalized voltage V and the normalized frequency F decreases</a:t>
            </a: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lvl="1" algn="ctr">
              <a:buNone/>
            </a:pPr>
            <a:endParaRPr lang="en-US" altLang="zh-CN" sz="2000" b="1" dirty="0" smtClean="0">
              <a:solidFill>
                <a:srgbClr val="0070C0"/>
              </a:solidFill>
              <a:latin typeface="+mn-lt"/>
              <a:cs typeface="Times New Roman" pitchFamily="18" charset="0"/>
            </a:endParaRPr>
          </a:p>
          <a:p>
            <a:pPr>
              <a:buNone/>
            </a:pPr>
            <a:r>
              <a:rPr lang="en-US" altLang="zh-CN" sz="2000" dirty="0" smtClean="0">
                <a:solidFill>
                  <a:schemeClr val="bg2"/>
                </a:solidFill>
                <a:latin typeface="+mn-lt"/>
                <a:cs typeface="Times New Roman" pitchFamily="18" charset="0"/>
              </a:rPr>
              <a:t>	</a:t>
            </a:r>
          </a:p>
          <a:p>
            <a:pPr>
              <a:buNone/>
            </a:pPr>
            <a:endParaRPr lang="en-US" altLang="zh-CN" sz="2000" dirty="0" smtClean="0">
              <a:solidFill>
                <a:schemeClr val="bg2"/>
              </a:solidFill>
              <a:latin typeface="+mn-lt"/>
              <a:cs typeface="Times New Roman" pitchFamily="18" charset="0"/>
            </a:endParaRPr>
          </a:p>
          <a:p>
            <a:pPr>
              <a:buNone/>
            </a:pPr>
            <a:r>
              <a:rPr lang="en-US" altLang="zh-CN" sz="2000" dirty="0" smtClean="0">
                <a:solidFill>
                  <a:schemeClr val="bg2"/>
                </a:solidFill>
                <a:latin typeface="+mn-lt"/>
                <a:cs typeface="Times New Roman" pitchFamily="18" charset="0"/>
              </a:rPr>
              <a:t>	</a:t>
            </a:r>
            <a:r>
              <a:rPr lang="en-US" altLang="zh-CN" sz="1600" dirty="0" smtClean="0">
                <a:solidFill>
                  <a:schemeClr val="tx1">
                    <a:lumMod val="50000"/>
                    <a:lumOff val="50000"/>
                  </a:schemeClr>
                </a:solidFill>
                <a:latin typeface="+mn-lt"/>
                <a:cs typeface="Times New Roman" pitchFamily="18" charset="0"/>
              </a:rPr>
              <a:t>The equation is adapted from: D. Zhu and H. Aydin, “Reliability-Aware Energy Management for Periodic Real-Time Tasks”, IEEE Transactions on Computers, 58(10), pp. 1382 - 1397, 2009.</a:t>
            </a:r>
            <a:endParaRPr lang="zh-CN" altLang="en-US" sz="1600" dirty="0">
              <a:latin typeface="+mn-lt"/>
              <a:cs typeface="Times New Roman" pitchFamily="18" charset="0"/>
            </a:endParaRPr>
          </a:p>
        </p:txBody>
      </p:sp>
      <p:pic>
        <p:nvPicPr>
          <p:cNvPr id="6" name="Picture 8"/>
          <p:cNvPicPr>
            <a:picLocks noChangeAspect="1" noChangeArrowheads="1"/>
          </p:cNvPicPr>
          <p:nvPr/>
        </p:nvPicPr>
        <p:blipFill>
          <a:blip r:embed="rId3" cstate="print"/>
          <a:srcRect/>
          <a:stretch>
            <a:fillRect/>
          </a:stretch>
        </p:blipFill>
        <p:spPr bwMode="auto">
          <a:xfrm>
            <a:off x="1727200" y="1774032"/>
            <a:ext cx="5689600" cy="4267200"/>
          </a:xfrm>
          <a:prstGeom prst="rect">
            <a:avLst/>
          </a:prstGeom>
          <a:noFill/>
          <a:ln w="9525">
            <a:noFill/>
            <a:miter lim="800000"/>
            <a:headEnd/>
            <a:tailEnd/>
          </a:ln>
          <a:effectLst/>
        </p:spPr>
      </p:pic>
      <p:pic>
        <p:nvPicPr>
          <p:cNvPr id="615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176" y="1693437"/>
            <a:ext cx="188595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4187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Problem formulation</a:t>
            </a:r>
            <a:endParaRPr lang="sv-SE" dirty="0"/>
          </a:p>
        </p:txBody>
      </p:sp>
      <p:sp>
        <p:nvSpPr>
          <p:cNvPr id="4" name="内容占位符 2"/>
          <p:cNvSpPr>
            <a:spLocks noGrp="1"/>
          </p:cNvSpPr>
          <p:nvPr>
            <p:ph idx="1"/>
          </p:nvPr>
        </p:nvSpPr>
        <p:spPr>
          <a:xfrm>
            <a:off x="358775" y="928688"/>
            <a:ext cx="8424863" cy="5548312"/>
          </a:xfrm>
        </p:spPr>
        <p:txBody>
          <a:bodyPr/>
          <a:lstStyle/>
          <a:p>
            <a:r>
              <a:rPr lang="en-US" altLang="zh-CN" b="1" dirty="0" smtClean="0">
                <a:latin typeface="+mn-lt"/>
                <a:cs typeface="Times New Roman" pitchFamily="18" charset="0"/>
              </a:rPr>
              <a:t>Given:</a:t>
            </a:r>
          </a:p>
          <a:p>
            <a:pPr lvl="1" eaLnBrk="1" hangingPunct="1"/>
            <a:r>
              <a:rPr lang="en-US" altLang="zh-CN" sz="2000" dirty="0" smtClean="0">
                <a:latin typeface="+mn-lt"/>
                <a:cs typeface="Times New Roman" pitchFamily="18" charset="0"/>
              </a:rPr>
              <a:t>Application and architecture models</a:t>
            </a:r>
          </a:p>
          <a:p>
            <a:pPr lvl="1" eaLnBrk="1" hangingPunct="1"/>
            <a:r>
              <a:rPr lang="en-US" altLang="zh-CN" sz="2000" dirty="0" smtClean="0">
                <a:latin typeface="+mn-lt"/>
                <a:cs typeface="Times New Roman" pitchFamily="18" charset="0"/>
              </a:rPr>
              <a:t>Reliability goal and corresponding number of replicas for each task</a:t>
            </a:r>
          </a:p>
          <a:p>
            <a:pPr lvl="1" eaLnBrk="1" hangingPunct="1"/>
            <a:endParaRPr lang="en-US" altLang="zh-CN" sz="2000" dirty="0" smtClean="0">
              <a:latin typeface="+mn-lt"/>
              <a:cs typeface="Times New Roman" pitchFamily="18" charset="0"/>
            </a:endParaRPr>
          </a:p>
          <a:p>
            <a:r>
              <a:rPr lang="en-US" altLang="zh-CN" b="1" dirty="0" smtClean="0">
                <a:latin typeface="+mn-lt"/>
                <a:cs typeface="Times New Roman" pitchFamily="18" charset="0"/>
              </a:rPr>
              <a:t>Determine offline:</a:t>
            </a:r>
          </a:p>
          <a:p>
            <a:pPr lvl="1" eaLnBrk="1" hangingPunct="1"/>
            <a:r>
              <a:rPr lang="en-US" altLang="zh-CN" sz="2000" dirty="0" smtClean="0">
                <a:latin typeface="+mn-lt"/>
                <a:cs typeface="Times New Roman" pitchFamily="18" charset="0"/>
              </a:rPr>
              <a:t>the </a:t>
            </a:r>
            <a:r>
              <a:rPr lang="en-US" altLang="zh-CN" sz="2000" dirty="0" smtClean="0">
                <a:solidFill>
                  <a:srgbClr val="FF0000"/>
                </a:solidFill>
                <a:latin typeface="+mn-lt"/>
                <a:cs typeface="Times New Roman" pitchFamily="18" charset="0"/>
              </a:rPr>
              <a:t>mapping</a:t>
            </a:r>
            <a:r>
              <a:rPr lang="en-US" altLang="zh-CN" sz="2000" dirty="0" smtClean="0">
                <a:latin typeface="+mn-lt"/>
                <a:cs typeface="Times New Roman" pitchFamily="18" charset="0"/>
              </a:rPr>
              <a:t> of each task to processing element</a:t>
            </a:r>
          </a:p>
          <a:p>
            <a:pPr lvl="1" eaLnBrk="1" hangingPunct="1"/>
            <a:r>
              <a:rPr lang="en-US" altLang="zh-CN" sz="2000" dirty="0" smtClean="0">
                <a:latin typeface="+mn-lt"/>
                <a:cs typeface="Times New Roman" pitchFamily="18" charset="0"/>
              </a:rPr>
              <a:t>the </a:t>
            </a:r>
            <a:r>
              <a:rPr lang="en-US" altLang="zh-CN" sz="2000" dirty="0" smtClean="0">
                <a:solidFill>
                  <a:srgbClr val="FF0000"/>
                </a:solidFill>
                <a:latin typeface="+mn-lt"/>
                <a:cs typeface="Times New Roman" pitchFamily="18" charset="0"/>
              </a:rPr>
              <a:t>operating mode </a:t>
            </a:r>
            <a:r>
              <a:rPr lang="en-US" altLang="zh-CN" sz="2000" dirty="0" smtClean="0">
                <a:latin typeface="+mn-lt"/>
                <a:cs typeface="Times New Roman" pitchFamily="18" charset="0"/>
              </a:rPr>
              <a:t>for executing each task</a:t>
            </a:r>
          </a:p>
          <a:p>
            <a:pPr lvl="1" eaLnBrk="1" hangingPunct="1"/>
            <a:endParaRPr lang="en-US" altLang="zh-CN" sz="2000" dirty="0" smtClean="0">
              <a:latin typeface="+mn-lt"/>
              <a:cs typeface="Times New Roman" pitchFamily="18" charset="0"/>
            </a:endParaRPr>
          </a:p>
          <a:p>
            <a:pPr eaLnBrk="1" hangingPunct="1"/>
            <a:r>
              <a:rPr lang="en-US" altLang="zh-CN" b="1" dirty="0" smtClean="0">
                <a:latin typeface="+mn-lt"/>
                <a:cs typeface="Times New Roman" pitchFamily="18" charset="0"/>
              </a:rPr>
              <a:t>Such that:</a:t>
            </a:r>
          </a:p>
          <a:p>
            <a:pPr lvl="1" eaLnBrk="1" hangingPunct="1"/>
            <a:r>
              <a:rPr lang="en-US" altLang="zh-CN" sz="2000" dirty="0" smtClean="0">
                <a:latin typeface="+mn-lt"/>
                <a:cs typeface="Times New Roman" pitchFamily="18" charset="0"/>
              </a:rPr>
              <a:t>all tasks </a:t>
            </a:r>
            <a:r>
              <a:rPr lang="en-US" altLang="zh-CN" sz="2000" b="1" dirty="0" smtClean="0">
                <a:latin typeface="+mn-lt"/>
                <a:cs typeface="Times New Roman" pitchFamily="18" charset="0"/>
              </a:rPr>
              <a:t>meet</a:t>
            </a:r>
            <a:r>
              <a:rPr lang="en-US" altLang="zh-CN" sz="2000" dirty="0" smtClean="0">
                <a:latin typeface="+mn-lt"/>
                <a:cs typeface="Times New Roman" pitchFamily="18" charset="0"/>
              </a:rPr>
              <a:t> their </a:t>
            </a:r>
            <a:r>
              <a:rPr lang="en-US" altLang="zh-CN" sz="2000" b="1" dirty="0" smtClean="0">
                <a:latin typeface="+mn-lt"/>
                <a:cs typeface="Times New Roman" pitchFamily="18" charset="0"/>
              </a:rPr>
              <a:t>timing requirements</a:t>
            </a:r>
          </a:p>
          <a:p>
            <a:pPr lvl="1" eaLnBrk="1" hangingPunct="1"/>
            <a:r>
              <a:rPr lang="en-US" altLang="zh-CN" sz="2000" dirty="0" smtClean="0">
                <a:latin typeface="+mn-lt"/>
                <a:cs typeface="Times New Roman" pitchFamily="18" charset="0"/>
              </a:rPr>
              <a:t>the application reliability </a:t>
            </a:r>
            <a:r>
              <a:rPr lang="en-US" altLang="zh-CN" sz="2000" b="1" dirty="0" smtClean="0">
                <a:latin typeface="+mn-lt"/>
                <a:cs typeface="Times New Roman" pitchFamily="18" charset="0"/>
              </a:rPr>
              <a:t>meets </a:t>
            </a:r>
            <a:r>
              <a:rPr lang="en-US" altLang="zh-CN" sz="2000" dirty="0" smtClean="0">
                <a:latin typeface="+mn-lt"/>
                <a:cs typeface="Times New Roman" pitchFamily="18" charset="0"/>
              </a:rPr>
              <a:t>the given </a:t>
            </a:r>
            <a:r>
              <a:rPr lang="en-US" altLang="zh-CN" sz="2000" b="1" dirty="0" smtClean="0">
                <a:latin typeface="+mn-lt"/>
                <a:cs typeface="Times New Roman" pitchFamily="18" charset="0"/>
              </a:rPr>
              <a:t>reliability goal</a:t>
            </a:r>
          </a:p>
          <a:p>
            <a:pPr lvl="1" eaLnBrk="1" hangingPunct="1"/>
            <a:r>
              <a:rPr lang="en-US" altLang="zh-CN" sz="2000" dirty="0" smtClean="0">
                <a:latin typeface="+mn-lt"/>
                <a:cs typeface="Times New Roman" pitchFamily="18" charset="0"/>
              </a:rPr>
              <a:t>the </a:t>
            </a:r>
            <a:r>
              <a:rPr lang="en-US" altLang="zh-CN" sz="2000" b="1" dirty="0" smtClean="0">
                <a:latin typeface="+mn-lt"/>
                <a:cs typeface="Times New Roman" pitchFamily="18" charset="0"/>
              </a:rPr>
              <a:t>energy consumption </a:t>
            </a:r>
            <a:r>
              <a:rPr lang="en-US" altLang="zh-CN" sz="2000" dirty="0" smtClean="0">
                <a:latin typeface="+mn-lt"/>
                <a:cs typeface="Times New Roman" pitchFamily="18" charset="0"/>
              </a:rPr>
              <a:t>of the system </a:t>
            </a:r>
            <a:r>
              <a:rPr lang="en-US" altLang="zh-CN" sz="2000" b="1" dirty="0" smtClean="0">
                <a:latin typeface="+mn-lt"/>
                <a:cs typeface="Times New Roman" pitchFamily="18" charset="0"/>
              </a:rPr>
              <a:t>is minimized</a:t>
            </a:r>
          </a:p>
        </p:txBody>
      </p:sp>
    </p:spTree>
    <p:extLst>
      <p:ext uri="{BB962C8B-B14F-4D97-AF65-F5344CB8AC3E}">
        <p14:creationId xmlns:p14="http://schemas.microsoft.com/office/powerpoint/2010/main" val="748107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Motivational</a:t>
            </a:r>
            <a:r>
              <a:rPr lang="sv-SE" dirty="0" smtClean="0"/>
              <a:t> example</a:t>
            </a:r>
            <a:endParaRPr lang="sv-SE" dirty="0"/>
          </a:p>
        </p:txBody>
      </p:sp>
      <p:sp>
        <p:nvSpPr>
          <p:cNvPr id="4" name="内容占位符 4"/>
          <p:cNvSpPr>
            <a:spLocks noGrp="1"/>
          </p:cNvSpPr>
          <p:nvPr>
            <p:ph idx="1"/>
          </p:nvPr>
        </p:nvSpPr>
        <p:spPr>
          <a:xfrm>
            <a:off x="358775" y="935038"/>
            <a:ext cx="8424863" cy="5541962"/>
          </a:xfrm>
        </p:spPr>
        <p:txBody>
          <a:bodyPr/>
          <a:lstStyle/>
          <a:p>
            <a:r>
              <a:rPr lang="en-US" altLang="zh-CN" b="1" dirty="0" smtClean="0">
                <a:latin typeface="+mn-lt"/>
                <a:cs typeface="Times New Roman" pitchFamily="18" charset="0"/>
              </a:rPr>
              <a:t>Application and architecture</a:t>
            </a: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r>
              <a:rPr lang="en-US" altLang="zh-CN" b="1" dirty="0">
                <a:latin typeface="+mn-lt"/>
                <a:cs typeface="Times New Roman" pitchFamily="18" charset="0"/>
              </a:rPr>
              <a:t>Initial solution: </a:t>
            </a:r>
            <a:r>
              <a:rPr lang="en-US" altLang="zh-CN" dirty="0" smtClean="0">
                <a:solidFill>
                  <a:srgbClr val="FF0000"/>
                </a:solidFill>
                <a:latin typeface="+mn-lt"/>
                <a:cs typeface="Times New Roman" pitchFamily="18" charset="0"/>
              </a:rPr>
              <a:t>no voltage and frequency scaling</a:t>
            </a:r>
          </a:p>
          <a:p>
            <a:pPr lvl="1"/>
            <a:r>
              <a:rPr lang="en-US" altLang="zh-CN" sz="2200" dirty="0" smtClean="0">
                <a:latin typeface="+mn-lt"/>
                <a:cs typeface="Times New Roman" pitchFamily="18" charset="0"/>
              </a:rPr>
              <a:t>Runs all the tasks in the maximum speed operating mode and </a:t>
            </a:r>
            <a:br>
              <a:rPr lang="en-US" altLang="zh-CN" sz="2200" dirty="0" smtClean="0">
                <a:latin typeface="+mn-lt"/>
                <a:cs typeface="Times New Roman" pitchFamily="18" charset="0"/>
              </a:rPr>
            </a:br>
            <a:r>
              <a:rPr lang="en-US" altLang="zh-CN" sz="2200" dirty="0" smtClean="0">
                <a:latin typeface="+mn-lt"/>
                <a:cs typeface="Times New Roman" pitchFamily="18" charset="0"/>
              </a:rPr>
              <a:t>maps the tasks on the low power PEs.</a:t>
            </a:r>
            <a:r>
              <a:rPr lang="en-US" altLang="zh-CN" sz="2000" dirty="0" smtClean="0">
                <a:latin typeface="+mn-lt"/>
                <a:cs typeface="Times New Roman" pitchFamily="18" charset="0"/>
              </a:rPr>
              <a:t> </a:t>
            </a:r>
          </a:p>
          <a:p>
            <a:endParaRPr lang="en-US" altLang="zh-CN" dirty="0" smtClean="0">
              <a:latin typeface="+mn-lt"/>
              <a:cs typeface="Times New Roman" pitchFamily="18" charset="0"/>
            </a:endParaRPr>
          </a:p>
          <a:p>
            <a:r>
              <a:rPr lang="en-US" altLang="zh-CN" b="1" dirty="0">
                <a:latin typeface="+mn-lt"/>
                <a:cs typeface="Times New Roman" pitchFamily="18" charset="0"/>
              </a:rPr>
              <a:t>The given reliability goal: </a:t>
            </a:r>
          </a:p>
          <a:p>
            <a:pPr>
              <a:buNone/>
            </a:pPr>
            <a:r>
              <a:rPr lang="en-US" altLang="zh-CN" dirty="0" smtClean="0">
                <a:solidFill>
                  <a:schemeClr val="tx1"/>
                </a:solidFill>
                <a:latin typeface="+mn-lt"/>
                <a:cs typeface="Times New Roman" pitchFamily="18" charset="0"/>
              </a:rPr>
              <a:t>	 </a:t>
            </a:r>
            <a:r>
              <a:rPr lang="en-US" altLang="zh-CN" sz="2200" dirty="0">
                <a:latin typeface="+mn-lt"/>
                <a:cs typeface="Times New Roman" pitchFamily="18" charset="0"/>
              </a:rPr>
              <a:t>which means that we accept at most a 10 times decrease in reliability.</a:t>
            </a:r>
          </a:p>
        </p:txBody>
      </p:sp>
      <p:graphicFrame>
        <p:nvGraphicFramePr>
          <p:cNvPr id="6" name="对象 6"/>
          <p:cNvGraphicFramePr>
            <a:graphicFrameLocks noChangeAspect="1"/>
          </p:cNvGraphicFramePr>
          <p:nvPr>
            <p:extLst>
              <p:ext uri="{D42A27DB-BD31-4B8C-83A1-F6EECF244321}">
                <p14:modId xmlns:p14="http://schemas.microsoft.com/office/powerpoint/2010/main" val="654118758"/>
              </p:ext>
            </p:extLst>
          </p:nvPr>
        </p:nvGraphicFramePr>
        <p:xfrm>
          <a:off x="3851275" y="5065334"/>
          <a:ext cx="2633663" cy="431800"/>
        </p:xfrm>
        <a:graphic>
          <a:graphicData uri="http://schemas.openxmlformats.org/presentationml/2006/ole">
            <mc:AlternateContent xmlns:mc="http://schemas.openxmlformats.org/markup-compatibility/2006">
              <mc:Choice xmlns:v="urn:schemas-microsoft-com:vml" Requires="v">
                <p:oleObj spid="_x0000_s7519" name="Equation" r:id="rId4" imgW="1320480" imgH="215640" progId="Equation.DSMT4">
                  <p:embed/>
                </p:oleObj>
              </mc:Choice>
              <mc:Fallback>
                <p:oleObj name="Equation" r:id="rId4" imgW="1320480" imgH="215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5065334"/>
                        <a:ext cx="2633663"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89"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279" y="1386689"/>
            <a:ext cx="72675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5495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Motivational example: offline</a:t>
            </a:r>
            <a:endParaRPr lang="sv-SE" dirty="0"/>
          </a:p>
        </p:txBody>
      </p:sp>
      <p:sp>
        <p:nvSpPr>
          <p:cNvPr id="4" name="内容占位符 3"/>
          <p:cNvSpPr>
            <a:spLocks noGrp="1"/>
          </p:cNvSpPr>
          <p:nvPr>
            <p:ph idx="1"/>
          </p:nvPr>
        </p:nvSpPr>
        <p:spPr>
          <a:xfrm>
            <a:off x="358775" y="935038"/>
            <a:ext cx="8424863" cy="2133922"/>
          </a:xfrm>
        </p:spPr>
        <p:txBody>
          <a:bodyPr/>
          <a:lstStyle/>
          <a:p>
            <a:pPr algn="ctr">
              <a:buNone/>
            </a:pPr>
            <a:r>
              <a:rPr lang="en-US" altLang="zh-CN" b="1" dirty="0" smtClean="0">
                <a:latin typeface="+mn-lt"/>
                <a:cs typeface="Times New Roman" pitchFamily="18" charset="0"/>
              </a:rPr>
              <a:t>Energy minimization without concern for reliability</a:t>
            </a: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p:txBody>
      </p:sp>
      <p:sp>
        <p:nvSpPr>
          <p:cNvPr id="10" name="内容占位符 3"/>
          <p:cNvSpPr txBox="1">
            <a:spLocks/>
          </p:cNvSpPr>
          <p:nvPr/>
        </p:nvSpPr>
        <p:spPr bwMode="auto">
          <a:xfrm>
            <a:off x="511175" y="3857712"/>
            <a:ext cx="8424863" cy="6480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9388" marR="0" lvl="0" indent="-215900" algn="ctr" defTabSz="914400" rtl="0" eaLnBrk="1" fontAlgn="base" latinLnBrk="0" hangingPunct="1">
              <a:lnSpc>
                <a:spcPct val="100000"/>
              </a:lnSpc>
              <a:spcBef>
                <a:spcPts val="500"/>
              </a:spcBef>
              <a:spcAft>
                <a:spcPct val="0"/>
              </a:spcAft>
              <a:buClr>
                <a:srgbClr val="BDD7E7"/>
              </a:buClr>
              <a:buSzTx/>
              <a:buFont typeface="Wingdings" charset="2"/>
              <a:buNone/>
              <a:tabLst/>
              <a:defRPr/>
            </a:pPr>
            <a:r>
              <a:rPr kumimoji="0" lang="en-US" altLang="zh-CN" sz="2400" b="1" i="0" u="none" strike="noStrike" kern="0" cap="none" spc="0" normalizeH="0" baseline="0" noProof="0" dirty="0" smtClean="0">
                <a:ln>
                  <a:noFill/>
                </a:ln>
                <a:solidFill>
                  <a:srgbClr val="08519C"/>
                </a:solidFill>
                <a:effectLst/>
                <a:uLnTx/>
                <a:uFillTx/>
                <a:ea typeface="ＭＳ Ｐゴシック" charset="-128"/>
                <a:cs typeface="Times New Roman" pitchFamily="18" charset="0"/>
              </a:rPr>
              <a:t>Energy/reliability trade-off optimization</a:t>
            </a:r>
          </a:p>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endParaRPr kumimoji="0" lang="en-US" altLang="zh-CN" sz="2400" b="0" i="0" u="none" strike="noStrike" kern="0" cap="none" spc="0" normalizeH="0" baseline="0" noProof="0" dirty="0" smtClean="0">
              <a:ln>
                <a:noFill/>
              </a:ln>
              <a:solidFill>
                <a:srgbClr val="08519C"/>
              </a:solidFill>
              <a:effectLst/>
              <a:uLnTx/>
              <a:uFillTx/>
              <a:latin typeface="Times New Roman" pitchFamily="18" charset="0"/>
              <a:ea typeface="ＭＳ Ｐゴシック" charset="-128"/>
              <a:cs typeface="Times New Roman" pitchFamily="18" charset="0"/>
            </a:endParaRPr>
          </a:p>
          <a:p>
            <a:pPr marL="179388" marR="0" lvl="0" indent="-215900" algn="l" defTabSz="914400" rtl="0" eaLnBrk="1" fontAlgn="base" latinLnBrk="0" hangingPunct="1">
              <a:lnSpc>
                <a:spcPct val="100000"/>
              </a:lnSpc>
              <a:spcBef>
                <a:spcPts val="500"/>
              </a:spcBef>
              <a:spcAft>
                <a:spcPct val="0"/>
              </a:spcAft>
              <a:buClr>
                <a:srgbClr val="BDD7E7"/>
              </a:buClr>
              <a:buSzTx/>
              <a:buFont typeface="Wingdings" charset="2"/>
              <a:buChar char="§"/>
              <a:tabLst/>
              <a:defRPr/>
            </a:pPr>
            <a:endParaRPr kumimoji="0" lang="en-US" altLang="zh-CN" sz="2000" b="0" i="0" u="none" strike="noStrike" kern="0" cap="none" spc="0" normalizeH="0" baseline="0" noProof="0" dirty="0" smtClean="0">
              <a:ln>
                <a:noFill/>
              </a:ln>
              <a:solidFill>
                <a:srgbClr val="08519C"/>
              </a:solidFill>
              <a:effectLst/>
              <a:uLnTx/>
              <a:uFillTx/>
              <a:latin typeface="Times New Roman" pitchFamily="18" charset="0"/>
              <a:ea typeface="ＭＳ Ｐゴシック" charset="-128"/>
              <a:cs typeface="Times New Roman" pitchFamily="18" charset="0"/>
            </a:endParaRPr>
          </a:p>
        </p:txBody>
      </p:sp>
      <p:pic>
        <p:nvPicPr>
          <p:cNvPr id="821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378" y="1316732"/>
            <a:ext cx="67056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1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4294033"/>
            <a:ext cx="66675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5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Optimization strategy: offline synthesis</a:t>
            </a:r>
            <a:endParaRPr lang="sv-SE" dirty="0"/>
          </a:p>
        </p:txBody>
      </p:sp>
      <p:sp>
        <p:nvSpPr>
          <p:cNvPr id="4" name="内容占位符 2"/>
          <p:cNvSpPr>
            <a:spLocks noGrp="1"/>
          </p:cNvSpPr>
          <p:nvPr>
            <p:ph idx="1"/>
          </p:nvPr>
        </p:nvSpPr>
        <p:spPr>
          <a:xfrm>
            <a:off x="358775" y="983382"/>
            <a:ext cx="8424863" cy="5541962"/>
          </a:xfrm>
        </p:spPr>
        <p:txBody>
          <a:bodyPr/>
          <a:lstStyle/>
          <a:p>
            <a:r>
              <a:rPr lang="en-US" altLang="zh-CN" b="1" dirty="0" smtClean="0">
                <a:latin typeface="+mn-lt"/>
                <a:cs typeface="Times New Roman" pitchFamily="18" charset="0"/>
              </a:rPr>
              <a:t>Optimization Problem</a:t>
            </a:r>
          </a:p>
          <a:p>
            <a:pPr lvl="1"/>
            <a:r>
              <a:rPr lang="en-US" altLang="zh-CN" sz="2200" dirty="0" smtClean="0">
                <a:latin typeface="+mn-lt"/>
                <a:cs typeface="Times New Roman" pitchFamily="18" charset="0"/>
              </a:rPr>
              <a:t>NP-hard </a:t>
            </a:r>
            <a:r>
              <a:rPr lang="en-US" altLang="zh-CN" sz="2200" dirty="0" smtClean="0">
                <a:latin typeface="+mn-lt"/>
              </a:rPr>
              <a:t>(</a:t>
            </a:r>
            <a:r>
              <a:rPr lang="en-US" altLang="zh-CN" sz="2200" dirty="0">
                <a:latin typeface="+mn-lt"/>
              </a:rPr>
              <a:t>Non-deterministic-Polynomial-time hard) </a:t>
            </a:r>
            <a:endParaRPr lang="en-US" altLang="zh-CN" sz="2200" dirty="0" smtClean="0">
              <a:latin typeface="+mn-lt"/>
              <a:cs typeface="Times New Roman" pitchFamily="18" charset="0"/>
            </a:endParaRPr>
          </a:p>
          <a:p>
            <a:pPr lvl="1"/>
            <a:r>
              <a:rPr lang="en-US" altLang="zh-CN" sz="2200" dirty="0" smtClean="0">
                <a:latin typeface="+mn-lt"/>
                <a:cs typeface="Times New Roman" pitchFamily="18" charset="0"/>
              </a:rPr>
              <a:t>Minimize the cost function:</a:t>
            </a:r>
          </a:p>
          <a:p>
            <a:pPr lvl="1"/>
            <a:endParaRPr lang="en-US" altLang="zh-CN" dirty="0" smtClean="0">
              <a:latin typeface="+mn-lt"/>
              <a:cs typeface="Times New Roman" pitchFamily="18" charset="0"/>
            </a:endParaRPr>
          </a:p>
          <a:p>
            <a:pPr lvl="1"/>
            <a:endParaRPr lang="en-US" altLang="zh-CN" dirty="0" smtClean="0">
              <a:latin typeface="+mn-lt"/>
              <a:cs typeface="Times New Roman" pitchFamily="18" charset="0"/>
            </a:endParaRPr>
          </a:p>
          <a:p>
            <a:pPr lvl="1"/>
            <a:endParaRPr lang="en-US" altLang="zh-CN" dirty="0" smtClean="0">
              <a:latin typeface="+mn-lt"/>
              <a:cs typeface="Times New Roman" pitchFamily="18" charset="0"/>
            </a:endParaRPr>
          </a:p>
          <a:p>
            <a:endParaRPr lang="en-US" altLang="zh-CN" dirty="0" smtClean="0">
              <a:latin typeface="+mn-lt"/>
              <a:cs typeface="Times New Roman" pitchFamily="18" charset="0"/>
            </a:endParaRPr>
          </a:p>
          <a:p>
            <a:r>
              <a:rPr lang="en-US" altLang="zh-CN" dirty="0" smtClean="0">
                <a:latin typeface="+mn-lt"/>
                <a:cs typeface="Times New Roman" pitchFamily="18" charset="0"/>
              </a:rPr>
              <a:t>Use a </a:t>
            </a:r>
            <a:r>
              <a:rPr lang="en-US" altLang="zh-CN" b="1" dirty="0" err="1" smtClean="0">
                <a:latin typeface="+mn-lt"/>
                <a:cs typeface="Times New Roman" pitchFamily="18" charset="0"/>
              </a:rPr>
              <a:t>Tabu</a:t>
            </a:r>
            <a:r>
              <a:rPr lang="en-US" altLang="zh-CN" b="1" dirty="0" smtClean="0">
                <a:latin typeface="+mn-lt"/>
                <a:cs typeface="Times New Roman" pitchFamily="18" charset="0"/>
              </a:rPr>
              <a:t> search-based algorithm </a:t>
            </a:r>
            <a:r>
              <a:rPr lang="en-US" altLang="zh-CN" dirty="0" smtClean="0">
                <a:latin typeface="+mn-lt"/>
                <a:cs typeface="Times New Roman" pitchFamily="18" charset="0"/>
              </a:rPr>
              <a:t>to explore the design space</a:t>
            </a:r>
          </a:p>
          <a:p>
            <a:pPr lvl="1"/>
            <a:r>
              <a:rPr lang="en-US" altLang="zh-CN" sz="2200" dirty="0" smtClean="0">
                <a:latin typeface="+mn-lt"/>
                <a:cs typeface="Times New Roman" pitchFamily="18" charset="0"/>
              </a:rPr>
              <a:t>Iteratively explores neighborhood solutions by performing</a:t>
            </a:r>
          </a:p>
          <a:p>
            <a:pPr lvl="2"/>
            <a:r>
              <a:rPr lang="en-US" altLang="zh-CN" dirty="0" smtClean="0">
                <a:solidFill>
                  <a:srgbClr val="FF0000"/>
                </a:solidFill>
                <a:latin typeface="+mn-lt"/>
                <a:cs typeface="Times New Roman" pitchFamily="18" charset="0"/>
              </a:rPr>
              <a:t>mapping moves</a:t>
            </a:r>
          </a:p>
          <a:p>
            <a:pPr lvl="2"/>
            <a:r>
              <a:rPr lang="en-US" altLang="zh-CN" dirty="0" smtClean="0">
                <a:solidFill>
                  <a:srgbClr val="FF0000"/>
                </a:solidFill>
                <a:latin typeface="+mn-lt"/>
                <a:cs typeface="Times New Roman" pitchFamily="18" charset="0"/>
              </a:rPr>
              <a:t>operating mode moves</a:t>
            </a:r>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sz="2000" dirty="0" smtClean="0">
              <a:latin typeface="Times New Roman" pitchFamily="18" charset="0"/>
              <a:cs typeface="Times New Roman" pitchFamily="18" charset="0"/>
            </a:endParaRPr>
          </a:p>
          <a:p>
            <a:pPr lvl="1"/>
            <a:endParaRPr lang="en-US" altLang="zh-CN" sz="2000" dirty="0" smtClean="0">
              <a:latin typeface="Times New Roman" pitchFamily="18" charset="0"/>
              <a:cs typeface="Times New Roman" pitchFamily="18" charset="0"/>
            </a:endParaRPr>
          </a:p>
          <a:p>
            <a:pPr lvl="1">
              <a:buNone/>
            </a:pPr>
            <a:endParaRPr lang="en-US" altLang="zh-CN" sz="2000" dirty="0" smtClean="0">
              <a:latin typeface="Times New Roman" pitchFamily="18" charset="0"/>
              <a:cs typeface="Times New Roman" pitchFamily="18" charset="0"/>
            </a:endParaRPr>
          </a:p>
        </p:txBody>
      </p:sp>
      <p:graphicFrame>
        <p:nvGraphicFramePr>
          <p:cNvPr id="5" name="对象 3"/>
          <p:cNvGraphicFramePr>
            <a:graphicFrameLocks noChangeAspect="1"/>
          </p:cNvGraphicFramePr>
          <p:nvPr>
            <p:extLst>
              <p:ext uri="{D42A27DB-BD31-4B8C-83A1-F6EECF244321}">
                <p14:modId xmlns:p14="http://schemas.microsoft.com/office/powerpoint/2010/main" val="1321949989"/>
              </p:ext>
            </p:extLst>
          </p:nvPr>
        </p:nvGraphicFramePr>
        <p:xfrm>
          <a:off x="946150" y="2349500"/>
          <a:ext cx="6002338" cy="457200"/>
        </p:xfrm>
        <a:graphic>
          <a:graphicData uri="http://schemas.openxmlformats.org/presentationml/2006/ole">
            <mc:AlternateContent xmlns:mc="http://schemas.openxmlformats.org/markup-compatibility/2006">
              <mc:Choice xmlns:v="urn:schemas-microsoft-com:vml" Requires="v">
                <p:oleObj spid="_x0000_s9556" name="Equation" r:id="rId4" imgW="2666880" imgH="203040" progId="Equation.DSMT4">
                  <p:embed/>
                </p:oleObj>
              </mc:Choice>
              <mc:Fallback>
                <p:oleObj name="Equation" r:id="rId4" imgW="266688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349500"/>
                        <a:ext cx="600233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左大括号 14"/>
          <p:cNvSpPr/>
          <p:nvPr/>
        </p:nvSpPr>
        <p:spPr bwMode="auto">
          <a:xfrm rot="16200000">
            <a:off x="6012080" y="2096952"/>
            <a:ext cx="180000" cy="1620000"/>
          </a:xfrm>
          <a:prstGeom prst="lef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600" b="0" i="0" u="none" strike="noStrike" cap="none" normalizeH="0" baseline="0">
              <a:ln>
                <a:noFill/>
              </a:ln>
              <a:solidFill>
                <a:schemeClr val="tx1"/>
              </a:solidFill>
              <a:effectLst/>
              <a:ea typeface="ＭＳ Ｐゴシック" charset="-128"/>
              <a:cs typeface="Times New Roman" pitchFamily="18" charset="0"/>
            </a:endParaRPr>
          </a:p>
        </p:txBody>
      </p:sp>
      <p:sp>
        <p:nvSpPr>
          <p:cNvPr id="7" name="左大括号 15"/>
          <p:cNvSpPr/>
          <p:nvPr/>
        </p:nvSpPr>
        <p:spPr bwMode="auto">
          <a:xfrm rot="16200000">
            <a:off x="3852064" y="1772953"/>
            <a:ext cx="180000" cy="2268000"/>
          </a:xfrm>
          <a:prstGeom prst="lef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600" b="0" i="0" u="none" strike="noStrike" cap="none" normalizeH="0" baseline="0">
              <a:ln>
                <a:noFill/>
              </a:ln>
              <a:solidFill>
                <a:schemeClr val="tx1"/>
              </a:solidFill>
              <a:effectLst/>
              <a:ea typeface="ＭＳ Ｐゴシック" charset="-128"/>
              <a:cs typeface="Times New Roman" pitchFamily="18" charset="0"/>
            </a:endParaRPr>
          </a:p>
        </p:txBody>
      </p:sp>
      <p:sp>
        <p:nvSpPr>
          <p:cNvPr id="8" name="左大括号 16"/>
          <p:cNvSpPr/>
          <p:nvPr/>
        </p:nvSpPr>
        <p:spPr bwMode="auto">
          <a:xfrm rot="16200000">
            <a:off x="2285776" y="2726953"/>
            <a:ext cx="180000" cy="360000"/>
          </a:xfrm>
          <a:prstGeom prst="lef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600" b="0" i="0" u="none" strike="noStrike" cap="none" normalizeH="0" baseline="0">
              <a:ln>
                <a:noFill/>
              </a:ln>
              <a:solidFill>
                <a:schemeClr val="tx1"/>
              </a:solidFill>
              <a:effectLst/>
              <a:ea typeface="ＭＳ Ｐゴシック" charset="-128"/>
              <a:cs typeface="Times New Roman" pitchFamily="18" charset="0"/>
            </a:endParaRPr>
          </a:p>
        </p:txBody>
      </p:sp>
      <p:sp>
        <p:nvSpPr>
          <p:cNvPr id="9" name="TextBox 8"/>
          <p:cNvSpPr txBox="1"/>
          <p:nvPr/>
        </p:nvSpPr>
        <p:spPr>
          <a:xfrm>
            <a:off x="1619672" y="3070800"/>
            <a:ext cx="1440160" cy="400110"/>
          </a:xfrm>
          <a:prstGeom prst="rect">
            <a:avLst/>
          </a:prstGeom>
          <a:solidFill>
            <a:schemeClr val="bg1"/>
          </a:solidFill>
        </p:spPr>
        <p:txBody>
          <a:bodyPr wrap="square" rtlCol="0">
            <a:spAutoFit/>
          </a:bodyPr>
          <a:lstStyle/>
          <a:p>
            <a:pPr algn="ctr"/>
            <a:r>
              <a:rPr lang="en-US" altLang="zh-CN" sz="2000" dirty="0" smtClean="0">
                <a:cs typeface="Times New Roman" pitchFamily="18" charset="0"/>
              </a:rPr>
              <a:t>Energy</a:t>
            </a:r>
            <a:endParaRPr lang="zh-CN" altLang="en-US" sz="2000" dirty="0">
              <a:cs typeface="Times New Roman" pitchFamily="18" charset="0"/>
            </a:endParaRPr>
          </a:p>
        </p:txBody>
      </p:sp>
      <p:sp>
        <p:nvSpPr>
          <p:cNvPr id="10" name="TextBox 9"/>
          <p:cNvSpPr txBox="1"/>
          <p:nvPr/>
        </p:nvSpPr>
        <p:spPr>
          <a:xfrm>
            <a:off x="3203848" y="3068960"/>
            <a:ext cx="1440160" cy="400110"/>
          </a:xfrm>
          <a:prstGeom prst="rect">
            <a:avLst/>
          </a:prstGeom>
          <a:solidFill>
            <a:schemeClr val="bg1"/>
          </a:solidFill>
        </p:spPr>
        <p:txBody>
          <a:bodyPr wrap="square" rtlCol="0">
            <a:spAutoFit/>
          </a:bodyPr>
          <a:lstStyle/>
          <a:p>
            <a:pPr algn="ctr"/>
            <a:r>
              <a:rPr lang="en-US" altLang="zh-CN" sz="2000" dirty="0" smtClean="0">
                <a:cs typeface="Times New Roman" pitchFamily="18" charset="0"/>
              </a:rPr>
              <a:t>Reliability</a:t>
            </a:r>
            <a:endParaRPr lang="zh-CN" altLang="en-US" sz="2000" dirty="0">
              <a:cs typeface="Times New Roman" pitchFamily="18" charset="0"/>
            </a:endParaRPr>
          </a:p>
        </p:txBody>
      </p:sp>
      <p:sp>
        <p:nvSpPr>
          <p:cNvPr id="11" name="TextBox 10"/>
          <p:cNvSpPr txBox="1"/>
          <p:nvPr/>
        </p:nvSpPr>
        <p:spPr>
          <a:xfrm>
            <a:off x="5292248" y="3068960"/>
            <a:ext cx="1656016" cy="400110"/>
          </a:xfrm>
          <a:prstGeom prst="rect">
            <a:avLst/>
          </a:prstGeom>
          <a:solidFill>
            <a:schemeClr val="bg1"/>
          </a:solidFill>
        </p:spPr>
        <p:txBody>
          <a:bodyPr wrap="square" rtlCol="0">
            <a:spAutoFit/>
          </a:bodyPr>
          <a:lstStyle/>
          <a:p>
            <a:pPr algn="ctr"/>
            <a:r>
              <a:rPr lang="en-US" altLang="zh-CN" sz="2000" dirty="0" smtClean="0">
                <a:cs typeface="Times New Roman" pitchFamily="18" charset="0"/>
              </a:rPr>
              <a:t>Schedulability</a:t>
            </a:r>
            <a:endParaRPr lang="zh-CN" altLang="en-US" sz="2000" dirty="0">
              <a:cs typeface="Times New Roman" pitchFamily="18" charset="0"/>
            </a:endParaRPr>
          </a:p>
        </p:txBody>
      </p:sp>
    </p:spTree>
    <p:extLst>
      <p:ext uri="{BB962C8B-B14F-4D97-AF65-F5344CB8AC3E}">
        <p14:creationId xmlns:p14="http://schemas.microsoft.com/office/powerpoint/2010/main" val="3307427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Experimental Results: offline synthesis</a:t>
            </a:r>
            <a:endParaRPr lang="sv-SE" dirty="0"/>
          </a:p>
        </p:txBody>
      </p:sp>
      <p:sp>
        <p:nvSpPr>
          <p:cNvPr id="4" name="内容占位符 3"/>
          <p:cNvSpPr>
            <a:spLocks noGrp="1"/>
          </p:cNvSpPr>
          <p:nvPr>
            <p:ph idx="1"/>
          </p:nvPr>
        </p:nvSpPr>
        <p:spPr>
          <a:xfrm>
            <a:off x="358775" y="935038"/>
            <a:ext cx="8424863" cy="5541962"/>
          </a:xfrm>
        </p:spPr>
        <p:txBody>
          <a:bodyPr/>
          <a:lstStyle/>
          <a:p>
            <a:pPr algn="ctr">
              <a:buNone/>
            </a:pPr>
            <a:endParaRPr lang="en-US" altLang="zh-CN" sz="2200" dirty="0" smtClean="0">
              <a:latin typeface="Times New Roman" pitchFamily="18" charset="0"/>
              <a:cs typeface="Times New Roman" pitchFamily="18" charset="0"/>
            </a:endParaRPr>
          </a:p>
          <a:p>
            <a:pPr algn="ctr">
              <a:buNone/>
            </a:pPr>
            <a:endParaRPr lang="en-US" altLang="zh-CN" sz="2200" dirty="0" smtClean="0">
              <a:latin typeface="Times New Roman" pitchFamily="18" charset="0"/>
              <a:cs typeface="Times New Roman" pitchFamily="18" charset="0"/>
            </a:endParaRPr>
          </a:p>
          <a:p>
            <a:pPr algn="ctr">
              <a:buNone/>
            </a:pPr>
            <a:endParaRPr lang="en-US" altLang="zh-CN" sz="2200" dirty="0" smtClean="0">
              <a:latin typeface="Times New Roman" pitchFamily="18" charset="0"/>
              <a:cs typeface="Times New Roman" pitchFamily="18" charset="0"/>
            </a:endParaRPr>
          </a:p>
          <a:p>
            <a:pPr algn="ctr">
              <a:buNone/>
            </a:pPr>
            <a:endParaRPr lang="en-US" altLang="zh-CN" sz="2200" dirty="0" smtClean="0">
              <a:latin typeface="Times New Roman" pitchFamily="18" charset="0"/>
              <a:cs typeface="Times New Roman" pitchFamily="18" charset="0"/>
            </a:endParaRPr>
          </a:p>
          <a:p>
            <a:pPr algn="ctr">
              <a:buNone/>
            </a:pPr>
            <a:endParaRPr lang="en-US" altLang="zh-CN" sz="2200" dirty="0" smtClean="0">
              <a:latin typeface="Times New Roman" pitchFamily="18" charset="0"/>
              <a:cs typeface="Times New Roman" pitchFamily="18" charset="0"/>
            </a:endParaRPr>
          </a:p>
          <a:p>
            <a:pPr algn="ctr">
              <a:buNone/>
            </a:pPr>
            <a:endParaRPr lang="en-US" altLang="zh-CN" sz="2200" dirty="0" smtClean="0">
              <a:latin typeface="Times New Roman" pitchFamily="18" charset="0"/>
              <a:cs typeface="Times New Roman" pitchFamily="18" charset="0"/>
            </a:endParaRPr>
          </a:p>
          <a:p>
            <a:pPr algn="ctr">
              <a:buNone/>
            </a:pPr>
            <a:endParaRPr lang="en-US" altLang="zh-CN" sz="2200" dirty="0" smtClean="0">
              <a:latin typeface="Times New Roman" pitchFamily="18" charset="0"/>
              <a:cs typeface="Times New Roman" pitchFamily="18" charset="0"/>
            </a:endParaRPr>
          </a:p>
          <a:p>
            <a:pPr algn="ctr">
              <a:buNone/>
            </a:pPr>
            <a:endParaRPr lang="en-US" altLang="zh-CN" dirty="0" smtClean="0">
              <a:latin typeface="Times New Roman" pitchFamily="18" charset="0"/>
              <a:cs typeface="Times New Roman" pitchFamily="18" charset="0"/>
            </a:endParaRPr>
          </a:p>
        </p:txBody>
      </p:sp>
      <p:pic>
        <p:nvPicPr>
          <p:cNvPr id="5" name="Picture 8"/>
          <p:cNvPicPr>
            <a:picLocks noChangeAspect="1" noChangeArrowheads="1"/>
          </p:cNvPicPr>
          <p:nvPr/>
        </p:nvPicPr>
        <p:blipFill>
          <a:blip r:embed="rId4" cstate="print"/>
          <a:srcRect/>
          <a:stretch>
            <a:fillRect/>
          </a:stretch>
        </p:blipFill>
        <p:spPr bwMode="auto">
          <a:xfrm>
            <a:off x="1313960" y="992638"/>
            <a:ext cx="6559650" cy="2436480"/>
          </a:xfrm>
          <a:prstGeom prst="rect">
            <a:avLst/>
          </a:prstGeom>
          <a:noFill/>
          <a:ln w="9525">
            <a:noFill/>
            <a:miter lim="800000"/>
            <a:headEnd/>
            <a:tailEnd/>
          </a:ln>
          <a:effectLst/>
        </p:spPr>
      </p:pic>
      <p:sp>
        <p:nvSpPr>
          <p:cNvPr id="6" name="矩形 17"/>
          <p:cNvSpPr/>
          <p:nvPr/>
        </p:nvSpPr>
        <p:spPr bwMode="auto">
          <a:xfrm>
            <a:off x="4267200" y="1329609"/>
            <a:ext cx="886691" cy="2025200"/>
          </a:xfrm>
          <a:prstGeom prst="rect">
            <a:avLst/>
          </a:prstGeom>
          <a:noFill/>
          <a:ln w="635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6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graphicFrame>
        <p:nvGraphicFramePr>
          <p:cNvPr id="7" name="对象 9"/>
          <p:cNvGraphicFramePr>
            <a:graphicFrameLocks noChangeAspect="1"/>
          </p:cNvGraphicFramePr>
          <p:nvPr>
            <p:extLst>
              <p:ext uri="{D42A27DB-BD31-4B8C-83A1-F6EECF244321}">
                <p14:modId xmlns:p14="http://schemas.microsoft.com/office/powerpoint/2010/main" val="173871190"/>
              </p:ext>
            </p:extLst>
          </p:nvPr>
        </p:nvGraphicFramePr>
        <p:xfrm>
          <a:off x="1378593" y="3296042"/>
          <a:ext cx="6386813" cy="1644735"/>
        </p:xfrm>
        <a:graphic>
          <a:graphicData uri="http://schemas.openxmlformats.org/presentationml/2006/ole">
            <mc:AlternateContent xmlns:mc="http://schemas.openxmlformats.org/markup-compatibility/2006">
              <mc:Choice xmlns:v="urn:schemas-microsoft-com:vml" Requires="v">
                <p:oleObj spid="_x0000_s10581" name="Equation" r:id="rId5" imgW="2958840" imgH="761760" progId="Equation.DSMT4">
                  <p:embed/>
                </p:oleObj>
              </mc:Choice>
              <mc:Fallback>
                <p:oleObj name="Equation" r:id="rId5" imgW="2958840" imgH="761760" progId="Equation.DSMT4">
                  <p:embed/>
                  <p:pic>
                    <p:nvPicPr>
                      <p:cNvPr id="0" name=""/>
                      <p:cNvPicPr>
                        <a:picLocks noChangeAspect="1" noChangeArrowheads="1"/>
                      </p:cNvPicPr>
                      <p:nvPr/>
                    </p:nvPicPr>
                    <p:blipFill>
                      <a:blip r:embed="rId6"/>
                      <a:srcRect/>
                      <a:stretch>
                        <a:fillRect/>
                      </a:stretch>
                    </p:blipFill>
                    <p:spPr bwMode="auto">
                      <a:xfrm>
                        <a:off x="1378593" y="3296042"/>
                        <a:ext cx="6386813" cy="1644735"/>
                      </a:xfrm>
                      <a:prstGeom prst="rect">
                        <a:avLst/>
                      </a:prstGeom>
                      <a:noFill/>
                      <a:extLst/>
                    </p:spPr>
                  </p:pic>
                </p:oleObj>
              </mc:Fallback>
            </mc:AlternateContent>
          </a:graphicData>
        </a:graphic>
      </p:graphicFrame>
      <p:sp>
        <p:nvSpPr>
          <p:cNvPr id="8" name="矩形 10"/>
          <p:cNvSpPr/>
          <p:nvPr/>
        </p:nvSpPr>
        <p:spPr bwMode="auto">
          <a:xfrm>
            <a:off x="5985377" y="1329609"/>
            <a:ext cx="928256" cy="2024820"/>
          </a:xfrm>
          <a:prstGeom prst="rect">
            <a:avLst/>
          </a:prstGeom>
          <a:no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6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sp>
        <p:nvSpPr>
          <p:cNvPr id="9" name="TextBox 8"/>
          <p:cNvSpPr txBox="1"/>
          <p:nvPr/>
        </p:nvSpPr>
        <p:spPr>
          <a:xfrm>
            <a:off x="825679" y="5581722"/>
            <a:ext cx="7492642" cy="707886"/>
          </a:xfrm>
          <a:prstGeom prst="rect">
            <a:avLst/>
          </a:prstGeom>
          <a:noFill/>
          <a:ln>
            <a:solidFill>
              <a:srgbClr val="FF0000"/>
            </a:solidFill>
          </a:ln>
        </p:spPr>
        <p:txBody>
          <a:bodyPr wrap="square" rtlCol="0">
            <a:spAutoFit/>
          </a:bodyPr>
          <a:lstStyle/>
          <a:p>
            <a:pPr marL="0" lvl="1" algn="ctr"/>
            <a:r>
              <a:rPr lang="en-US" sz="2000" b="1" dirty="0" smtClean="0">
                <a:solidFill>
                  <a:srgbClr val="FF0000"/>
                </a:solidFill>
              </a:rPr>
              <a:t>Conclusion: </a:t>
            </a:r>
            <a:r>
              <a:rPr lang="en-US" altLang="zh-CN" sz="2000" b="1" dirty="0">
                <a:solidFill>
                  <a:srgbClr val="FF0000"/>
                </a:solidFill>
                <a:cs typeface="Times New Roman" pitchFamily="18" charset="0"/>
              </a:rPr>
              <a:t>we are able to reduce the negative impact of energy minimization on reliability with very little decrease in energy </a:t>
            </a:r>
            <a:r>
              <a:rPr lang="en-US" altLang="zh-CN" sz="2000" b="1" dirty="0" smtClean="0">
                <a:solidFill>
                  <a:srgbClr val="FF0000"/>
                </a:solidFill>
                <a:cs typeface="Times New Roman" pitchFamily="18" charset="0"/>
              </a:rPr>
              <a:t>savings</a:t>
            </a:r>
            <a:endParaRPr lang="en-US" altLang="zh-CN" sz="2000" b="1" dirty="0">
              <a:solidFill>
                <a:srgbClr val="FF0000"/>
              </a:solidFill>
              <a:cs typeface="Times New Roman" pitchFamily="18" charset="0"/>
            </a:endParaRPr>
          </a:p>
        </p:txBody>
      </p:sp>
    </p:spTree>
    <p:extLst>
      <p:ext uri="{BB962C8B-B14F-4D97-AF65-F5344CB8AC3E}">
        <p14:creationId xmlns:p14="http://schemas.microsoft.com/office/powerpoint/2010/main" val="1520438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358775" y="935038"/>
            <a:ext cx="8112227" cy="5541962"/>
          </a:xfrm>
        </p:spPr>
        <p:txBody>
          <a:bodyPr/>
          <a:lstStyle/>
          <a:p>
            <a:pPr indent="-179388"/>
            <a:r>
              <a:rPr lang="en-US" dirty="0" smtClean="0">
                <a:solidFill>
                  <a:schemeClr val="bg2"/>
                </a:solidFill>
              </a:rPr>
              <a:t>Introduction</a:t>
            </a:r>
          </a:p>
          <a:p>
            <a:pPr marL="342900" indent="-342900"/>
            <a:endParaRPr lang="en-US" dirty="0">
              <a:solidFill>
                <a:schemeClr val="bg2"/>
              </a:solidFill>
            </a:endParaRPr>
          </a:p>
          <a:p>
            <a:pPr indent="-179388"/>
            <a:r>
              <a:rPr lang="sv-SE" dirty="0">
                <a:solidFill>
                  <a:schemeClr val="bg2"/>
                </a:solidFill>
              </a:rPr>
              <a:t>Design for Robustness </a:t>
            </a:r>
            <a:r>
              <a:rPr lang="sv-SE" dirty="0" smtClean="0">
                <a:solidFill>
                  <a:schemeClr val="bg2"/>
                </a:solidFill>
              </a:rPr>
              <a:t>and </a:t>
            </a:r>
            <a:r>
              <a:rPr lang="en-US" dirty="0" smtClean="0">
                <a:solidFill>
                  <a:schemeClr val="bg2"/>
                </a:solidFill>
              </a:rPr>
              <a:t>Flexibility </a:t>
            </a:r>
            <a:r>
              <a:rPr lang="en-US" dirty="0">
                <a:solidFill>
                  <a:schemeClr val="bg2"/>
                </a:solidFill>
              </a:rPr>
              <a:t>of </a:t>
            </a:r>
            <a:r>
              <a:rPr lang="en-US" dirty="0" smtClean="0">
                <a:solidFill>
                  <a:schemeClr val="bg2"/>
                </a:solidFill>
              </a:rPr>
              <a:t>Real-Time </a:t>
            </a:r>
            <a:r>
              <a:rPr lang="en-US" dirty="0">
                <a:solidFill>
                  <a:schemeClr val="bg2"/>
                </a:solidFill>
              </a:rPr>
              <a:t>Distributed Applications during the Early </a:t>
            </a:r>
            <a:r>
              <a:rPr lang="en-US" dirty="0" smtClean="0">
                <a:solidFill>
                  <a:schemeClr val="bg2"/>
                </a:solidFill>
              </a:rPr>
              <a:t>Design </a:t>
            </a:r>
            <a:r>
              <a:rPr lang="sv-SE" dirty="0" smtClean="0">
                <a:solidFill>
                  <a:schemeClr val="bg2"/>
                </a:solidFill>
              </a:rPr>
              <a:t>Phases</a:t>
            </a:r>
          </a:p>
          <a:p>
            <a:endParaRPr lang="sv-SE" dirty="0" smtClean="0">
              <a:solidFill>
                <a:schemeClr val="bg2"/>
              </a:solidFill>
            </a:endParaRPr>
          </a:p>
          <a:p>
            <a:pPr indent="-179388"/>
            <a:r>
              <a:rPr lang="sv-SE" dirty="0" smtClean="0">
                <a:solidFill>
                  <a:schemeClr val="bg2"/>
                </a:solidFill>
              </a:rPr>
              <a:t>Reliability-</a:t>
            </a:r>
            <a:r>
              <a:rPr lang="en-US" dirty="0" smtClean="0">
                <a:solidFill>
                  <a:schemeClr val="bg2"/>
                </a:solidFill>
              </a:rPr>
              <a:t>Aware </a:t>
            </a:r>
            <a:r>
              <a:rPr lang="en-US" dirty="0">
                <a:solidFill>
                  <a:schemeClr val="bg2"/>
                </a:solidFill>
              </a:rPr>
              <a:t>Dynamic Energy Management for Fault-Tolerant Distributed </a:t>
            </a:r>
            <a:r>
              <a:rPr lang="en-US" dirty="0" smtClean="0">
                <a:solidFill>
                  <a:schemeClr val="bg2"/>
                </a:solidFill>
              </a:rPr>
              <a:t>Embedded </a:t>
            </a:r>
            <a:r>
              <a:rPr lang="sv-SE" dirty="0" smtClean="0">
                <a:solidFill>
                  <a:schemeClr val="bg2"/>
                </a:solidFill>
              </a:rPr>
              <a:t>Systems</a:t>
            </a:r>
          </a:p>
          <a:p>
            <a:endParaRPr lang="sv-SE" dirty="0" smtClean="0"/>
          </a:p>
          <a:p>
            <a:pPr indent="-179388"/>
            <a:r>
              <a:rPr lang="en-US" b="1" dirty="0" smtClean="0"/>
              <a:t>Criticality-Aware </a:t>
            </a:r>
            <a:r>
              <a:rPr lang="en-US" b="1" dirty="0"/>
              <a:t>F</a:t>
            </a:r>
            <a:r>
              <a:rPr lang="en-US" b="1" dirty="0" smtClean="0"/>
              <a:t>unctionality </a:t>
            </a:r>
            <a:r>
              <a:rPr lang="en-US" b="1" dirty="0"/>
              <a:t>A</a:t>
            </a:r>
            <a:r>
              <a:rPr lang="en-US" b="1" dirty="0" smtClean="0"/>
              <a:t>llocation </a:t>
            </a:r>
            <a:r>
              <a:rPr lang="en-US" b="1" dirty="0"/>
              <a:t>for </a:t>
            </a:r>
            <a:r>
              <a:rPr lang="en-US" b="1" dirty="0" smtClean="0"/>
              <a:t>Distributed Real-Time </a:t>
            </a:r>
            <a:r>
              <a:rPr lang="en-US" b="1" dirty="0"/>
              <a:t>E</a:t>
            </a:r>
            <a:r>
              <a:rPr lang="en-US" b="1" dirty="0" smtClean="0"/>
              <a:t>mbedded </a:t>
            </a:r>
            <a:r>
              <a:rPr lang="sv-SE" b="1" dirty="0"/>
              <a:t>S</a:t>
            </a:r>
            <a:r>
              <a:rPr lang="sv-SE" b="1" dirty="0" smtClean="0"/>
              <a:t>ystems</a:t>
            </a:r>
          </a:p>
          <a:p>
            <a:pPr marL="342900" indent="-342900"/>
            <a:endParaRPr lang="en-US" dirty="0" smtClean="0"/>
          </a:p>
          <a:p>
            <a:pPr indent="-179388"/>
            <a:r>
              <a:rPr lang="en-US" altLang="zh-CN" dirty="0">
                <a:solidFill>
                  <a:schemeClr val="bg2"/>
                </a:solidFill>
              </a:rPr>
              <a:t>Summary and </a:t>
            </a:r>
            <a:r>
              <a:rPr lang="en-US" altLang="zh-CN" dirty="0" smtClean="0">
                <a:solidFill>
                  <a:schemeClr val="bg2"/>
                </a:solidFill>
              </a:rPr>
              <a:t>contributions</a:t>
            </a:r>
            <a:endParaRPr lang="en-US" altLang="zh-CN" dirty="0">
              <a:solidFill>
                <a:schemeClr val="bg2"/>
              </a:solidFill>
            </a:endParaRPr>
          </a:p>
        </p:txBody>
      </p:sp>
    </p:spTree>
    <p:extLst>
      <p:ext uri="{BB962C8B-B14F-4D97-AF65-F5344CB8AC3E}">
        <p14:creationId xmlns:p14="http://schemas.microsoft.com/office/powerpoint/2010/main" val="201109149"/>
      </p:ext>
    </p:extLst>
  </p:cSld>
  <p:clrMapOvr>
    <a:masterClrMapping/>
  </p:clrMapOvr>
  <mc:AlternateContent xmlns:mc="http://schemas.openxmlformats.org/markup-compatibility/2006" xmlns:p14="http://schemas.microsoft.com/office/powerpoint/2010/main">
    <mc:Choice Requires="p14">
      <p:transition spd="slow" p14:dur="2000" advTm="54142"/>
    </mc:Choice>
    <mc:Fallback xmlns="">
      <p:transition xmlns:p14="http://schemas.microsoft.com/office/powerpoint/2010/main" spd="slow" advTm="54142"/>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Function-to-task allocation</a:t>
            </a:r>
            <a:endParaRPr lang="sv-SE"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56" y="3990151"/>
            <a:ext cx="398907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973" y="4506724"/>
            <a:ext cx="3893344" cy="127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8"/>
          <p:cNvSpPr txBox="1">
            <a:spLocks/>
          </p:cNvSpPr>
          <p:nvPr/>
        </p:nvSpPr>
        <p:spPr>
          <a:xfrm>
            <a:off x="358775" y="950625"/>
            <a:ext cx="8439234" cy="3039526"/>
          </a:xfrm>
          <a:prstGeom prst="rect">
            <a:avLst/>
          </a:prstGeom>
        </p:spPr>
        <p:txBody>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79388" defTabSz="914400"/>
            <a:r>
              <a:rPr lang="sv-SE" sz="2000" b="1" kern="0" dirty="0" smtClean="0"/>
              <a:t>Design-level</a:t>
            </a:r>
            <a:r>
              <a:rPr lang="sv-SE" sz="2000" kern="0" dirty="0" smtClean="0"/>
              <a:t>: applications are modeled as functional blocks.</a:t>
            </a:r>
          </a:p>
          <a:p>
            <a:pPr indent="-179388" defTabSz="914400"/>
            <a:r>
              <a:rPr lang="sv-SE" sz="2000" b="1" kern="0" dirty="0" smtClean="0"/>
              <a:t>Implementation-level</a:t>
            </a:r>
            <a:r>
              <a:rPr lang="sv-SE" sz="2000" kern="0" dirty="0" smtClean="0"/>
              <a:t>: applications are modeled as a set of interacting tasks.</a:t>
            </a:r>
            <a:endParaRPr lang="sv-SE" sz="1800" kern="0" dirty="0" smtClean="0"/>
          </a:p>
          <a:p>
            <a:pPr indent="-179388" defTabSz="914400"/>
            <a:r>
              <a:rPr lang="sv-SE" altLang="zh-CN" sz="2000" b="1" kern="0" dirty="0"/>
              <a:t>Safety-Integrity Levels (</a:t>
            </a:r>
            <a:r>
              <a:rPr lang="sv-SE" altLang="zh-CN" sz="2000" b="1" kern="0" dirty="0" smtClean="0"/>
              <a:t>SILs)</a:t>
            </a:r>
            <a:r>
              <a:rPr lang="sv-SE" altLang="zh-CN" sz="2000" kern="0" dirty="0" smtClean="0"/>
              <a:t>: </a:t>
            </a:r>
            <a:r>
              <a:rPr lang="sv-SE" altLang="zh-CN" sz="2000" kern="0" dirty="0"/>
              <a:t>are assigned to functional </a:t>
            </a:r>
            <a:r>
              <a:rPr lang="sv-SE" altLang="zh-CN" sz="2000" kern="0" dirty="0" smtClean="0"/>
              <a:t>blocks/tasks </a:t>
            </a:r>
            <a:r>
              <a:rPr lang="sv-SE" altLang="zh-CN" sz="2000" kern="0" dirty="0"/>
              <a:t>to capture the required level of risk reduction, from SIL 4 </a:t>
            </a:r>
            <a:r>
              <a:rPr lang="sv-SE" altLang="zh-CN" sz="2000" kern="0" dirty="0" smtClean="0"/>
              <a:t> (most critical) to </a:t>
            </a:r>
            <a:br>
              <a:rPr lang="sv-SE" altLang="zh-CN" sz="2000" kern="0" dirty="0" smtClean="0"/>
            </a:br>
            <a:r>
              <a:rPr lang="sv-SE" altLang="zh-CN" sz="2000" kern="0" dirty="0" smtClean="0"/>
              <a:t>SIL 0 (non critical).</a:t>
            </a:r>
          </a:p>
          <a:p>
            <a:pPr marL="182563" indent="-182563" defTabSz="914400"/>
            <a:r>
              <a:rPr lang="sv-SE" altLang="zh-CN" sz="2000" b="1" kern="0" dirty="0" smtClean="0"/>
              <a:t>Development and certification </a:t>
            </a:r>
            <a:r>
              <a:rPr lang="sv-SE" altLang="zh-CN" sz="2000" b="1" kern="0" dirty="0" smtClean="0"/>
              <a:t>costs </a:t>
            </a:r>
            <a:r>
              <a:rPr lang="sv-SE" altLang="zh-CN" sz="2000" kern="0" dirty="0" smtClean="0"/>
              <a:t>increase dramatically with SILs.</a:t>
            </a:r>
          </a:p>
          <a:p>
            <a:pPr indent="-179388" defTabSz="914400"/>
            <a:r>
              <a:rPr lang="sv-SE" altLang="zh-CN" sz="2000" b="1" kern="0" dirty="0" smtClean="0"/>
              <a:t>Trade off</a:t>
            </a:r>
            <a:r>
              <a:rPr lang="sv-SE" altLang="zh-CN" sz="2000" kern="0" dirty="0" smtClean="0"/>
              <a:t> between cost and schedulability.</a:t>
            </a:r>
            <a:endParaRPr lang="sv-SE" altLang="zh-CN" sz="2000" kern="0" dirty="0"/>
          </a:p>
          <a:p>
            <a:pPr indent="-179388" defTabSz="914400"/>
            <a:r>
              <a:rPr lang="sv-SE" altLang="zh-CN" sz="2000" b="1" kern="0" dirty="0"/>
              <a:t>SIL decomposition </a:t>
            </a:r>
            <a:r>
              <a:rPr lang="sv-SE" altLang="zh-CN" sz="2000" kern="0" dirty="0" smtClean="0"/>
              <a:t>based on </a:t>
            </a:r>
            <a:r>
              <a:rPr lang="sv-SE" altLang="zh-CN" sz="2000" kern="0" dirty="0"/>
              <a:t>the coresponding </a:t>
            </a:r>
            <a:r>
              <a:rPr lang="sv-SE" altLang="zh-CN" sz="2000" kern="0" dirty="0" smtClean="0"/>
              <a:t>certification standards.</a:t>
            </a:r>
            <a:endParaRPr lang="sv-SE" altLang="zh-CN" sz="2000" kern="0" dirty="0"/>
          </a:p>
          <a:p>
            <a:pPr defTabSz="914400"/>
            <a:endParaRPr lang="sv-SE" sz="2000" kern="0" dirty="0"/>
          </a:p>
        </p:txBody>
      </p:sp>
      <p:sp>
        <p:nvSpPr>
          <p:cNvPr id="3" name="TextBox 2"/>
          <p:cNvSpPr txBox="1"/>
          <p:nvPr/>
        </p:nvSpPr>
        <p:spPr>
          <a:xfrm>
            <a:off x="5535827" y="4113721"/>
            <a:ext cx="2014151" cy="369332"/>
          </a:xfrm>
          <a:prstGeom prst="rect">
            <a:avLst/>
          </a:prstGeom>
          <a:noFill/>
        </p:spPr>
        <p:txBody>
          <a:bodyPr wrap="square" rtlCol="0">
            <a:spAutoFit/>
          </a:bodyPr>
          <a:lstStyle/>
          <a:p>
            <a:pPr algn="ctr"/>
            <a:r>
              <a:rPr lang="en-US" altLang="zh-CN" dirty="0" smtClean="0"/>
              <a:t>ISO 26262</a:t>
            </a:r>
            <a:endParaRPr lang="zh-CN" altLang="en-US" dirty="0"/>
          </a:p>
        </p:txBody>
      </p:sp>
    </p:spTree>
    <p:extLst>
      <p:ext uri="{BB962C8B-B14F-4D97-AF65-F5344CB8AC3E}">
        <p14:creationId xmlns:p14="http://schemas.microsoft.com/office/powerpoint/2010/main" val="207989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sv-SE" dirty="0" smtClean="0"/>
              <a:t>Problem formulation</a:t>
            </a:r>
            <a:endParaRPr lang="sv-SE" dirty="0"/>
          </a:p>
        </p:txBody>
      </p:sp>
      <p:sp>
        <p:nvSpPr>
          <p:cNvPr id="9" name="内容占位符 2"/>
          <p:cNvSpPr>
            <a:spLocks noGrp="1"/>
          </p:cNvSpPr>
          <p:nvPr>
            <p:ph idx="1"/>
          </p:nvPr>
        </p:nvSpPr>
        <p:spPr>
          <a:xfrm>
            <a:off x="358775" y="928688"/>
            <a:ext cx="8424863" cy="5548312"/>
          </a:xfrm>
        </p:spPr>
        <p:txBody>
          <a:bodyPr/>
          <a:lstStyle/>
          <a:p>
            <a:r>
              <a:rPr lang="en-US" altLang="zh-CN" b="1" dirty="0" smtClean="0">
                <a:latin typeface="+mn-lt"/>
                <a:cs typeface="Times New Roman" pitchFamily="18" charset="0"/>
              </a:rPr>
              <a:t>Given:</a:t>
            </a:r>
          </a:p>
          <a:p>
            <a:pPr lvl="1" eaLnBrk="1" hangingPunct="1"/>
            <a:r>
              <a:rPr lang="en-US" altLang="zh-CN" sz="2000" dirty="0" smtClean="0">
                <a:latin typeface="+mn-lt"/>
                <a:cs typeface="Times New Roman" pitchFamily="18" charset="0"/>
              </a:rPr>
              <a:t>Application and architecture models</a:t>
            </a:r>
          </a:p>
          <a:p>
            <a:pPr lvl="1" eaLnBrk="1" hangingPunct="1"/>
            <a:r>
              <a:rPr lang="en-US" altLang="zh-CN" sz="2000" dirty="0" smtClean="0">
                <a:latin typeface="+mn-lt"/>
                <a:cs typeface="Times New Roman" pitchFamily="18" charset="0"/>
              </a:rPr>
              <a:t>The library of function-to-task decomposition</a:t>
            </a:r>
          </a:p>
          <a:p>
            <a:pPr lvl="1" eaLnBrk="1" hangingPunct="1"/>
            <a:r>
              <a:rPr lang="en-US" altLang="zh-CN" sz="2000" dirty="0" smtClean="0">
                <a:latin typeface="+mn-lt"/>
                <a:cs typeface="Times New Roman" pitchFamily="18" charset="0"/>
              </a:rPr>
              <a:t>The library of architecture implementations for the PEs</a:t>
            </a:r>
          </a:p>
          <a:p>
            <a:pPr lvl="1" eaLnBrk="1" hangingPunct="1"/>
            <a:endParaRPr lang="en-US" altLang="zh-CN" sz="2000" dirty="0" smtClean="0">
              <a:latin typeface="+mn-lt"/>
              <a:cs typeface="Times New Roman" pitchFamily="18" charset="0"/>
            </a:endParaRPr>
          </a:p>
          <a:p>
            <a:r>
              <a:rPr lang="en-US" altLang="zh-CN" b="1" dirty="0" smtClean="0">
                <a:latin typeface="+mn-lt"/>
                <a:cs typeface="Times New Roman" pitchFamily="18" charset="0"/>
              </a:rPr>
              <a:t>Determine an implementation:</a:t>
            </a:r>
          </a:p>
          <a:p>
            <a:pPr lvl="1" eaLnBrk="1" hangingPunct="1"/>
            <a:r>
              <a:rPr lang="en-US" altLang="zh-CN" sz="2000" dirty="0" smtClean="0">
                <a:latin typeface="+mn-lt"/>
                <a:cs typeface="Times New Roman" pitchFamily="18" charset="0"/>
              </a:rPr>
              <a:t>the </a:t>
            </a:r>
            <a:r>
              <a:rPr lang="en-US" altLang="zh-CN" sz="2000" dirty="0" smtClean="0">
                <a:solidFill>
                  <a:srgbClr val="FF0000"/>
                </a:solidFill>
                <a:latin typeface="+mn-lt"/>
                <a:cs typeface="Times New Roman" pitchFamily="18" charset="0"/>
              </a:rPr>
              <a:t>function-to-task decomposition</a:t>
            </a:r>
            <a:endParaRPr lang="en-US" altLang="zh-CN" sz="2000" dirty="0" smtClean="0">
              <a:latin typeface="+mn-lt"/>
              <a:cs typeface="Times New Roman" pitchFamily="18" charset="0"/>
            </a:endParaRPr>
          </a:p>
          <a:p>
            <a:pPr lvl="1" eaLnBrk="1" hangingPunct="1"/>
            <a:r>
              <a:rPr lang="en-US" altLang="zh-CN" sz="2000" dirty="0" smtClean="0">
                <a:latin typeface="+mn-lt"/>
                <a:cs typeface="Times New Roman" pitchFamily="18" charset="0"/>
              </a:rPr>
              <a:t>the </a:t>
            </a:r>
            <a:r>
              <a:rPr lang="en-US" altLang="zh-CN" sz="2000" dirty="0" smtClean="0">
                <a:solidFill>
                  <a:srgbClr val="FF0000"/>
                </a:solidFill>
                <a:latin typeface="+mn-lt"/>
                <a:cs typeface="Times New Roman" pitchFamily="18" charset="0"/>
              </a:rPr>
              <a:t>mapping of tasks to PEs</a:t>
            </a:r>
            <a:endParaRPr lang="en-US" altLang="zh-CN" sz="2000" dirty="0" smtClean="0">
              <a:latin typeface="+mn-lt"/>
              <a:cs typeface="Times New Roman" pitchFamily="18" charset="0"/>
            </a:endParaRPr>
          </a:p>
          <a:p>
            <a:pPr lvl="1" eaLnBrk="1" hangingPunct="1"/>
            <a:r>
              <a:rPr lang="en-US" altLang="zh-CN" sz="2000" dirty="0" smtClean="0">
                <a:latin typeface="+mn-lt"/>
                <a:cs typeface="Times New Roman" pitchFamily="18" charset="0"/>
              </a:rPr>
              <a:t>the </a:t>
            </a:r>
            <a:r>
              <a:rPr lang="en-US" altLang="zh-CN" sz="2000" dirty="0" smtClean="0">
                <a:solidFill>
                  <a:srgbClr val="FF0000"/>
                </a:solidFill>
                <a:latin typeface="+mn-lt"/>
                <a:cs typeface="Times New Roman" pitchFamily="18" charset="0"/>
              </a:rPr>
              <a:t>types of PEs </a:t>
            </a:r>
            <a:r>
              <a:rPr lang="en-US" altLang="zh-CN" sz="2000" dirty="0" smtClean="0">
                <a:latin typeface="+mn-lt"/>
                <a:cs typeface="Times New Roman" pitchFamily="18" charset="0"/>
              </a:rPr>
              <a:t>in the architecture</a:t>
            </a:r>
          </a:p>
          <a:p>
            <a:pPr lvl="1" eaLnBrk="1" hangingPunct="1"/>
            <a:endParaRPr lang="en-US" altLang="zh-CN" dirty="0" smtClean="0">
              <a:latin typeface="+mn-lt"/>
              <a:cs typeface="Times New Roman" pitchFamily="18" charset="0"/>
            </a:endParaRPr>
          </a:p>
          <a:p>
            <a:pPr eaLnBrk="1" hangingPunct="1"/>
            <a:r>
              <a:rPr lang="en-US" altLang="zh-CN" b="1" dirty="0" smtClean="0">
                <a:latin typeface="+mn-lt"/>
                <a:cs typeface="Times New Roman" pitchFamily="18" charset="0"/>
              </a:rPr>
              <a:t>Such that:</a:t>
            </a:r>
          </a:p>
          <a:p>
            <a:pPr lvl="1" eaLnBrk="1" hangingPunct="1"/>
            <a:r>
              <a:rPr lang="en-US" altLang="zh-CN" sz="2000" dirty="0">
                <a:latin typeface="+mn-lt"/>
                <a:cs typeface="Times New Roman" pitchFamily="18" charset="0"/>
              </a:rPr>
              <a:t>t</a:t>
            </a:r>
            <a:r>
              <a:rPr lang="en-US" altLang="zh-CN" sz="2000" dirty="0" smtClean="0">
                <a:latin typeface="+mn-lt"/>
                <a:cs typeface="Times New Roman" pitchFamily="18" charset="0"/>
              </a:rPr>
              <a:t>otal costs are minimized</a:t>
            </a:r>
            <a:endParaRPr lang="en-US" altLang="zh-CN" sz="2000" b="1" dirty="0" smtClean="0">
              <a:latin typeface="+mn-lt"/>
              <a:cs typeface="Times New Roman" pitchFamily="18" charset="0"/>
            </a:endParaRPr>
          </a:p>
          <a:p>
            <a:pPr lvl="1" eaLnBrk="1" hangingPunct="1"/>
            <a:r>
              <a:rPr lang="en-US" altLang="zh-CN" sz="2000" dirty="0">
                <a:latin typeface="+mn-lt"/>
                <a:cs typeface="Times New Roman" pitchFamily="18" charset="0"/>
              </a:rPr>
              <a:t>t</a:t>
            </a:r>
            <a:r>
              <a:rPr lang="en-US" altLang="zh-CN" sz="2000" dirty="0" smtClean="0">
                <a:latin typeface="+mn-lt"/>
                <a:cs typeface="Times New Roman" pitchFamily="18" charset="0"/>
              </a:rPr>
              <a:t>he schedulability of the applications maximized</a:t>
            </a:r>
            <a:endParaRPr lang="en-US" altLang="zh-CN" sz="2000" b="1" dirty="0" smtClean="0">
              <a:latin typeface="+mn-lt"/>
              <a:cs typeface="Times New Roman" pitchFamily="18" charset="0"/>
            </a:endParaRPr>
          </a:p>
          <a:p>
            <a:pPr lvl="1" eaLnBrk="1" hangingPunct="1"/>
            <a:r>
              <a:rPr lang="en-US" altLang="zh-CN" sz="2000" dirty="0" smtClean="0">
                <a:latin typeface="+mn-lt"/>
                <a:cs typeface="Times New Roman" pitchFamily="18" charset="0"/>
              </a:rPr>
              <a:t>the requirements of safety and integrity are satisfied</a:t>
            </a:r>
            <a:endParaRPr lang="zh-CN" altLang="en-US" sz="2000" b="1" dirty="0" smtClean="0">
              <a:latin typeface="+mn-lt"/>
              <a:cs typeface="Times New Roman" pitchFamily="18" charset="0"/>
            </a:endParaRPr>
          </a:p>
        </p:txBody>
      </p:sp>
    </p:spTree>
    <p:extLst>
      <p:ext uri="{BB962C8B-B14F-4D97-AF65-F5344CB8AC3E}">
        <p14:creationId xmlns:p14="http://schemas.microsoft.com/office/powerpoint/2010/main" val="4275198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r>
              <a:rPr lang="en-US" dirty="0"/>
              <a:t>d</a:t>
            </a:r>
            <a:r>
              <a:rPr lang="en-US" dirty="0" smtClean="0"/>
              <a:t>esign metrics</a:t>
            </a:r>
            <a:endParaRPr lang="en-US" dirty="0"/>
          </a:p>
        </p:txBody>
      </p:sp>
      <p:sp>
        <p:nvSpPr>
          <p:cNvPr id="3" name="内容占位符 2"/>
          <p:cNvSpPr>
            <a:spLocks noGrp="1"/>
          </p:cNvSpPr>
          <p:nvPr>
            <p:ph idx="1"/>
          </p:nvPr>
        </p:nvSpPr>
        <p:spPr/>
        <p:txBody>
          <a:bodyPr/>
          <a:lstStyle/>
          <a:p>
            <a:pPr marL="342900" indent="-342900">
              <a:spcBef>
                <a:spcPts val="600"/>
              </a:spcBef>
              <a:buClr>
                <a:srgbClr val="3182BD"/>
              </a:buClr>
              <a:buSzPct val="100000"/>
              <a:buFont typeface="Wingdings" panose="05000000000000000000" pitchFamily="2" charset="2"/>
              <a:buChar char="§"/>
            </a:pPr>
            <a:r>
              <a:rPr lang="sv-SE" altLang="sv-SE" sz="2000" b="1" dirty="0" smtClean="0">
                <a:latin typeface="Calibri" pitchFamily="34" charset="0"/>
                <a:ea typeface="Calibri" pitchFamily="34" charset="0"/>
                <a:cs typeface="Calibri" pitchFamily="34" charset="0"/>
                <a:sym typeface="Calibri" pitchFamily="34" charset="0"/>
              </a:rPr>
              <a:t>Unit </a:t>
            </a:r>
            <a:r>
              <a:rPr lang="sv-SE" altLang="sv-SE" sz="2000" b="1" dirty="0">
                <a:latin typeface="Calibri" pitchFamily="34" charset="0"/>
                <a:ea typeface="Calibri" pitchFamily="34" charset="0"/>
                <a:cs typeface="Calibri" pitchFamily="34" charset="0"/>
                <a:sym typeface="Calibri" pitchFamily="34" charset="0"/>
              </a:rPr>
              <a:t>cost</a:t>
            </a:r>
            <a:r>
              <a:rPr lang="sv-SE" altLang="sv-SE" sz="2000" dirty="0">
                <a:latin typeface="Calibri" pitchFamily="34" charset="0"/>
                <a:ea typeface="Calibri" pitchFamily="34" charset="0"/>
                <a:cs typeface="Calibri" pitchFamily="34" charset="0"/>
                <a:sym typeface="Calibri" pitchFamily="34" charset="0"/>
              </a:rPr>
              <a:t>: the monetary cost of manufacturing each copy of the system, excluding NRE cost</a:t>
            </a:r>
          </a:p>
          <a:p>
            <a:pPr marL="342900" indent="-342900">
              <a:spcBef>
                <a:spcPts val="600"/>
              </a:spcBef>
              <a:buClr>
                <a:srgbClr val="3182BD"/>
              </a:buClr>
              <a:buSzPct val="100000"/>
              <a:buFont typeface="Wingdings" panose="05000000000000000000" pitchFamily="2" charset="2"/>
              <a:buChar char="§"/>
            </a:pPr>
            <a:r>
              <a:rPr lang="sv-SE" altLang="sv-SE" sz="2000" b="1" dirty="0">
                <a:latin typeface="Calibri" pitchFamily="34" charset="0"/>
                <a:ea typeface="Calibri" pitchFamily="34" charset="0"/>
                <a:cs typeface="Calibri" pitchFamily="34" charset="0"/>
                <a:sym typeface="Calibri" pitchFamily="34" charset="0"/>
              </a:rPr>
              <a:t>NRE cost</a:t>
            </a:r>
            <a:r>
              <a:rPr lang="sv-SE" altLang="sv-SE" sz="2000" dirty="0">
                <a:latin typeface="Calibri" pitchFamily="34" charset="0"/>
                <a:ea typeface="Calibri" pitchFamily="34" charset="0"/>
                <a:cs typeface="Calibri" pitchFamily="34" charset="0"/>
                <a:sym typeface="Calibri" pitchFamily="34" charset="0"/>
              </a:rPr>
              <a:t> (Non-Recurring Engineering cost): The one-time monetary cost of designing the system</a:t>
            </a:r>
          </a:p>
          <a:p>
            <a:pPr marL="342900" indent="-342900">
              <a:spcBef>
                <a:spcPts val="600"/>
              </a:spcBef>
              <a:buClr>
                <a:srgbClr val="3182BD"/>
              </a:buClr>
              <a:buSzPct val="100000"/>
              <a:buFont typeface="Wingdings" panose="05000000000000000000" pitchFamily="2" charset="2"/>
              <a:buChar char="§"/>
            </a:pPr>
            <a:r>
              <a:rPr lang="sv-SE" altLang="sv-SE" sz="2000" b="1" dirty="0">
                <a:latin typeface="Calibri" pitchFamily="34" charset="0"/>
                <a:ea typeface="Calibri" pitchFamily="34" charset="0"/>
                <a:cs typeface="Calibri" pitchFamily="34" charset="0"/>
                <a:sym typeface="Calibri" pitchFamily="34" charset="0"/>
              </a:rPr>
              <a:t>Performance</a:t>
            </a:r>
            <a:r>
              <a:rPr lang="sv-SE" altLang="sv-SE" sz="2000" dirty="0">
                <a:latin typeface="Calibri" pitchFamily="34" charset="0"/>
                <a:ea typeface="Calibri" pitchFamily="34" charset="0"/>
                <a:cs typeface="Calibri" pitchFamily="34" charset="0"/>
                <a:sym typeface="Calibri" pitchFamily="34" charset="0"/>
              </a:rPr>
              <a:t>: the execution time or throughput of the system</a:t>
            </a:r>
          </a:p>
          <a:p>
            <a:pPr marL="342900" indent="-342900">
              <a:spcBef>
                <a:spcPts val="600"/>
              </a:spcBef>
              <a:buClr>
                <a:srgbClr val="3182BD"/>
              </a:buClr>
              <a:buSzPct val="100000"/>
              <a:buFont typeface="Wingdings" panose="05000000000000000000" pitchFamily="2" charset="2"/>
              <a:buChar char="§"/>
            </a:pPr>
            <a:r>
              <a:rPr lang="sv-SE" altLang="sv-SE" sz="2000" b="1" dirty="0">
                <a:latin typeface="Calibri" pitchFamily="34" charset="0"/>
                <a:ea typeface="Calibri" pitchFamily="34" charset="0"/>
                <a:cs typeface="Calibri" pitchFamily="34" charset="0"/>
                <a:sym typeface="Calibri" pitchFamily="34" charset="0"/>
              </a:rPr>
              <a:t>Predictability: </a:t>
            </a:r>
            <a:r>
              <a:rPr lang="sv-SE" altLang="sv-SE" sz="2000" dirty="0">
                <a:latin typeface="Calibri" pitchFamily="34" charset="0"/>
                <a:ea typeface="Calibri" pitchFamily="34" charset="0"/>
                <a:cs typeface="Calibri" pitchFamily="34" charset="0"/>
                <a:sym typeface="Calibri" pitchFamily="34" charset="0"/>
              </a:rPr>
              <a:t>the key property of </a:t>
            </a:r>
            <a:r>
              <a:rPr lang="en-US" altLang="zh-CN" sz="2000" dirty="0">
                <a:latin typeface="Calibri" pitchFamily="34" charset="0"/>
                <a:ea typeface="Calibri" pitchFamily="34" charset="0"/>
                <a:cs typeface="Calibri" pitchFamily="34" charset="0"/>
              </a:rPr>
              <a:t>any real-time system that the timing requirements must be met</a:t>
            </a:r>
            <a:r>
              <a:rPr lang="en-US" altLang="zh-CN" sz="2000" dirty="0" smtClean="0">
                <a:latin typeface="Calibri" pitchFamily="34" charset="0"/>
                <a:ea typeface="Calibri" pitchFamily="34" charset="0"/>
                <a:cs typeface="Calibri" pitchFamily="34" charset="0"/>
              </a:rPr>
              <a:t>.</a:t>
            </a:r>
          </a:p>
          <a:p>
            <a:pPr marL="342900" indent="-342900">
              <a:spcBef>
                <a:spcPts val="600"/>
              </a:spcBef>
              <a:buClr>
                <a:srgbClr val="3182BD"/>
              </a:buClr>
              <a:buSzPct val="100000"/>
              <a:buFont typeface="Wingdings" panose="05000000000000000000" pitchFamily="2" charset="2"/>
              <a:buChar char="§"/>
            </a:pPr>
            <a:r>
              <a:rPr lang="sv-SE" altLang="sv-SE" sz="2000" b="1" dirty="0">
                <a:latin typeface="Calibri" pitchFamily="34" charset="0"/>
                <a:ea typeface="Calibri" pitchFamily="34" charset="0"/>
                <a:cs typeface="Calibri" pitchFamily="34" charset="0"/>
                <a:sym typeface="Calibri" pitchFamily="34" charset="0"/>
              </a:rPr>
              <a:t>Power</a:t>
            </a:r>
            <a:r>
              <a:rPr lang="sv-SE" altLang="sv-SE" sz="2000" dirty="0">
                <a:latin typeface="Calibri" pitchFamily="34" charset="0"/>
                <a:ea typeface="Calibri" pitchFamily="34" charset="0"/>
                <a:cs typeface="Calibri" pitchFamily="34" charset="0"/>
                <a:sym typeface="Calibri" pitchFamily="34" charset="0"/>
              </a:rPr>
              <a:t>: the amount of power consumed by the </a:t>
            </a:r>
            <a:r>
              <a:rPr lang="sv-SE" altLang="sv-SE" sz="2000" dirty="0" smtClean="0">
                <a:latin typeface="Calibri" pitchFamily="34" charset="0"/>
                <a:ea typeface="Calibri" pitchFamily="34" charset="0"/>
                <a:cs typeface="Calibri" pitchFamily="34" charset="0"/>
                <a:sym typeface="Calibri" pitchFamily="34" charset="0"/>
              </a:rPr>
              <a:t>system</a:t>
            </a:r>
            <a:endParaRPr lang="sv-SE" altLang="sv-SE" sz="2000" dirty="0">
              <a:latin typeface="Calibri" pitchFamily="34" charset="0"/>
              <a:ea typeface="Calibri" pitchFamily="34" charset="0"/>
              <a:cs typeface="Calibri" pitchFamily="34" charset="0"/>
              <a:sym typeface="Calibri" pitchFamily="34" charset="0"/>
            </a:endParaRPr>
          </a:p>
          <a:p>
            <a:pPr marL="342900" indent="-342900">
              <a:spcBef>
                <a:spcPts val="600"/>
              </a:spcBef>
              <a:buClr>
                <a:srgbClr val="3182BD"/>
              </a:buClr>
              <a:buSzPct val="100000"/>
              <a:buFont typeface="Wingdings" panose="05000000000000000000" pitchFamily="2" charset="2"/>
              <a:buChar char="§"/>
            </a:pPr>
            <a:r>
              <a:rPr lang="sv-SE" altLang="sv-SE" sz="2000" b="1" dirty="0">
                <a:latin typeface="Calibri" pitchFamily="34" charset="0"/>
                <a:ea typeface="Calibri" pitchFamily="34" charset="0"/>
                <a:cs typeface="Calibri" pitchFamily="34" charset="0"/>
                <a:sym typeface="Calibri" pitchFamily="34" charset="0"/>
              </a:rPr>
              <a:t>Robustness: </a:t>
            </a:r>
            <a:r>
              <a:rPr lang="en-US" altLang="zh-CN" sz="2000" dirty="0">
                <a:latin typeface="Calibri" pitchFamily="34" charset="0"/>
                <a:ea typeface="Calibri" pitchFamily="34" charset="0"/>
                <a:cs typeface="Calibri" pitchFamily="34" charset="0"/>
              </a:rPr>
              <a:t>the ability of a system to resist change without altering </a:t>
            </a:r>
            <a:r>
              <a:rPr lang="sv-SE" altLang="zh-CN" sz="2000" dirty="0">
                <a:latin typeface="Calibri" pitchFamily="34" charset="0"/>
                <a:ea typeface="Calibri" pitchFamily="34" charset="0"/>
                <a:cs typeface="Calibri" pitchFamily="34" charset="0"/>
              </a:rPr>
              <a:t>its implementation</a:t>
            </a:r>
            <a:r>
              <a:rPr lang="sv-SE" altLang="sv-SE" sz="2000" dirty="0">
                <a:latin typeface="Calibri" pitchFamily="34" charset="0"/>
                <a:ea typeface="Calibri" pitchFamily="34" charset="0"/>
                <a:cs typeface="Calibri" pitchFamily="34" charset="0"/>
                <a:sym typeface="Calibri" pitchFamily="34" charset="0"/>
              </a:rPr>
              <a:t> </a:t>
            </a:r>
          </a:p>
          <a:p>
            <a:pPr marL="342900" indent="-342900">
              <a:spcBef>
                <a:spcPts val="600"/>
              </a:spcBef>
              <a:buClr>
                <a:srgbClr val="3182BD"/>
              </a:buClr>
              <a:buSzPct val="100000"/>
              <a:buFont typeface="Wingdings" panose="05000000000000000000" pitchFamily="2" charset="2"/>
              <a:buChar char="§"/>
            </a:pPr>
            <a:r>
              <a:rPr lang="sv-SE" altLang="sv-SE" sz="2000" b="1" dirty="0">
                <a:latin typeface="Calibri" pitchFamily="34" charset="0"/>
                <a:ea typeface="Calibri" pitchFamily="34" charset="0"/>
                <a:cs typeface="Calibri" pitchFamily="34" charset="0"/>
                <a:sym typeface="Calibri" pitchFamily="34" charset="0"/>
              </a:rPr>
              <a:t>Flexibility</a:t>
            </a:r>
            <a:r>
              <a:rPr lang="sv-SE" altLang="sv-SE" sz="2000" dirty="0">
                <a:latin typeface="Calibri" pitchFamily="34" charset="0"/>
                <a:ea typeface="Calibri" pitchFamily="34" charset="0"/>
                <a:cs typeface="Calibri" pitchFamily="34" charset="0"/>
                <a:sym typeface="Calibri" pitchFamily="34" charset="0"/>
              </a:rPr>
              <a:t>: the ability to change the functionality of the system without incurring heavy NRE cost</a:t>
            </a:r>
          </a:p>
          <a:p>
            <a:pPr marL="342900" indent="-342900">
              <a:spcBef>
                <a:spcPts val="600"/>
              </a:spcBef>
              <a:buClr>
                <a:srgbClr val="3182BD"/>
              </a:buClr>
              <a:buSzPct val="100000"/>
              <a:buFont typeface="Wingdings" panose="05000000000000000000" pitchFamily="2" charset="2"/>
              <a:buChar char="§"/>
            </a:pPr>
            <a:r>
              <a:rPr lang="sv-SE" altLang="sv-SE" sz="2000" b="1" dirty="0">
                <a:latin typeface="Calibri" pitchFamily="34" charset="0"/>
                <a:sym typeface="Calibri" pitchFamily="34" charset="0"/>
              </a:rPr>
              <a:t>Dependability</a:t>
            </a:r>
            <a:r>
              <a:rPr lang="sv-SE" altLang="sv-SE" sz="2000" dirty="0">
                <a:latin typeface="Calibri" pitchFamily="34" charset="0"/>
                <a:sym typeface="Calibri" pitchFamily="34" charset="0"/>
              </a:rPr>
              <a:t> (reliability, safety, security, maintainability, and availability</a:t>
            </a:r>
            <a:r>
              <a:rPr lang="sv-SE" altLang="sv-SE" sz="2000" dirty="0" smtClean="0">
                <a:latin typeface="Calibri" pitchFamily="34" charset="0"/>
                <a:sym typeface="Calibri" pitchFamily="34" charset="0"/>
              </a:rPr>
              <a:t>)</a:t>
            </a:r>
          </a:p>
          <a:p>
            <a:pPr marL="0" indent="0">
              <a:spcBef>
                <a:spcPts val="600"/>
              </a:spcBef>
              <a:buClr>
                <a:srgbClr val="08519C"/>
              </a:buClr>
              <a:buSzPct val="100000"/>
              <a:buNone/>
            </a:pPr>
            <a:endParaRPr lang="sv-SE" altLang="sv-SE" sz="2000" dirty="0">
              <a:latin typeface="Calibri" pitchFamily="34" charset="0"/>
              <a:sym typeface="Calibri" pitchFamily="34" charset="0"/>
            </a:endParaRPr>
          </a:p>
          <a:p>
            <a:pPr marL="342900" indent="-342900">
              <a:spcBef>
                <a:spcPts val="600"/>
              </a:spcBef>
              <a:buClr>
                <a:srgbClr val="FCAE91"/>
              </a:buClr>
              <a:buSzPct val="100000"/>
              <a:buFont typeface="Wingdings" panose="05000000000000000000" pitchFamily="2" charset="2"/>
              <a:buChar char="§"/>
            </a:pPr>
            <a:r>
              <a:rPr lang="en-US" dirty="0">
                <a:solidFill>
                  <a:srgbClr val="A50F15"/>
                </a:solidFill>
              </a:rPr>
              <a:t>Challenge: </a:t>
            </a:r>
            <a:r>
              <a:rPr lang="en-US" b="1" dirty="0" smtClean="0">
                <a:solidFill>
                  <a:srgbClr val="A50F15"/>
                </a:solidFill>
              </a:rPr>
              <a:t>simultaneously optimize competing design metrics</a:t>
            </a:r>
            <a:endParaRPr lang="en-US" b="1" dirty="0">
              <a:solidFill>
                <a:srgbClr val="A50F15"/>
              </a:solidFill>
            </a:endParaRPr>
          </a:p>
        </p:txBody>
      </p:sp>
    </p:spTree>
    <p:custDataLst>
      <p:tags r:id="rId1"/>
    </p:custDataLst>
    <p:extLst>
      <p:ext uri="{BB962C8B-B14F-4D97-AF65-F5344CB8AC3E}">
        <p14:creationId xmlns:p14="http://schemas.microsoft.com/office/powerpoint/2010/main" val="2824658382"/>
      </p:ext>
    </p:extLst>
  </p:cSld>
  <p:clrMapOvr>
    <a:masterClrMapping/>
  </p:clrMapOvr>
  <mc:AlternateContent xmlns:mc="http://schemas.openxmlformats.org/markup-compatibility/2006" xmlns:p14="http://schemas.microsoft.com/office/powerpoint/2010/main">
    <mc:Choice Requires="p14">
      <p:transition spd="slow" p14:dur="2000" advTm="231013"/>
    </mc:Choice>
    <mc:Fallback xmlns="">
      <p:transition xmlns:p14="http://schemas.microsoft.com/office/powerpoint/2010/main" spd="slow" advTm="231013"/>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sv-SE" sz="2800" dirty="0" smtClean="0"/>
              <a:t>Motivational example: d</a:t>
            </a:r>
            <a:r>
              <a:rPr lang="sv-SE" altLang="zh-CN" sz="2800" dirty="0" smtClean="0"/>
              <a:t>ecomposition library</a:t>
            </a:r>
            <a:endParaRPr lang="sv-SE" sz="28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769" y="931634"/>
            <a:ext cx="4945380"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bwMode="auto">
          <a:xfrm>
            <a:off x="2150770" y="3459891"/>
            <a:ext cx="4933022" cy="2545492"/>
          </a:xfrm>
          <a:prstGeom prst="rect">
            <a:avLst/>
          </a:prstGeom>
          <a:no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Tree>
    <p:extLst>
      <p:ext uri="{BB962C8B-B14F-4D97-AF65-F5344CB8AC3E}">
        <p14:creationId xmlns:p14="http://schemas.microsoft.com/office/powerpoint/2010/main" val="23416890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800" dirty="0"/>
              <a:t>Motivational </a:t>
            </a:r>
            <a:r>
              <a:rPr lang="sv-SE" sz="2800" dirty="0" smtClean="0"/>
              <a:t>example: </a:t>
            </a:r>
            <a:r>
              <a:rPr lang="sv-SE" sz="2800" dirty="0"/>
              <a:t>h</a:t>
            </a:r>
            <a:r>
              <a:rPr lang="sv-SE" altLang="zh-CN" sz="2800" dirty="0" smtClean="0"/>
              <a:t>ardware </a:t>
            </a:r>
            <a:r>
              <a:rPr lang="sv-SE" altLang="zh-CN" sz="2800" dirty="0"/>
              <a:t>component </a:t>
            </a:r>
            <a:r>
              <a:rPr lang="sv-SE" altLang="zh-CN" sz="2800" dirty="0" smtClean="0"/>
              <a:t>library</a:t>
            </a:r>
            <a:endParaRPr lang="sv-SE" sz="2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2617572"/>
            <a:ext cx="46196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188" y="1149172"/>
            <a:ext cx="8426449" cy="830997"/>
          </a:xfrm>
          <a:prstGeom prst="rect">
            <a:avLst/>
          </a:prstGeom>
          <a:noFill/>
        </p:spPr>
        <p:txBody>
          <a:bodyPr wrap="square" rtlCol="0">
            <a:spAutoFit/>
          </a:bodyPr>
          <a:lstStyle/>
          <a:p>
            <a:pPr algn="ctr"/>
            <a:r>
              <a:rPr lang="en-US" altLang="zh-CN" sz="2400" dirty="0" smtClean="0">
                <a:solidFill>
                  <a:srgbClr val="08519C"/>
                </a:solidFill>
              </a:rPr>
              <a:t>The unit cost increases with the increased reliability:</a:t>
            </a:r>
          </a:p>
          <a:p>
            <a:pPr algn="ctr"/>
            <a:r>
              <a:rPr lang="en-US" altLang="zh-CN" sz="2400" dirty="0" smtClean="0">
                <a:solidFill>
                  <a:srgbClr val="08519C"/>
                </a:solidFill>
              </a:rPr>
              <a:t>use lowest cost PEs which provide required reliability</a:t>
            </a:r>
            <a:endParaRPr lang="zh-CN" altLang="en-US" sz="2400" dirty="0">
              <a:solidFill>
                <a:srgbClr val="08519C"/>
              </a:solidFill>
            </a:endParaRPr>
          </a:p>
        </p:txBody>
      </p:sp>
    </p:spTree>
    <p:extLst>
      <p:ext uri="{BB962C8B-B14F-4D97-AF65-F5344CB8AC3E}">
        <p14:creationId xmlns:p14="http://schemas.microsoft.com/office/powerpoint/2010/main" val="1885258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sv-SE" dirty="0" smtClean="0"/>
              <a:t>Motivational example: SFS and optimized results</a:t>
            </a:r>
            <a:endParaRPr lang="sv-SE" dirty="0"/>
          </a:p>
        </p:txBody>
      </p:sp>
      <p:sp>
        <p:nvSpPr>
          <p:cNvPr id="2" name="TextBox 1"/>
          <p:cNvSpPr txBox="1"/>
          <p:nvPr/>
        </p:nvSpPr>
        <p:spPr>
          <a:xfrm>
            <a:off x="4015946" y="3028156"/>
            <a:ext cx="5165124" cy="3754874"/>
          </a:xfrm>
          <a:prstGeom prst="rect">
            <a:avLst/>
          </a:prstGeom>
          <a:noFill/>
        </p:spPr>
        <p:txBody>
          <a:bodyPr wrap="square" rtlCol="0">
            <a:spAutoFit/>
          </a:bodyPr>
          <a:lstStyle/>
          <a:p>
            <a:pPr marL="285750" indent="-285750">
              <a:buFont typeface="Wingdings" panose="05000000000000000000" pitchFamily="2" charset="2"/>
              <a:buChar char="§"/>
            </a:pPr>
            <a:r>
              <a:rPr lang="sv-SE" b="1" dirty="0" smtClean="0"/>
              <a:t>Straightforward Solution (SFS):</a:t>
            </a:r>
          </a:p>
          <a:p>
            <a:pPr marL="742950" lvl="1" indent="-285750">
              <a:buFont typeface="Wingdings" panose="05000000000000000000" pitchFamily="2" charset="2"/>
              <a:buChar char="§"/>
            </a:pPr>
            <a:r>
              <a:rPr lang="sv-SE" sz="1600" dirty="0" smtClean="0"/>
              <a:t>Do not decompose the functional blocks into </a:t>
            </a:r>
            <a:br>
              <a:rPr lang="sv-SE" sz="1600" dirty="0" smtClean="0"/>
            </a:br>
            <a:r>
              <a:rPr lang="sv-SE" sz="1600" dirty="0" smtClean="0"/>
              <a:t>tasks with lower SILs</a:t>
            </a:r>
          </a:p>
          <a:p>
            <a:pPr marL="742950" lvl="1" indent="-285750">
              <a:buFont typeface="Wingdings" panose="05000000000000000000" pitchFamily="2" charset="2"/>
              <a:buChar char="§"/>
            </a:pPr>
            <a:r>
              <a:rPr lang="sv-SE" sz="1600" dirty="0" smtClean="0"/>
              <a:t>Cluster all tasks based on SILs for the mapping</a:t>
            </a:r>
          </a:p>
          <a:p>
            <a:pPr marL="742950" lvl="1" indent="-285750">
              <a:buFont typeface="Wingdings" panose="05000000000000000000" pitchFamily="2" charset="2"/>
              <a:buChar char="§"/>
            </a:pPr>
            <a:endParaRPr lang="sv-SE" sz="1600" dirty="0">
              <a:solidFill>
                <a:srgbClr val="08519C"/>
              </a:solidFill>
            </a:endParaRPr>
          </a:p>
          <a:p>
            <a:pPr marL="285750" indent="-285750">
              <a:buFont typeface="Wingdings" panose="05000000000000000000" pitchFamily="2" charset="2"/>
              <a:buChar char="§"/>
            </a:pPr>
            <a:r>
              <a:rPr lang="en-US" b="1" dirty="0">
                <a:solidFill>
                  <a:srgbClr val="08519C"/>
                </a:solidFill>
              </a:rPr>
              <a:t>Criticality-Aware Mapping </a:t>
            </a:r>
            <a:r>
              <a:rPr lang="en-US" b="1" dirty="0" smtClean="0">
                <a:solidFill>
                  <a:srgbClr val="08519C"/>
                </a:solidFill>
              </a:rPr>
              <a:t>Optimization</a:t>
            </a:r>
            <a:r>
              <a:rPr lang="en-US" b="1" dirty="0">
                <a:solidFill>
                  <a:srgbClr val="08519C"/>
                </a:solidFill>
              </a:rPr>
              <a:t> </a:t>
            </a:r>
            <a:r>
              <a:rPr lang="en-US" b="1" dirty="0" smtClean="0">
                <a:solidFill>
                  <a:srgbClr val="08519C"/>
                </a:solidFill>
              </a:rPr>
              <a:t>(CMO): </a:t>
            </a:r>
          </a:p>
          <a:p>
            <a:pPr marL="742950" lvl="1" indent="-285750">
              <a:buFont typeface="Wingdings" panose="05000000000000000000" pitchFamily="2" charset="2"/>
              <a:buChar char="§"/>
            </a:pPr>
            <a:r>
              <a:rPr lang="en-US" sz="1600" dirty="0" smtClean="0">
                <a:solidFill>
                  <a:srgbClr val="08519C"/>
                </a:solidFill>
              </a:rPr>
              <a:t>Optimize the mapping</a:t>
            </a:r>
          </a:p>
          <a:p>
            <a:pPr marL="742950" lvl="1" indent="-285750">
              <a:buFont typeface="Wingdings" panose="05000000000000000000" pitchFamily="2" charset="2"/>
              <a:buChar char="§"/>
            </a:pPr>
            <a:endParaRPr lang="en-US" dirty="0">
              <a:solidFill>
                <a:srgbClr val="08519C"/>
              </a:solidFill>
            </a:endParaRPr>
          </a:p>
          <a:p>
            <a:pPr marL="285750" indent="-285750">
              <a:buFont typeface="Wingdings" panose="05000000000000000000" pitchFamily="2" charset="2"/>
              <a:buChar char="§"/>
            </a:pPr>
            <a:r>
              <a:rPr lang="en-US" b="1" dirty="0">
                <a:solidFill>
                  <a:srgbClr val="FF0000"/>
                </a:solidFill>
              </a:rPr>
              <a:t>Criticality-Aware Functional Decomposition and Mapping </a:t>
            </a:r>
            <a:r>
              <a:rPr lang="en-US" b="1" dirty="0" smtClean="0">
                <a:solidFill>
                  <a:srgbClr val="FF0000"/>
                </a:solidFill>
              </a:rPr>
              <a:t>Optimization </a:t>
            </a:r>
            <a:r>
              <a:rPr lang="en-US" b="1" dirty="0">
                <a:solidFill>
                  <a:srgbClr val="FF0000"/>
                </a:solidFill>
              </a:rPr>
              <a:t>(CDMO</a:t>
            </a:r>
            <a:r>
              <a:rPr lang="en-US" b="1" dirty="0" smtClean="0">
                <a:solidFill>
                  <a:srgbClr val="FF0000"/>
                </a:solidFill>
              </a:rPr>
              <a:t>):</a:t>
            </a:r>
          </a:p>
          <a:p>
            <a:pPr marL="742950" lvl="1" indent="-285750">
              <a:buFont typeface="Wingdings" panose="05000000000000000000" pitchFamily="2" charset="2"/>
              <a:buChar char="§"/>
            </a:pPr>
            <a:r>
              <a:rPr lang="en-US" sz="1600" dirty="0" smtClean="0">
                <a:solidFill>
                  <a:srgbClr val="FF0000"/>
                </a:solidFill>
              </a:rPr>
              <a:t>Optimize the functional decomposition</a:t>
            </a:r>
          </a:p>
          <a:p>
            <a:pPr marL="742950" lvl="1" indent="-285750">
              <a:buFont typeface="Wingdings" panose="05000000000000000000" pitchFamily="2" charset="2"/>
              <a:buChar char="§"/>
            </a:pPr>
            <a:r>
              <a:rPr lang="en-US" sz="1600" dirty="0" smtClean="0">
                <a:solidFill>
                  <a:srgbClr val="FF0000"/>
                </a:solidFill>
              </a:rPr>
              <a:t>Optimize the mapping </a:t>
            </a:r>
            <a:endParaRPr lang="sv-SE" sz="1600" dirty="0" smtClean="0">
              <a:solidFill>
                <a:srgbClr val="FF0000"/>
              </a:solidFill>
            </a:endParaRPr>
          </a:p>
          <a:p>
            <a:endParaRPr lang="sv-SE" dirty="0"/>
          </a:p>
          <a:p>
            <a:endParaRPr lang="sv-SE"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43" y="852563"/>
            <a:ext cx="6410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8" y="3204530"/>
            <a:ext cx="4050506"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590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Optimization strategy</a:t>
            </a:r>
            <a:endParaRPr lang="sv-SE" dirty="0"/>
          </a:p>
        </p:txBody>
      </p:sp>
      <p:sp>
        <p:nvSpPr>
          <p:cNvPr id="4" name="Content Placeholder 5"/>
          <p:cNvSpPr>
            <a:spLocks noGrp="1"/>
          </p:cNvSpPr>
          <p:nvPr>
            <p:ph idx="1"/>
          </p:nvPr>
        </p:nvSpPr>
        <p:spPr>
          <a:xfrm>
            <a:off x="358775" y="1149178"/>
            <a:ext cx="8424863" cy="5327822"/>
          </a:xfrm>
        </p:spPr>
        <p:txBody>
          <a:bodyPr/>
          <a:lstStyle/>
          <a:p>
            <a:pPr marL="182563" lvl="1" indent="-182563">
              <a:spcBef>
                <a:spcPts val="500"/>
              </a:spcBef>
            </a:pPr>
            <a:r>
              <a:rPr lang="en-US" altLang="zh-CN" dirty="0" smtClean="0">
                <a:cs typeface="Times New Roman" pitchFamily="18" charset="0"/>
              </a:rPr>
              <a:t>Optimization problem is </a:t>
            </a:r>
            <a:r>
              <a:rPr lang="en-US" altLang="zh-CN" b="1" dirty="0" smtClean="0">
                <a:cs typeface="Times New Roman" pitchFamily="18" charset="0"/>
              </a:rPr>
              <a:t>NP-hard </a:t>
            </a:r>
            <a:r>
              <a:rPr lang="en-US" altLang="zh-CN" sz="2200" b="1" dirty="0" smtClean="0">
                <a:cs typeface="Times New Roman" pitchFamily="18" charset="0"/>
              </a:rPr>
              <a:t/>
            </a:r>
            <a:br>
              <a:rPr lang="en-US" altLang="zh-CN" sz="2200" b="1" dirty="0" smtClean="0">
                <a:cs typeface="Times New Roman" pitchFamily="18" charset="0"/>
              </a:rPr>
            </a:br>
            <a:r>
              <a:rPr lang="en-US" altLang="zh-CN" sz="2000" dirty="0" smtClean="0"/>
              <a:t>(</a:t>
            </a:r>
            <a:r>
              <a:rPr lang="en-US" altLang="zh-CN" sz="2000" dirty="0"/>
              <a:t>Non-deterministic-Polynomial-time hard) </a:t>
            </a:r>
            <a:endParaRPr lang="en-US" sz="2000" dirty="0" smtClean="0"/>
          </a:p>
          <a:p>
            <a:pPr marL="342900" indent="-342900"/>
            <a:endParaRPr lang="en-US" dirty="0"/>
          </a:p>
          <a:p>
            <a:pPr marL="182563" indent="-182563"/>
            <a:r>
              <a:rPr lang="en-US" dirty="0" smtClean="0"/>
              <a:t>Genetic algorithm-based approach, called </a:t>
            </a:r>
            <a:r>
              <a:rPr lang="en-US" b="1" dirty="0" smtClean="0"/>
              <a:t>CDMO</a:t>
            </a:r>
            <a:br>
              <a:rPr lang="en-US" b="1" dirty="0" smtClean="0"/>
            </a:br>
            <a:r>
              <a:rPr lang="en-US" sz="2000" dirty="0" smtClean="0"/>
              <a:t>(Criticality-aware functional Decomposition and task Mapping Optimization)</a:t>
            </a:r>
            <a:endParaRPr lang="en-US" dirty="0" smtClean="0"/>
          </a:p>
          <a:p>
            <a:pPr marL="534988" lvl="1" indent="-268288"/>
            <a:r>
              <a:rPr lang="en-US" sz="2000" dirty="0" smtClean="0"/>
              <a:t>Non-dominated Sorting Genetic Algorithm-II</a:t>
            </a:r>
          </a:p>
          <a:p>
            <a:endParaRPr lang="en-US" dirty="0" smtClean="0"/>
          </a:p>
          <a:p>
            <a:pPr marL="179388" lvl="1" indent="-179388">
              <a:spcBef>
                <a:spcPts val="500"/>
              </a:spcBef>
            </a:pPr>
            <a:r>
              <a:rPr lang="en-US" dirty="0"/>
              <a:t>For each candidate implementation </a:t>
            </a:r>
            <a:r>
              <a:rPr lang="en-US" i="1" dirty="0"/>
              <a:t>S</a:t>
            </a:r>
            <a:r>
              <a:rPr lang="en-US" i="1" baseline="-25000" dirty="0"/>
              <a:t>i</a:t>
            </a:r>
          </a:p>
          <a:p>
            <a:pPr lvl="1"/>
            <a:r>
              <a:rPr lang="en-US" sz="2000" dirty="0" smtClean="0"/>
              <a:t>We calculate the </a:t>
            </a:r>
            <a:r>
              <a:rPr lang="en-US" sz="2000" i="1" dirty="0" smtClean="0">
                <a:solidFill>
                  <a:srgbClr val="A50F15"/>
                </a:solidFill>
              </a:rPr>
              <a:t>degree of schedulability</a:t>
            </a:r>
            <a:endParaRPr lang="en-US" sz="2000" dirty="0" smtClean="0"/>
          </a:p>
          <a:p>
            <a:pPr lvl="1"/>
            <a:r>
              <a:rPr lang="en-US" sz="2000" dirty="0" smtClean="0"/>
              <a:t>We calculate the </a:t>
            </a:r>
            <a:r>
              <a:rPr lang="en-US" sz="2000" i="1" dirty="0" smtClean="0">
                <a:solidFill>
                  <a:srgbClr val="A50F15"/>
                </a:solidFill>
              </a:rPr>
              <a:t>total cost</a:t>
            </a:r>
            <a:r>
              <a:rPr lang="en-US" sz="2000" dirty="0" smtClean="0">
                <a:solidFill>
                  <a:srgbClr val="A50F15"/>
                </a:solidFill>
              </a:rPr>
              <a:t> </a:t>
            </a:r>
            <a:r>
              <a:rPr lang="en-US" sz="2000" dirty="0" smtClean="0"/>
              <a:t>that includes the unit cost of the PEs and the development and certification costs of software tasks.</a:t>
            </a:r>
          </a:p>
        </p:txBody>
      </p:sp>
    </p:spTree>
    <p:extLst>
      <p:ext uri="{BB962C8B-B14F-4D97-AF65-F5344CB8AC3E}">
        <p14:creationId xmlns:p14="http://schemas.microsoft.com/office/powerpoint/2010/main" val="2561373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ltLang="zh-CN" dirty="0"/>
              <a:t>Experimental </a:t>
            </a:r>
            <a:r>
              <a:rPr lang="sv-SE" altLang="zh-CN" dirty="0" smtClean="0"/>
              <a:t>results</a:t>
            </a:r>
            <a:r>
              <a:rPr lang="sv-SE" altLang="zh-CN" dirty="0"/>
              <a:t>: </a:t>
            </a:r>
            <a:r>
              <a:rPr lang="sv-SE" dirty="0" smtClean="0"/>
              <a:t>real-life case study</a:t>
            </a:r>
            <a:endParaRPr lang="sv-SE"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7" y="1075729"/>
            <a:ext cx="4912043" cy="415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401" y="1467110"/>
            <a:ext cx="4193857" cy="321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99714" y="5338119"/>
            <a:ext cx="6744573" cy="707886"/>
          </a:xfrm>
          <a:prstGeom prst="rect">
            <a:avLst/>
          </a:prstGeom>
          <a:noFill/>
          <a:ln>
            <a:solidFill>
              <a:srgbClr val="FF0000"/>
            </a:solidFill>
          </a:ln>
        </p:spPr>
        <p:txBody>
          <a:bodyPr wrap="square" rtlCol="0">
            <a:spAutoFit/>
          </a:bodyPr>
          <a:lstStyle/>
          <a:p>
            <a:pPr algn="ctr"/>
            <a:r>
              <a:rPr lang="en-US" sz="2000" b="1" dirty="0" smtClean="0">
                <a:solidFill>
                  <a:srgbClr val="FF0000"/>
                </a:solidFill>
              </a:rPr>
              <a:t>Conclusion: By taking into account SIL decomposition, </a:t>
            </a:r>
            <a:br>
              <a:rPr lang="en-US" sz="2000" b="1" dirty="0" smtClean="0">
                <a:solidFill>
                  <a:srgbClr val="FF0000"/>
                </a:solidFill>
              </a:rPr>
            </a:br>
            <a:r>
              <a:rPr lang="en-US" sz="2000" b="1" dirty="0" smtClean="0">
                <a:solidFill>
                  <a:srgbClr val="FF0000"/>
                </a:solidFill>
              </a:rPr>
              <a:t>we are able to find schedulable solutions at a reduced cost.</a:t>
            </a:r>
            <a:endParaRPr lang="en-US" sz="2000" b="1" dirty="0">
              <a:solidFill>
                <a:srgbClr val="FF0000"/>
              </a:solidFill>
            </a:endParaRPr>
          </a:p>
        </p:txBody>
      </p:sp>
    </p:spTree>
    <p:extLst>
      <p:ext uri="{BB962C8B-B14F-4D97-AF65-F5344CB8AC3E}">
        <p14:creationId xmlns:p14="http://schemas.microsoft.com/office/powerpoint/2010/main" val="30059637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358775" y="935038"/>
            <a:ext cx="8112227" cy="5541962"/>
          </a:xfrm>
        </p:spPr>
        <p:txBody>
          <a:bodyPr/>
          <a:lstStyle/>
          <a:p>
            <a:pPr marL="342900" indent="-342900"/>
            <a:r>
              <a:rPr lang="en-US" dirty="0" smtClean="0">
                <a:solidFill>
                  <a:schemeClr val="bg2"/>
                </a:solidFill>
              </a:rPr>
              <a:t>Introduction</a:t>
            </a:r>
          </a:p>
          <a:p>
            <a:pPr marL="342900" indent="-342900"/>
            <a:endParaRPr lang="en-US" dirty="0">
              <a:solidFill>
                <a:schemeClr val="bg2"/>
              </a:solidFill>
            </a:endParaRPr>
          </a:p>
          <a:p>
            <a:r>
              <a:rPr lang="sv-SE" dirty="0">
                <a:solidFill>
                  <a:schemeClr val="bg2"/>
                </a:solidFill>
              </a:rPr>
              <a:t>Design for Robustness </a:t>
            </a:r>
            <a:r>
              <a:rPr lang="sv-SE" dirty="0" smtClean="0">
                <a:solidFill>
                  <a:schemeClr val="bg2"/>
                </a:solidFill>
              </a:rPr>
              <a:t>and </a:t>
            </a:r>
            <a:r>
              <a:rPr lang="en-US" dirty="0" smtClean="0">
                <a:solidFill>
                  <a:schemeClr val="bg2"/>
                </a:solidFill>
              </a:rPr>
              <a:t>Flexibility </a:t>
            </a:r>
            <a:r>
              <a:rPr lang="en-US" dirty="0">
                <a:solidFill>
                  <a:schemeClr val="bg2"/>
                </a:solidFill>
              </a:rPr>
              <a:t>of </a:t>
            </a:r>
            <a:r>
              <a:rPr lang="en-US" dirty="0" smtClean="0">
                <a:solidFill>
                  <a:schemeClr val="bg2"/>
                </a:solidFill>
              </a:rPr>
              <a:t>Real-Time </a:t>
            </a:r>
            <a:r>
              <a:rPr lang="en-US" dirty="0">
                <a:solidFill>
                  <a:schemeClr val="bg2"/>
                </a:solidFill>
              </a:rPr>
              <a:t>Distributed Applications during the Early </a:t>
            </a:r>
            <a:r>
              <a:rPr lang="en-US" dirty="0" smtClean="0">
                <a:solidFill>
                  <a:schemeClr val="bg2"/>
                </a:solidFill>
              </a:rPr>
              <a:t>Design </a:t>
            </a:r>
            <a:r>
              <a:rPr lang="sv-SE" dirty="0" smtClean="0">
                <a:solidFill>
                  <a:schemeClr val="bg2"/>
                </a:solidFill>
              </a:rPr>
              <a:t>Phases</a:t>
            </a:r>
          </a:p>
          <a:p>
            <a:endParaRPr lang="sv-SE" dirty="0" smtClean="0">
              <a:solidFill>
                <a:schemeClr val="bg2"/>
              </a:solidFill>
            </a:endParaRPr>
          </a:p>
          <a:p>
            <a:r>
              <a:rPr lang="sv-SE" dirty="0" smtClean="0">
                <a:solidFill>
                  <a:schemeClr val="bg2"/>
                </a:solidFill>
              </a:rPr>
              <a:t>Reliability-</a:t>
            </a:r>
            <a:r>
              <a:rPr lang="en-US" dirty="0" smtClean="0">
                <a:solidFill>
                  <a:schemeClr val="bg2"/>
                </a:solidFill>
              </a:rPr>
              <a:t>Aware </a:t>
            </a:r>
            <a:r>
              <a:rPr lang="en-US" dirty="0">
                <a:solidFill>
                  <a:schemeClr val="bg2"/>
                </a:solidFill>
              </a:rPr>
              <a:t>Dynamic Energy Management for Fault-Tolerant Distributed </a:t>
            </a:r>
            <a:r>
              <a:rPr lang="en-US" dirty="0" smtClean="0">
                <a:solidFill>
                  <a:schemeClr val="bg2"/>
                </a:solidFill>
              </a:rPr>
              <a:t>Embedded </a:t>
            </a:r>
            <a:r>
              <a:rPr lang="sv-SE" dirty="0" smtClean="0">
                <a:solidFill>
                  <a:schemeClr val="bg2"/>
                </a:solidFill>
              </a:rPr>
              <a:t>Systems</a:t>
            </a:r>
          </a:p>
          <a:p>
            <a:endParaRPr lang="sv-SE" dirty="0" smtClean="0"/>
          </a:p>
          <a:p>
            <a:r>
              <a:rPr lang="en-US" dirty="0">
                <a:solidFill>
                  <a:schemeClr val="bg2"/>
                </a:solidFill>
              </a:rPr>
              <a:t>Criticality-Aware Functionality Allocation for Distributed Real-Time Embedded </a:t>
            </a:r>
            <a:r>
              <a:rPr lang="sv-SE" dirty="0">
                <a:solidFill>
                  <a:schemeClr val="bg2"/>
                </a:solidFill>
              </a:rPr>
              <a:t>Systems</a:t>
            </a:r>
          </a:p>
          <a:p>
            <a:pPr marL="342900" indent="-342900"/>
            <a:endParaRPr lang="en-US" dirty="0" smtClean="0"/>
          </a:p>
          <a:p>
            <a:r>
              <a:rPr lang="en-US" altLang="zh-CN" b="1" dirty="0"/>
              <a:t>Summary and contributions</a:t>
            </a:r>
          </a:p>
        </p:txBody>
      </p:sp>
    </p:spTree>
    <p:extLst>
      <p:ext uri="{BB962C8B-B14F-4D97-AF65-F5344CB8AC3E}">
        <p14:creationId xmlns:p14="http://schemas.microsoft.com/office/powerpoint/2010/main" val="1511888064"/>
      </p:ext>
    </p:extLst>
  </p:cSld>
  <p:clrMapOvr>
    <a:masterClrMapping/>
  </p:clrMapOvr>
  <mc:AlternateContent xmlns:mc="http://schemas.openxmlformats.org/markup-compatibility/2006" xmlns:p14="http://schemas.microsoft.com/office/powerpoint/2010/main">
    <mc:Choice Requires="p14">
      <p:transition spd="slow" p14:dur="2000" advTm="54142"/>
    </mc:Choice>
    <mc:Fallback xmlns="">
      <p:transition xmlns:p14="http://schemas.microsoft.com/office/powerpoint/2010/main" spd="slow" advTm="54142"/>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Summary</a:t>
            </a:r>
            <a:endParaRPr lang="sv-SE" dirty="0"/>
          </a:p>
        </p:txBody>
      </p:sp>
      <p:sp>
        <p:nvSpPr>
          <p:cNvPr id="3" name="Content Placeholder 2"/>
          <p:cNvSpPr>
            <a:spLocks noGrp="1"/>
          </p:cNvSpPr>
          <p:nvPr>
            <p:ph idx="1"/>
          </p:nvPr>
        </p:nvSpPr>
        <p:spPr>
          <a:xfrm>
            <a:off x="307406" y="935038"/>
            <a:ext cx="8518096" cy="5541962"/>
          </a:xfrm>
        </p:spPr>
        <p:txBody>
          <a:bodyPr/>
          <a:lstStyle/>
          <a:p>
            <a:r>
              <a:rPr lang="en-US" altLang="zh-CN" dirty="0" smtClean="0"/>
              <a:t>I addressed </a:t>
            </a:r>
            <a:r>
              <a:rPr lang="en-US" altLang="zh-CN" dirty="0"/>
              <a:t>the architecture selection and the mapping of </a:t>
            </a:r>
            <a:r>
              <a:rPr lang="en-US" altLang="zh-CN" dirty="0" smtClean="0"/>
              <a:t>hard real-time </a:t>
            </a:r>
            <a:r>
              <a:rPr lang="en-US" altLang="zh-CN" dirty="0"/>
              <a:t>applications on distributed heterogeneous </a:t>
            </a:r>
            <a:r>
              <a:rPr lang="en-US" altLang="zh-CN" dirty="0" smtClean="0"/>
              <a:t>architectures. </a:t>
            </a:r>
            <a:endParaRPr lang="en-US" altLang="zh-CN" dirty="0"/>
          </a:p>
          <a:p>
            <a:pPr lvl="1"/>
            <a:r>
              <a:rPr lang="en-US" altLang="zh-CN" sz="2000" dirty="0" smtClean="0"/>
              <a:t>I modeled the </a:t>
            </a:r>
            <a:r>
              <a:rPr lang="en-US" altLang="zh-CN" sz="2000" dirty="0"/>
              <a:t>uncertainties in </a:t>
            </a:r>
            <a:r>
              <a:rPr lang="en-US" altLang="zh-CN" sz="2000" dirty="0" smtClean="0"/>
              <a:t>WCETs, </a:t>
            </a:r>
            <a:r>
              <a:rPr lang="en-US" altLang="zh-CN" sz="2000" dirty="0"/>
              <a:t>functionality requirements, and hardware </a:t>
            </a:r>
            <a:r>
              <a:rPr lang="en-US" altLang="zh-CN" sz="2000" dirty="0" smtClean="0"/>
              <a:t>component costs, </a:t>
            </a:r>
            <a:r>
              <a:rPr lang="en-US" altLang="zh-CN" sz="2000" dirty="0"/>
              <a:t>during the early design phases. </a:t>
            </a:r>
          </a:p>
          <a:p>
            <a:endParaRPr lang="en-US" altLang="zh-CN" dirty="0" smtClean="0">
              <a:latin typeface="+mn-lt"/>
              <a:cs typeface="Times New Roman" pitchFamily="18" charset="0"/>
            </a:endParaRPr>
          </a:p>
          <a:p>
            <a:r>
              <a:rPr lang="en-US" altLang="zh-CN" dirty="0" smtClean="0"/>
              <a:t>I addressed </a:t>
            </a:r>
            <a:r>
              <a:rPr lang="en-US" altLang="zh-CN" dirty="0"/>
              <a:t>the mapping, voltage and frequency scaling for </a:t>
            </a:r>
            <a:r>
              <a:rPr lang="en-US" altLang="zh-CN" dirty="0" smtClean="0"/>
              <a:t>fault-tolerant hard </a:t>
            </a:r>
            <a:r>
              <a:rPr lang="en-US" altLang="zh-CN" dirty="0"/>
              <a:t>real-time applications mapped on distributed embedded </a:t>
            </a:r>
            <a:r>
              <a:rPr lang="en-US" altLang="zh-CN" dirty="0" smtClean="0"/>
              <a:t>systems.</a:t>
            </a:r>
          </a:p>
          <a:p>
            <a:pPr lvl="1"/>
            <a:r>
              <a:rPr lang="en-US" altLang="zh-CN" sz="2000" dirty="0" smtClean="0">
                <a:latin typeface="+mn-lt"/>
              </a:rPr>
              <a:t>I proposed both offline and online approaches that can take reliability into account when performing voltage and frequency scaling.</a:t>
            </a:r>
          </a:p>
          <a:p>
            <a:pPr lvl="1"/>
            <a:endParaRPr lang="en-US" altLang="zh-CN" sz="2000" dirty="0" smtClean="0">
              <a:latin typeface="+mn-lt"/>
              <a:cs typeface="Times New Roman" pitchFamily="18" charset="0"/>
            </a:endParaRPr>
          </a:p>
          <a:p>
            <a:r>
              <a:rPr lang="en-US" altLang="zh-CN" dirty="0" smtClean="0"/>
              <a:t>I addressed the function-to-task allocation and task mapping of mixed-criticality applications on distributed architectures. </a:t>
            </a:r>
          </a:p>
          <a:p>
            <a:pPr lvl="1"/>
            <a:r>
              <a:rPr lang="en-US" altLang="zh-CN" sz="2000" dirty="0" smtClean="0"/>
              <a:t>I took into account safety and integrity requirements while performing functional decomposition and architecture selection.</a:t>
            </a:r>
            <a:endParaRPr lang="sv-SE" sz="2000" dirty="0"/>
          </a:p>
        </p:txBody>
      </p:sp>
    </p:spTree>
    <p:extLst>
      <p:ext uri="{BB962C8B-B14F-4D97-AF65-F5344CB8AC3E}">
        <p14:creationId xmlns:p14="http://schemas.microsoft.com/office/powerpoint/2010/main" val="7366455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a:xfrm>
            <a:off x="457632" y="935038"/>
            <a:ext cx="8019106" cy="5541962"/>
          </a:xfrm>
        </p:spPr>
        <p:txBody>
          <a:bodyPr/>
          <a:lstStyle/>
          <a:p>
            <a:pPr marL="182563" indent="-182563"/>
            <a:r>
              <a:rPr lang="sv-SE" altLang="zh-CN" dirty="0"/>
              <a:t>I have addressed competing design metrics, and to support the designer making early design </a:t>
            </a:r>
            <a:r>
              <a:rPr lang="sv-SE" altLang="zh-CN" dirty="0" smtClean="0"/>
              <a:t>decisions.</a:t>
            </a:r>
            <a:endParaRPr lang="sv-SE" dirty="0" smtClean="0"/>
          </a:p>
          <a:p>
            <a:pPr marL="182563" indent="-182563"/>
            <a:endParaRPr lang="sv-SE" dirty="0"/>
          </a:p>
          <a:p>
            <a:pPr marL="182563" indent="-182563"/>
            <a:r>
              <a:rPr lang="sv-SE" dirty="0" smtClean="0"/>
              <a:t>I have proposed methods to perform automatic design space exploration for design of embedded systems. </a:t>
            </a:r>
          </a:p>
          <a:p>
            <a:pPr marL="182563" indent="-182563">
              <a:buNone/>
            </a:pPr>
            <a:endParaRPr lang="sv-SE" dirty="0"/>
          </a:p>
          <a:p>
            <a:pPr marL="182563" indent="-182563"/>
            <a:r>
              <a:rPr lang="sv-SE" dirty="0" smtClean="0"/>
              <a:t>The implemented </a:t>
            </a:r>
            <a:r>
              <a:rPr lang="sv-SE" altLang="zh-CN" dirty="0"/>
              <a:t>design space exploration </a:t>
            </a:r>
            <a:r>
              <a:rPr lang="sv-SE" dirty="0" smtClean="0"/>
              <a:t>tools are able to determine good quality solutions in a reasonable time.</a:t>
            </a:r>
            <a:endParaRPr lang="sv-SE" dirty="0"/>
          </a:p>
        </p:txBody>
      </p:sp>
    </p:spTree>
    <p:extLst>
      <p:ext uri="{BB962C8B-B14F-4D97-AF65-F5344CB8AC3E}">
        <p14:creationId xmlns:p14="http://schemas.microsoft.com/office/powerpoint/2010/main" val="37963064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28965" y="2647736"/>
            <a:ext cx="6486071" cy="1562528"/>
          </a:xfrm>
        </p:spPr>
        <p:txBody>
          <a:bodyPr/>
          <a:lstStyle/>
          <a:p>
            <a:pPr algn="ctr"/>
            <a:r>
              <a:rPr lang="sv-SE" sz="6000" dirty="0" smtClean="0"/>
              <a:t>Thank You</a:t>
            </a:r>
            <a:endParaRPr lang="sv-SE" sz="6000" dirty="0"/>
          </a:p>
        </p:txBody>
      </p:sp>
    </p:spTree>
    <p:extLst>
      <p:ext uri="{BB962C8B-B14F-4D97-AF65-F5344CB8AC3E}">
        <p14:creationId xmlns:p14="http://schemas.microsoft.com/office/powerpoint/2010/main" val="2572632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r>
              <a:rPr lang="en-US" dirty="0" smtClean="0"/>
              <a:t>early design stages</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666" y="1155859"/>
            <a:ext cx="6296668" cy="337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a:spLocks noGrp="1"/>
          </p:cNvSpPr>
          <p:nvPr>
            <p:ph idx="1"/>
          </p:nvPr>
        </p:nvSpPr>
        <p:spPr>
          <a:xfrm>
            <a:off x="800113" y="4887887"/>
            <a:ext cx="7740391" cy="845370"/>
          </a:xfrm>
        </p:spPr>
        <p:txBody>
          <a:bodyPr/>
          <a:lstStyle/>
          <a:p>
            <a:r>
              <a:rPr lang="en-US" dirty="0" smtClean="0">
                <a:latin typeface="Calibri" charset="0"/>
                <a:ea typeface="ＭＳ Ｐゴシック" charset="0"/>
              </a:rPr>
              <a:t>Early design decisions have a high impact</a:t>
            </a:r>
          </a:p>
          <a:p>
            <a:pPr lvl="1"/>
            <a:r>
              <a:rPr lang="en-US" sz="2000" dirty="0" smtClean="0"/>
              <a:t>More effort should be spent during the early design phases</a:t>
            </a:r>
          </a:p>
        </p:txBody>
      </p:sp>
      <p:sp>
        <p:nvSpPr>
          <p:cNvPr id="5" name="Content Placeholder 2"/>
          <p:cNvSpPr txBox="1">
            <a:spLocks/>
          </p:cNvSpPr>
          <p:nvPr/>
        </p:nvSpPr>
        <p:spPr bwMode="auto">
          <a:xfrm>
            <a:off x="800113" y="5949280"/>
            <a:ext cx="7740391" cy="49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a:buClr>
                <a:srgbClr val="FCAE91"/>
              </a:buClr>
            </a:pPr>
            <a:r>
              <a:rPr lang="en-US" dirty="0" smtClean="0">
                <a:solidFill>
                  <a:srgbClr val="A50F15"/>
                </a:solidFill>
              </a:rPr>
              <a:t>Challenge: </a:t>
            </a:r>
            <a:r>
              <a:rPr lang="en-US" b="1" dirty="0" smtClean="0">
                <a:solidFill>
                  <a:srgbClr val="A50F15"/>
                </a:solidFill>
              </a:rPr>
              <a:t>uncertainties</a:t>
            </a:r>
            <a:endParaRPr lang="en-US" b="1" dirty="0">
              <a:solidFill>
                <a:srgbClr val="A50F15"/>
              </a:solidFill>
            </a:endParaRPr>
          </a:p>
        </p:txBody>
      </p:sp>
    </p:spTree>
    <p:custDataLst>
      <p:tags r:id="rId1"/>
    </p:custDataLst>
    <p:extLst>
      <p:ext uri="{BB962C8B-B14F-4D97-AF65-F5344CB8AC3E}">
        <p14:creationId xmlns:p14="http://schemas.microsoft.com/office/powerpoint/2010/main" val="896483578"/>
      </p:ext>
    </p:extLst>
  </p:cSld>
  <p:clrMapOvr>
    <a:masterClrMapping/>
  </p:clrMapOvr>
  <mc:AlternateContent xmlns:mc="http://schemas.openxmlformats.org/markup-compatibility/2006" xmlns:p14="http://schemas.microsoft.com/office/powerpoint/2010/main">
    <mc:Choice Requires="p14">
      <p:transition spd="slow" p14:dur="2000" advTm="149793"/>
    </mc:Choice>
    <mc:Fallback xmlns="">
      <p:transition xmlns:p14="http://schemas.microsoft.com/office/powerpoint/2010/main" spd="slow" advTm="14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system-level design</a:t>
            </a:r>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673" y="3598045"/>
            <a:ext cx="2789905" cy="245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5976" y="867422"/>
            <a:ext cx="4968875" cy="292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65096" y="2331890"/>
            <a:ext cx="889686" cy="400110"/>
          </a:xfrm>
          <a:prstGeom prst="rect">
            <a:avLst/>
          </a:prstGeom>
          <a:noFill/>
        </p:spPr>
        <p:txBody>
          <a:bodyPr wrap="square" rtlCol="0">
            <a:spAutoFit/>
          </a:bodyPr>
          <a:lstStyle/>
          <a:p>
            <a:pPr algn="ctr"/>
            <a:r>
              <a:rPr lang="sv-SE" sz="2000" b="1" dirty="0" smtClean="0"/>
              <a:t>DSE</a:t>
            </a:r>
            <a:endParaRPr lang="sv-SE" sz="2000" b="1" dirty="0"/>
          </a:p>
        </p:txBody>
      </p:sp>
    </p:spTree>
    <p:custDataLst>
      <p:tags r:id="rId1"/>
    </p:custDataLst>
    <p:extLst>
      <p:ext uri="{BB962C8B-B14F-4D97-AF65-F5344CB8AC3E}">
        <p14:creationId xmlns:p14="http://schemas.microsoft.com/office/powerpoint/2010/main" val="2316947991"/>
      </p:ext>
    </p:extLst>
  </p:cSld>
  <p:clrMapOvr>
    <a:masterClrMapping/>
  </p:clrMapOvr>
  <mc:AlternateContent xmlns:mc="http://schemas.openxmlformats.org/markup-compatibility/2006" xmlns:p14="http://schemas.microsoft.com/office/powerpoint/2010/main">
    <mc:Choice Requires="p14">
      <p:transition spd="slow" p14:dur="2000" advTm="118658"/>
    </mc:Choice>
    <mc:Fallback xmlns="">
      <p:transition xmlns:p14="http://schemas.microsoft.com/office/powerpoint/2010/main" spd="slow" advTm="11865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Introduction: system models</a:t>
            </a:r>
            <a:endParaRPr lang="sv-SE" dirty="0"/>
          </a:p>
        </p:txBody>
      </p:sp>
      <p:sp>
        <p:nvSpPr>
          <p:cNvPr id="5" name="Content Placeholder 4"/>
          <p:cNvSpPr>
            <a:spLocks noGrp="1"/>
          </p:cNvSpPr>
          <p:nvPr>
            <p:ph sz="half" idx="2"/>
          </p:nvPr>
        </p:nvSpPr>
        <p:spPr>
          <a:xfrm>
            <a:off x="3723449" y="1171508"/>
            <a:ext cx="1762931" cy="462686"/>
          </a:xfrm>
        </p:spPr>
        <p:txBody>
          <a:bodyPr/>
          <a:lstStyle/>
          <a:p>
            <a:pPr marL="0" indent="0" algn="ctr">
              <a:buNone/>
            </a:pPr>
            <a:r>
              <a:rPr lang="sv-SE" sz="2000" dirty="0" smtClean="0"/>
              <a:t>Application</a:t>
            </a:r>
            <a:endParaRPr lang="sv-SE"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826" y="1658218"/>
            <a:ext cx="1291087" cy="75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4"/>
          <p:cNvSpPr>
            <a:spLocks noGrp="1"/>
          </p:cNvSpPr>
          <p:nvPr>
            <p:ph sz="half" idx="2"/>
          </p:nvPr>
        </p:nvSpPr>
        <p:spPr>
          <a:xfrm>
            <a:off x="1074778" y="1171453"/>
            <a:ext cx="2020119" cy="462686"/>
          </a:xfrm>
        </p:spPr>
        <p:txBody>
          <a:bodyPr/>
          <a:lstStyle/>
          <a:p>
            <a:pPr marL="0" indent="0" algn="ctr">
              <a:buNone/>
            </a:pPr>
            <a:r>
              <a:rPr lang="sv-SE" sz="2000" dirty="0" smtClean="0"/>
              <a:t>Architecture</a:t>
            </a:r>
            <a:endParaRPr lang="sv-SE" sz="2000" dirty="0"/>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0336" y="1671387"/>
            <a:ext cx="1803329" cy="52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5390" y="1642652"/>
            <a:ext cx="1005714" cy="107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4"/>
          <p:cNvSpPr>
            <a:spLocks noGrp="1"/>
          </p:cNvSpPr>
          <p:nvPr>
            <p:ph sz="half" idx="2"/>
          </p:nvPr>
        </p:nvSpPr>
        <p:spPr>
          <a:xfrm>
            <a:off x="6171074" y="1178529"/>
            <a:ext cx="1762931" cy="462686"/>
          </a:xfrm>
        </p:spPr>
        <p:txBody>
          <a:bodyPr/>
          <a:lstStyle/>
          <a:p>
            <a:pPr marL="0" indent="0" algn="ctr">
              <a:buNone/>
            </a:pPr>
            <a:r>
              <a:rPr lang="sv-SE" sz="2000" smtClean="0"/>
              <a:t>WCETs</a:t>
            </a:r>
            <a:endParaRPr lang="sv-SE" sz="2000" dirty="0"/>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5384375"/>
            <a:ext cx="42672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内容占位符 4"/>
          <p:cNvSpPr txBox="1">
            <a:spLocks/>
          </p:cNvSpPr>
          <p:nvPr/>
        </p:nvSpPr>
        <p:spPr bwMode="auto">
          <a:xfrm>
            <a:off x="325233" y="1058909"/>
            <a:ext cx="8424863" cy="54390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8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sz="1800">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8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800">
                <a:solidFill>
                  <a:schemeClr val="tx1"/>
                </a:solidFill>
                <a:latin typeface="+mn-lt"/>
                <a:ea typeface="+mn-ea"/>
              </a:defRPr>
            </a:lvl6pPr>
            <a:lvl7pPr marL="3032125" indent="-228600" algn="l" rtl="0" eaLnBrk="1" fontAlgn="base" hangingPunct="1">
              <a:spcBef>
                <a:spcPct val="20000"/>
              </a:spcBef>
              <a:spcAft>
                <a:spcPct val="0"/>
              </a:spcAft>
              <a:buChar char="»"/>
              <a:defRPr sz="1800">
                <a:solidFill>
                  <a:schemeClr val="tx1"/>
                </a:solidFill>
                <a:latin typeface="+mn-lt"/>
                <a:ea typeface="+mn-ea"/>
              </a:defRPr>
            </a:lvl7pPr>
            <a:lvl8pPr marL="3489325" indent="-228600" algn="l" rtl="0" eaLnBrk="1" fontAlgn="base" hangingPunct="1">
              <a:spcBef>
                <a:spcPct val="20000"/>
              </a:spcBef>
              <a:spcAft>
                <a:spcPct val="0"/>
              </a:spcAft>
              <a:buChar char="»"/>
              <a:defRPr sz="1800">
                <a:solidFill>
                  <a:schemeClr val="tx1"/>
                </a:solidFill>
                <a:latin typeface="+mn-lt"/>
                <a:ea typeface="+mn-ea"/>
              </a:defRPr>
            </a:lvl8pPr>
            <a:lvl9pPr marL="3946525" indent="-228600" algn="l" rtl="0" eaLnBrk="1" fontAlgn="base" hangingPunct="1">
              <a:spcBef>
                <a:spcPct val="20000"/>
              </a:spcBef>
              <a:spcAft>
                <a:spcPct val="0"/>
              </a:spcAft>
              <a:buChar char="»"/>
              <a:defRPr sz="1800">
                <a:solidFill>
                  <a:schemeClr val="tx1"/>
                </a:solidFill>
                <a:latin typeface="+mn-lt"/>
                <a:ea typeface="+mn-ea"/>
              </a:defRPr>
            </a:lvl9pPr>
          </a:lstStyle>
          <a:p>
            <a:pPr defTabSz="914400"/>
            <a:endParaRPr lang="en-US" altLang="zh-CN" sz="2000" kern="0" dirty="0" smtClean="0">
              <a:latin typeface="+mj-lt"/>
              <a:cs typeface="Times New Roman" pitchFamily="18" charset="0"/>
            </a:endParaRPr>
          </a:p>
          <a:p>
            <a:pPr defTabSz="914400"/>
            <a:endParaRPr lang="en-US" altLang="zh-CN" sz="2000" kern="0" dirty="0" smtClean="0">
              <a:latin typeface="+mj-lt"/>
              <a:cs typeface="Times New Roman" pitchFamily="18" charset="0"/>
            </a:endParaRPr>
          </a:p>
          <a:p>
            <a:pPr defTabSz="914400"/>
            <a:endParaRPr lang="en-US" altLang="zh-CN" sz="2000" kern="0" dirty="0" smtClean="0">
              <a:latin typeface="+mj-lt"/>
              <a:cs typeface="Times New Roman" pitchFamily="18" charset="0"/>
            </a:endParaRPr>
          </a:p>
          <a:p>
            <a:pPr defTabSz="914400"/>
            <a:endParaRPr lang="en-US" altLang="zh-CN" sz="2000" kern="0" dirty="0" smtClean="0">
              <a:latin typeface="+mj-lt"/>
              <a:cs typeface="Times New Roman" pitchFamily="18" charset="0"/>
            </a:endParaRPr>
          </a:p>
          <a:p>
            <a:pPr defTabSz="914400"/>
            <a:endParaRPr lang="en-US" altLang="zh-CN" sz="2000" kern="0" dirty="0" smtClean="0">
              <a:latin typeface="+mj-lt"/>
              <a:cs typeface="Times New Roman" pitchFamily="18" charset="0"/>
            </a:endParaRPr>
          </a:p>
          <a:p>
            <a:pPr defTabSz="914400"/>
            <a:r>
              <a:rPr lang="en-US" altLang="zh-CN" sz="2400" kern="0" dirty="0" smtClean="0">
                <a:latin typeface="+mn-lt"/>
                <a:cs typeface="Times New Roman" pitchFamily="18" charset="0"/>
              </a:rPr>
              <a:t>Scheduling</a:t>
            </a:r>
          </a:p>
          <a:p>
            <a:pPr lvl="1" defTabSz="914400"/>
            <a:r>
              <a:rPr lang="en-US" altLang="zh-CN" sz="2000" kern="0" dirty="0" smtClean="0">
                <a:latin typeface="+mn-lt"/>
                <a:cs typeface="Times New Roman" pitchFamily="18" charset="0"/>
              </a:rPr>
              <a:t>Tasks are scheduled by </a:t>
            </a:r>
            <a:r>
              <a:rPr lang="en-US" altLang="zh-CN" sz="2000" b="1" kern="0" dirty="0" smtClean="0">
                <a:latin typeface="+mn-lt"/>
                <a:cs typeface="Times New Roman" pitchFamily="18" charset="0"/>
              </a:rPr>
              <a:t>fixed-priority preemptive scheduling</a:t>
            </a:r>
            <a:r>
              <a:rPr lang="en-US" altLang="zh-CN" sz="2000" kern="0" dirty="0" smtClean="0">
                <a:latin typeface="+mn-lt"/>
                <a:cs typeface="Times New Roman" pitchFamily="18" charset="0"/>
              </a:rPr>
              <a:t>, while </a:t>
            </a:r>
            <a:r>
              <a:rPr lang="en-US" sz="2000" kern="0" dirty="0" smtClean="0">
                <a:latin typeface="+mn-lt"/>
              </a:rPr>
              <a:t>messages are transmitted using a </a:t>
            </a:r>
            <a:r>
              <a:rPr lang="en-US" sz="2000" b="1" kern="0" dirty="0" smtClean="0">
                <a:latin typeface="+mn-lt"/>
              </a:rPr>
              <a:t>fixed-priority </a:t>
            </a:r>
            <a:r>
              <a:rPr lang="en-US" sz="2000" b="1" kern="0" dirty="0" err="1" smtClean="0">
                <a:latin typeface="+mn-lt"/>
              </a:rPr>
              <a:t>nonpreemptive</a:t>
            </a:r>
            <a:r>
              <a:rPr lang="en-US" sz="2000" b="1" kern="0" dirty="0" smtClean="0">
                <a:latin typeface="+mn-lt"/>
              </a:rPr>
              <a:t> </a:t>
            </a:r>
            <a:r>
              <a:rPr lang="sv-SE" sz="2000" kern="0" dirty="0" smtClean="0">
                <a:latin typeface="+mn-lt"/>
              </a:rPr>
              <a:t>policy.</a:t>
            </a:r>
            <a:endParaRPr lang="en-US" altLang="zh-CN" sz="2000" kern="0" dirty="0" smtClean="0">
              <a:latin typeface="+mn-lt"/>
              <a:cs typeface="Times New Roman" pitchFamily="18" charset="0"/>
            </a:endParaRPr>
          </a:p>
          <a:p>
            <a:pPr lvl="1" defTabSz="914400"/>
            <a:r>
              <a:rPr lang="en-US" altLang="zh-CN" sz="2000" kern="0" dirty="0" smtClean="0">
                <a:latin typeface="+mn-lt"/>
                <a:cs typeface="Times New Roman" pitchFamily="18" charset="0"/>
              </a:rPr>
              <a:t>We use </a:t>
            </a:r>
            <a:r>
              <a:rPr lang="en-US" altLang="zh-CN" sz="2000" b="1" kern="0" dirty="0" smtClean="0">
                <a:latin typeface="+mn-lt"/>
                <a:cs typeface="Times New Roman" pitchFamily="18" charset="0"/>
              </a:rPr>
              <a:t>response time analysis </a:t>
            </a:r>
            <a:r>
              <a:rPr lang="en-US" altLang="zh-CN" sz="2000" kern="0" dirty="0" smtClean="0">
                <a:latin typeface="+mn-lt"/>
                <a:cs typeface="Times New Roman" pitchFamily="18" charset="0"/>
              </a:rPr>
              <a:t>to calculate  the worst-case response time  </a:t>
            </a:r>
            <a:r>
              <a:rPr lang="en-US" altLang="zh-CN" sz="2000" i="1" kern="0" dirty="0" err="1" smtClean="0">
                <a:latin typeface="+mn-lt"/>
                <a:cs typeface="Times New Roman" pitchFamily="18" charset="0"/>
              </a:rPr>
              <a:t>r</a:t>
            </a:r>
            <a:r>
              <a:rPr lang="en-US" altLang="zh-CN" sz="2000" i="1" kern="0" baseline="-25000" dirty="0" err="1" smtClean="0">
                <a:latin typeface="+mn-lt"/>
                <a:cs typeface="Times New Roman" pitchFamily="18" charset="0"/>
              </a:rPr>
              <a:t>i</a:t>
            </a:r>
            <a:r>
              <a:rPr lang="en-US" altLang="zh-CN" sz="2000" kern="0" dirty="0" smtClean="0">
                <a:latin typeface="+mn-lt"/>
                <a:cs typeface="Times New Roman" pitchFamily="18" charset="0"/>
              </a:rPr>
              <a:t>  for each task, which is compared to its deadline </a:t>
            </a:r>
            <a:r>
              <a:rPr lang="en-US" altLang="zh-CN" sz="2000" i="1" kern="0" dirty="0" smtClean="0">
                <a:latin typeface="+mn-lt"/>
                <a:cs typeface="Times New Roman" pitchFamily="18" charset="0"/>
              </a:rPr>
              <a:t>D</a:t>
            </a:r>
            <a:r>
              <a:rPr lang="en-US" altLang="zh-CN" sz="2000" i="1" kern="0" baseline="-25000" dirty="0" smtClean="0">
                <a:latin typeface="+mn-lt"/>
                <a:cs typeface="Times New Roman" pitchFamily="18" charset="0"/>
              </a:rPr>
              <a:t>i</a:t>
            </a:r>
            <a:r>
              <a:rPr lang="en-US" altLang="zh-CN" sz="2000" kern="0" dirty="0" smtClean="0">
                <a:latin typeface="+mn-lt"/>
                <a:cs typeface="Times New Roman" pitchFamily="18" charset="0"/>
              </a:rPr>
              <a:t> .</a:t>
            </a:r>
          </a:p>
          <a:p>
            <a:pPr lvl="1" defTabSz="914400"/>
            <a:r>
              <a:rPr lang="en-US" altLang="zh-CN" sz="2000" kern="0" dirty="0" smtClean="0">
                <a:latin typeface="+mn-lt"/>
                <a:cs typeface="Times New Roman" pitchFamily="18" charset="0"/>
              </a:rPr>
              <a:t>We use the  </a:t>
            </a:r>
            <a:r>
              <a:rPr lang="en-US" altLang="zh-CN" sz="2000" b="1" kern="0" dirty="0" smtClean="0">
                <a:latin typeface="+mn-lt"/>
                <a:cs typeface="Times New Roman" pitchFamily="18" charset="0"/>
              </a:rPr>
              <a:t>degree of schedulability </a:t>
            </a:r>
            <a:r>
              <a:rPr lang="en-US" altLang="zh-CN" sz="2000" i="1" kern="0" dirty="0" err="1" smtClean="0">
                <a:latin typeface="+mn-lt"/>
                <a:cs typeface="Times New Roman" pitchFamily="18" charset="0"/>
              </a:rPr>
              <a:t>r</a:t>
            </a:r>
            <a:r>
              <a:rPr lang="en-US" altLang="zh-CN" sz="2000" i="1" kern="0" baseline="-25000" dirty="0" err="1" smtClean="0">
                <a:latin typeface="+mn-lt"/>
                <a:cs typeface="Times New Roman" pitchFamily="18" charset="0"/>
              </a:rPr>
              <a:t>S</a:t>
            </a:r>
            <a:r>
              <a:rPr lang="en-US" altLang="zh-CN" sz="2000" b="1" kern="0" dirty="0" smtClean="0">
                <a:latin typeface="+mn-lt"/>
                <a:cs typeface="Times New Roman" pitchFamily="18" charset="0"/>
              </a:rPr>
              <a:t> </a:t>
            </a:r>
            <a:r>
              <a:rPr lang="en-US" altLang="zh-CN" sz="2000" kern="0" dirty="0" smtClean="0">
                <a:latin typeface="+mn-lt"/>
                <a:cs typeface="Times New Roman" pitchFamily="18" charset="0"/>
              </a:rPr>
              <a:t>to measure which design alternative is “more schedulable”.</a:t>
            </a:r>
          </a:p>
          <a:p>
            <a:pPr defTabSz="914400"/>
            <a:endParaRPr lang="en-US" altLang="zh-CN" sz="2000" kern="0" dirty="0" smtClean="0">
              <a:latin typeface="+mj-lt"/>
              <a:cs typeface="Times New Roman" pitchFamily="18" charset="0"/>
            </a:endParaRPr>
          </a:p>
          <a:p>
            <a:pPr defTabSz="914400"/>
            <a:endParaRPr lang="en-US" altLang="zh-CN" sz="2000" kern="0" dirty="0" smtClean="0">
              <a:latin typeface="+mj-lt"/>
              <a:cs typeface="Times New Roman" pitchFamily="18" charset="0"/>
            </a:endParaRPr>
          </a:p>
          <a:p>
            <a:pPr defTabSz="914400"/>
            <a:endParaRPr lang="en-US" altLang="zh-CN" sz="2000" kern="0" dirty="0" smtClean="0">
              <a:latin typeface="+mj-lt"/>
              <a:cs typeface="Times New Roman" pitchFamily="18" charset="0"/>
            </a:endParaRPr>
          </a:p>
          <a:p>
            <a:pPr marL="0" indent="0" defTabSz="914400">
              <a:buFont typeface="Wingdings" charset="2"/>
              <a:buNone/>
            </a:pPr>
            <a:r>
              <a:rPr lang="en-US" altLang="zh-CN" sz="2000" kern="0" dirty="0" smtClean="0">
                <a:latin typeface="+mj-lt"/>
                <a:cs typeface="Times New Roman" pitchFamily="18" charset="0"/>
              </a:rPr>
              <a:t/>
            </a:r>
            <a:br>
              <a:rPr lang="en-US" altLang="zh-CN" sz="2000" kern="0" dirty="0" smtClean="0">
                <a:latin typeface="+mj-lt"/>
                <a:cs typeface="Times New Roman" pitchFamily="18" charset="0"/>
              </a:rPr>
            </a:br>
            <a:endParaRPr lang="en-US" altLang="zh-CN" sz="2000" kern="0" dirty="0" smtClean="0">
              <a:latin typeface="+mj-lt"/>
              <a:cs typeface="Times New Roman" pitchFamily="18" charset="0"/>
            </a:endParaRPr>
          </a:p>
          <a:p>
            <a:pPr defTabSz="914400"/>
            <a:endParaRPr lang="zh-CN" altLang="en-US" kern="0" dirty="0">
              <a:latin typeface="Times New Roman" pitchFamily="18" charset="0"/>
              <a:cs typeface="Times New Roman" pitchFamily="18" charset="0"/>
            </a:endParaRPr>
          </a:p>
        </p:txBody>
      </p:sp>
    </p:spTree>
    <p:extLst>
      <p:ext uri="{BB962C8B-B14F-4D97-AF65-F5344CB8AC3E}">
        <p14:creationId xmlns:p14="http://schemas.microsoft.com/office/powerpoint/2010/main" val="303372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Introduction: system-level design tasks</a:t>
            </a:r>
            <a:endParaRPr lang="sv-SE" dirty="0"/>
          </a:p>
        </p:txBody>
      </p:sp>
      <p:sp>
        <p:nvSpPr>
          <p:cNvPr id="13" name="Content Placeholder 2"/>
          <p:cNvSpPr txBox="1">
            <a:spLocks/>
          </p:cNvSpPr>
          <p:nvPr/>
        </p:nvSpPr>
        <p:spPr bwMode="auto">
          <a:xfrm>
            <a:off x="357188" y="1009213"/>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sv-SE" altLang="zh-CN" sz="2000" b="1" dirty="0"/>
              <a:t>Function-to-task allocation</a:t>
            </a:r>
            <a:endParaRPr lang="en-US" sz="2000" dirty="0"/>
          </a:p>
        </p:txBody>
      </p:sp>
      <p:sp>
        <p:nvSpPr>
          <p:cNvPr id="14" name="Content Placeholder 2"/>
          <p:cNvSpPr txBox="1">
            <a:spLocks/>
          </p:cNvSpPr>
          <p:nvPr/>
        </p:nvSpPr>
        <p:spPr bwMode="auto">
          <a:xfrm>
            <a:off x="5819857" y="1009213"/>
            <a:ext cx="2963781"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how to decompose functional blocks into tasks</a:t>
            </a:r>
          </a:p>
          <a:p>
            <a:pPr indent="-180000"/>
            <a:endParaRPr lang="en-US" sz="2000" dirty="0"/>
          </a:p>
        </p:txBody>
      </p:sp>
      <p:sp>
        <p:nvSpPr>
          <p:cNvPr id="22" name="Content Placeholder 2"/>
          <p:cNvSpPr txBox="1">
            <a:spLocks/>
          </p:cNvSpPr>
          <p:nvPr/>
        </p:nvSpPr>
        <p:spPr bwMode="auto">
          <a:xfrm>
            <a:off x="357188" y="3119007"/>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defTabSz="914400">
              <a:buFont typeface="Wingdings" charset="2"/>
              <a:buNone/>
            </a:pPr>
            <a:r>
              <a:rPr lang="en-US" sz="2000" b="1" kern="0" dirty="0" smtClean="0"/>
              <a:t>Mapping</a:t>
            </a:r>
          </a:p>
          <a:p>
            <a:pPr defTabSz="914400"/>
            <a:endParaRPr lang="en-US" sz="2000" kern="0" dirty="0"/>
          </a:p>
        </p:txBody>
      </p:sp>
      <p:sp>
        <p:nvSpPr>
          <p:cNvPr id="23" name="Content Placeholder 2"/>
          <p:cNvSpPr txBox="1">
            <a:spLocks/>
          </p:cNvSpPr>
          <p:nvPr/>
        </p:nvSpPr>
        <p:spPr bwMode="auto">
          <a:xfrm>
            <a:off x="5819858" y="3203416"/>
            <a:ext cx="2963780" cy="7875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sz="2000" dirty="0" smtClean="0"/>
              <a:t>Deciding in which PE to  place a task</a:t>
            </a:r>
          </a:p>
          <a:p>
            <a:endParaRPr lang="en-US" sz="2000" dirty="0"/>
          </a:p>
        </p:txBody>
      </p:sp>
      <p:sp>
        <p:nvSpPr>
          <p:cNvPr id="24" name="Content Placeholder 2"/>
          <p:cNvSpPr txBox="1">
            <a:spLocks/>
          </p:cNvSpPr>
          <p:nvPr/>
        </p:nvSpPr>
        <p:spPr bwMode="auto">
          <a:xfrm>
            <a:off x="357188" y="5333620"/>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Scheduling</a:t>
            </a:r>
          </a:p>
          <a:p>
            <a:endParaRPr lang="en-US" sz="2000" dirty="0"/>
          </a:p>
        </p:txBody>
      </p:sp>
      <p:sp>
        <p:nvSpPr>
          <p:cNvPr id="25" name="Content Placeholder 2"/>
          <p:cNvSpPr txBox="1">
            <a:spLocks/>
          </p:cNvSpPr>
          <p:nvPr/>
        </p:nvSpPr>
        <p:spPr bwMode="auto">
          <a:xfrm>
            <a:off x="5819858" y="5358334"/>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altLang="zh-CN" sz="2000" dirty="0" smtClean="0"/>
              <a:t>Deciding </a:t>
            </a:r>
            <a:r>
              <a:rPr lang="en-US" altLang="zh-CN" sz="2000" dirty="0"/>
              <a:t>the execution order of the mapped tasks on the PE </a:t>
            </a:r>
            <a:endParaRPr lang="en-US" sz="2000" dirty="0"/>
          </a:p>
        </p:txBody>
      </p:sp>
      <p:sp>
        <p:nvSpPr>
          <p:cNvPr id="28" name="Content Placeholder 2"/>
          <p:cNvSpPr txBox="1">
            <a:spLocks/>
          </p:cNvSpPr>
          <p:nvPr/>
        </p:nvSpPr>
        <p:spPr bwMode="auto">
          <a:xfrm>
            <a:off x="361304" y="2076031"/>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sv-SE" altLang="zh-CN" sz="2000" b="1" dirty="0" smtClean="0"/>
              <a:t>Architecture</a:t>
            </a:r>
            <a:br>
              <a:rPr lang="sv-SE" altLang="zh-CN" sz="2000" b="1" dirty="0" smtClean="0"/>
            </a:br>
            <a:r>
              <a:rPr lang="sv-SE" altLang="zh-CN" sz="2000" b="1" dirty="0" smtClean="0"/>
              <a:t>selection</a:t>
            </a:r>
            <a:endParaRPr lang="en-US" sz="2000" dirty="0"/>
          </a:p>
        </p:txBody>
      </p:sp>
      <p:sp>
        <p:nvSpPr>
          <p:cNvPr id="29" name="Content Placeholder 2"/>
          <p:cNvSpPr txBox="1">
            <a:spLocks/>
          </p:cNvSpPr>
          <p:nvPr/>
        </p:nvSpPr>
        <p:spPr bwMode="auto">
          <a:xfrm>
            <a:off x="5823974" y="2076032"/>
            <a:ext cx="2963780" cy="7909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sv-SE" altLang="zh-CN" sz="2000" dirty="0" smtClean="0"/>
              <a:t>Determining the number, the type of conponents of the system </a:t>
            </a:r>
            <a:r>
              <a:rPr lang="sv-SE" altLang="zh-CN" sz="2000" dirty="0"/>
              <a:t>platform</a:t>
            </a:r>
            <a:endParaRPr lang="en-US" sz="2000" dirty="0"/>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545" y="1009213"/>
            <a:ext cx="2484437" cy="73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Content Placeholder 2"/>
          <p:cNvSpPr txBox="1">
            <a:spLocks/>
          </p:cNvSpPr>
          <p:nvPr/>
        </p:nvSpPr>
        <p:spPr bwMode="auto">
          <a:xfrm>
            <a:off x="361304" y="4299748"/>
            <a:ext cx="2382369"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 typeface="Wingdings" charset="2"/>
              <a:buNone/>
            </a:pPr>
            <a:r>
              <a:rPr lang="en-US" sz="2000" b="1" dirty="0" smtClean="0"/>
              <a:t>Voltage scaling</a:t>
            </a:r>
          </a:p>
          <a:p>
            <a:endParaRPr lang="en-US" sz="2000" dirty="0"/>
          </a:p>
        </p:txBody>
      </p:sp>
      <p:sp>
        <p:nvSpPr>
          <p:cNvPr id="38" name="Content Placeholder 2"/>
          <p:cNvSpPr txBox="1">
            <a:spLocks/>
          </p:cNvSpPr>
          <p:nvPr/>
        </p:nvSpPr>
        <p:spPr bwMode="auto">
          <a:xfrm>
            <a:off x="5823974" y="4237963"/>
            <a:ext cx="2963780" cy="11297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indent="-180000"/>
            <a:r>
              <a:rPr lang="en-US" altLang="zh-CN" sz="2000" dirty="0" smtClean="0"/>
              <a:t>Assigning the operating mode to execute the task</a:t>
            </a:r>
            <a:endParaRPr lang="en-US" sz="2000" dirty="0"/>
          </a:p>
        </p:txBody>
      </p:sp>
      <p:pic>
        <p:nvPicPr>
          <p:cNvPr id="1229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689" y="5237955"/>
            <a:ext cx="2394915" cy="139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908" y="2013780"/>
            <a:ext cx="3309937" cy="63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178" y="2867025"/>
            <a:ext cx="1652587"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6438" y="4275463"/>
            <a:ext cx="2168525" cy="52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1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5" grpId="0"/>
      <p:bldP spid="29"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5" name="内容占位符 4"/>
          <p:cNvSpPr>
            <a:spLocks noGrp="1"/>
          </p:cNvSpPr>
          <p:nvPr>
            <p:ph idx="1"/>
          </p:nvPr>
        </p:nvSpPr>
        <p:spPr/>
        <p:txBody>
          <a:bodyPr/>
          <a:lstStyle/>
          <a:p>
            <a:pPr marL="176213" indent="-176213"/>
            <a:r>
              <a:rPr lang="en-US" altLang="zh-CN" dirty="0">
                <a:solidFill>
                  <a:schemeClr val="bg2"/>
                </a:solidFill>
              </a:rPr>
              <a:t>Introduction</a:t>
            </a:r>
          </a:p>
          <a:p>
            <a:pPr marL="342900" indent="-342900"/>
            <a:endParaRPr lang="en-US" altLang="zh-CN" dirty="0"/>
          </a:p>
          <a:p>
            <a:pPr indent="-179388"/>
            <a:r>
              <a:rPr lang="sv-SE" altLang="zh-CN" dirty="0"/>
              <a:t>Design for Robustness and </a:t>
            </a:r>
            <a:r>
              <a:rPr lang="en-US" altLang="zh-CN" dirty="0"/>
              <a:t>Flexibility of Real-Time Distributed Applications during the Early Design </a:t>
            </a:r>
            <a:r>
              <a:rPr lang="sv-SE" altLang="zh-CN" dirty="0"/>
              <a:t>Phases</a:t>
            </a:r>
          </a:p>
          <a:p>
            <a:endParaRPr lang="sv-SE" altLang="zh-CN" dirty="0"/>
          </a:p>
          <a:p>
            <a:pPr indent="-179388"/>
            <a:r>
              <a:rPr lang="sv-SE" altLang="zh-CN" dirty="0">
                <a:solidFill>
                  <a:schemeClr val="bg2"/>
                </a:solidFill>
              </a:rPr>
              <a:t>Reliability-</a:t>
            </a:r>
            <a:r>
              <a:rPr lang="en-US" altLang="zh-CN" dirty="0">
                <a:solidFill>
                  <a:schemeClr val="bg2"/>
                </a:solidFill>
              </a:rPr>
              <a:t>Aware Dynamic Energy Management for Fault-Tolerant Distributed Embedded </a:t>
            </a:r>
            <a:r>
              <a:rPr lang="sv-SE" altLang="zh-CN" dirty="0">
                <a:solidFill>
                  <a:schemeClr val="bg2"/>
                </a:solidFill>
              </a:rPr>
              <a:t>Systems</a:t>
            </a:r>
          </a:p>
          <a:p>
            <a:endParaRPr lang="sv-SE" altLang="zh-CN" dirty="0">
              <a:solidFill>
                <a:schemeClr val="bg2"/>
              </a:solidFill>
            </a:endParaRPr>
          </a:p>
          <a:p>
            <a:pPr indent="-179388"/>
            <a:r>
              <a:rPr lang="en-US" altLang="zh-CN" dirty="0">
                <a:solidFill>
                  <a:schemeClr val="bg2"/>
                </a:solidFill>
              </a:rPr>
              <a:t>Criticality-Aware Functionality Allocation for Distributed Real-Time Embedded </a:t>
            </a:r>
            <a:r>
              <a:rPr lang="sv-SE" altLang="zh-CN" dirty="0">
                <a:solidFill>
                  <a:schemeClr val="bg2"/>
                </a:solidFill>
              </a:rPr>
              <a:t>Systems</a:t>
            </a:r>
          </a:p>
          <a:p>
            <a:pPr marL="342900" indent="-342900"/>
            <a:endParaRPr lang="en-US" altLang="zh-CN" dirty="0"/>
          </a:p>
          <a:p>
            <a:pPr indent="-179388"/>
            <a:r>
              <a:rPr lang="en-US" altLang="zh-CN" dirty="0" smtClean="0">
                <a:solidFill>
                  <a:schemeClr val="bg2"/>
                </a:solidFill>
              </a:rPr>
              <a:t>Summary and contributions</a:t>
            </a:r>
            <a:endParaRPr lang="en-US" altLang="zh-CN" dirty="0">
              <a:solidFill>
                <a:schemeClr val="bg2"/>
              </a:solidFill>
            </a:endParaRPr>
          </a:p>
        </p:txBody>
      </p:sp>
    </p:spTree>
    <p:extLst>
      <p:ext uri="{BB962C8B-B14F-4D97-AF65-F5344CB8AC3E}">
        <p14:creationId xmlns:p14="http://schemas.microsoft.com/office/powerpoint/2010/main" val="1605182387"/>
      </p:ext>
    </p:extLst>
  </p:cSld>
  <p:clrMapOvr>
    <a:masterClrMapping/>
  </p:clrMapOvr>
  <mc:AlternateContent xmlns:mc="http://schemas.openxmlformats.org/markup-compatibility/2006" xmlns:p14="http://schemas.microsoft.com/office/powerpoint/2010/main">
    <mc:Choice Requires="p14">
      <p:transition spd="slow" p14:dur="2000" advTm="54142"/>
    </mc:Choice>
    <mc:Fallback xmlns="">
      <p:transition xmlns:p14="http://schemas.microsoft.com/office/powerpoint/2010/main" spd="slow" advTm="5414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WCET modelling: uncertainties</a:t>
            </a:r>
            <a:endParaRPr lang="sv-SE" dirty="0"/>
          </a:p>
        </p:txBody>
      </p:sp>
      <p:grpSp>
        <p:nvGrpSpPr>
          <p:cNvPr id="4" name="Group 22"/>
          <p:cNvGrpSpPr>
            <a:grpSpLocks noChangeAspect="1"/>
          </p:cNvGrpSpPr>
          <p:nvPr/>
        </p:nvGrpSpPr>
        <p:grpSpPr>
          <a:xfrm>
            <a:off x="271694" y="1128155"/>
            <a:ext cx="3873617" cy="4834373"/>
            <a:chOff x="3523445" y="31170"/>
            <a:chExt cx="5524707" cy="6445830"/>
          </a:xfrm>
        </p:grpSpPr>
        <p:sp>
          <p:nvSpPr>
            <p:cNvPr id="6" name="Rectangle 8"/>
            <p:cNvSpPr/>
            <p:nvPr/>
          </p:nvSpPr>
          <p:spPr bwMode="auto">
            <a:xfrm>
              <a:off x="6398243" y="1700809"/>
              <a:ext cx="1224136" cy="1224136"/>
            </a:xfrm>
            <a:prstGeom prst="rect">
              <a:avLst/>
            </a:prstGeom>
            <a:solidFill>
              <a:srgbClr val="969696"/>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7" name="Oval 9"/>
            <p:cNvSpPr/>
            <p:nvPr/>
          </p:nvSpPr>
          <p:spPr bwMode="auto">
            <a:xfrm>
              <a:off x="6652446" y="1923980"/>
              <a:ext cx="720080" cy="72008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3600" b="0" i="0" u="none" strike="noStrike" cap="none" normalizeH="0" baseline="0" dirty="0" err="1" smtClean="0">
                  <a:ln>
                    <a:noFill/>
                  </a:ln>
                  <a:solidFill>
                    <a:schemeClr val="tx1"/>
                  </a:solidFill>
                  <a:effectLst/>
                  <a:latin typeface="Symbol" charset="2"/>
                  <a:ea typeface="ＭＳ Ｐゴシック" charset="-128"/>
                  <a:cs typeface="Symbol" charset="2"/>
                </a:rPr>
                <a:t>t</a:t>
              </a:r>
              <a:r>
                <a:rPr kumimoji="0" lang="en-US" sz="3600" b="0" i="1" u="none" strike="noStrike" cap="none" normalizeH="0" baseline="-25000" dirty="0" err="1" smtClean="0">
                  <a:ln>
                    <a:noFill/>
                  </a:ln>
                  <a:solidFill>
                    <a:schemeClr val="tx1"/>
                  </a:solidFill>
                  <a:effectLst/>
                  <a:latin typeface="Calibri"/>
                  <a:ea typeface="ＭＳ Ｐゴシック" charset="-128"/>
                  <a:cs typeface="Calibri"/>
                </a:rPr>
                <a:t>i</a:t>
              </a:r>
              <a:endParaRPr kumimoji="0" lang="en-US" sz="3600" b="0" i="1" u="none" strike="noStrike" cap="none" normalizeH="0" baseline="-25000" dirty="0">
                <a:ln>
                  <a:noFill/>
                </a:ln>
                <a:solidFill>
                  <a:schemeClr val="tx1"/>
                </a:solidFill>
                <a:effectLst/>
                <a:latin typeface="Calibri"/>
                <a:ea typeface="ＭＳ Ｐゴシック" charset="-128"/>
                <a:cs typeface="Calibri"/>
              </a:endParaRPr>
            </a:p>
          </p:txBody>
        </p:sp>
        <p:sp>
          <p:nvSpPr>
            <p:cNvPr id="8" name="Content Placeholder 2"/>
            <p:cNvSpPr txBox="1">
              <a:spLocks/>
            </p:cNvSpPr>
            <p:nvPr/>
          </p:nvSpPr>
          <p:spPr bwMode="auto">
            <a:xfrm>
              <a:off x="4110416" y="5085184"/>
              <a:ext cx="4937736" cy="139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r>
                <a:rPr lang="en-US" sz="2000" dirty="0" smtClean="0"/>
                <a:t>The </a:t>
              </a:r>
              <a:r>
                <a:rPr lang="en-US" sz="2000" dirty="0" smtClean="0">
                  <a:solidFill>
                    <a:srgbClr val="A50F15"/>
                  </a:solidFill>
                </a:rPr>
                <a:t>uncertainty</a:t>
              </a:r>
              <a:r>
                <a:rPr lang="en-US" sz="2000" dirty="0" smtClean="0"/>
                <a:t> in the </a:t>
              </a:r>
              <a:r>
                <a:rPr lang="en-US" sz="2000" b="1" dirty="0" smtClean="0"/>
                <a:t>worst-case</a:t>
              </a:r>
              <a:r>
                <a:rPr lang="en-US" sz="2000" dirty="0" smtClean="0"/>
                <a:t> execution time (WCET) </a:t>
              </a:r>
              <a:r>
                <a:rPr lang="en-US" sz="2000" i="1" dirty="0" smtClean="0"/>
                <a:t>c</a:t>
              </a:r>
              <a:r>
                <a:rPr lang="en-US" sz="2000" i="1" baseline="-25000" dirty="0" smtClean="0"/>
                <a:t>i</a:t>
              </a:r>
              <a:r>
                <a:rPr lang="en-US" sz="2000" dirty="0" smtClean="0"/>
                <a:t> is due to lack of information</a:t>
              </a:r>
              <a:endParaRPr lang="en-US" sz="2000" dirty="0"/>
            </a:p>
          </p:txBody>
        </p:sp>
        <p:sp>
          <p:nvSpPr>
            <p:cNvPr id="9" name="Content Placeholder 2"/>
            <p:cNvSpPr txBox="1">
              <a:spLocks/>
            </p:cNvSpPr>
            <p:nvPr/>
          </p:nvSpPr>
          <p:spPr bwMode="auto">
            <a:xfrm>
              <a:off x="5004048" y="3284984"/>
              <a:ext cx="4029830" cy="139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en-US" sz="2000" dirty="0" smtClean="0">
                  <a:solidFill>
                    <a:srgbClr val="A50F15"/>
                  </a:solidFill>
                </a:rPr>
                <a:t>“Percentile method”</a:t>
              </a:r>
            </a:p>
            <a:p>
              <a:pPr marL="360362" lvl="1" indent="0">
                <a:buNone/>
              </a:pPr>
              <a:r>
                <a:rPr lang="en-US" sz="2000" dirty="0" smtClean="0">
                  <a:solidFill>
                    <a:srgbClr val="A50F15"/>
                  </a:solidFill>
                </a:rPr>
                <a:t>50</a:t>
              </a:r>
              <a:r>
                <a:rPr lang="en-US" sz="2000" baseline="30000" dirty="0" smtClean="0">
                  <a:solidFill>
                    <a:srgbClr val="A50F15"/>
                  </a:solidFill>
                </a:rPr>
                <a:t>th</a:t>
              </a:r>
              <a:r>
                <a:rPr lang="en-US" sz="2000" dirty="0" smtClean="0">
                  <a:solidFill>
                    <a:srgbClr val="A50F15"/>
                  </a:solidFill>
                </a:rPr>
                <a:t> percentile: 30 </a:t>
              </a:r>
              <a:r>
                <a:rPr lang="en-US" sz="2000" dirty="0" err="1" smtClean="0">
                  <a:solidFill>
                    <a:srgbClr val="A50F15"/>
                  </a:solidFill>
                </a:rPr>
                <a:t>ms</a:t>
              </a:r>
              <a:endParaRPr lang="en-US" sz="2000" dirty="0" smtClean="0">
                <a:solidFill>
                  <a:srgbClr val="A50F15"/>
                </a:solidFill>
              </a:endParaRPr>
            </a:p>
            <a:p>
              <a:pPr marL="360362" lvl="1" indent="0">
                <a:buNone/>
              </a:pPr>
              <a:r>
                <a:rPr lang="en-US" sz="2000" dirty="0" smtClean="0">
                  <a:solidFill>
                    <a:srgbClr val="A50F15"/>
                  </a:solidFill>
                </a:rPr>
                <a:t>90</a:t>
              </a:r>
              <a:r>
                <a:rPr lang="en-US" sz="2000" baseline="30000" dirty="0" smtClean="0">
                  <a:solidFill>
                    <a:srgbClr val="A50F15"/>
                  </a:solidFill>
                </a:rPr>
                <a:t>th</a:t>
              </a:r>
              <a:r>
                <a:rPr lang="en-US" sz="2000" dirty="0" smtClean="0">
                  <a:solidFill>
                    <a:srgbClr val="A50F15"/>
                  </a:solidFill>
                </a:rPr>
                <a:t> percentile: 60 </a:t>
              </a:r>
              <a:r>
                <a:rPr lang="en-US" sz="2000" dirty="0" err="1" smtClean="0">
                  <a:solidFill>
                    <a:srgbClr val="A50F15"/>
                  </a:solidFill>
                </a:rPr>
                <a:t>ms</a:t>
              </a:r>
              <a:endParaRPr lang="en-US" sz="2000" dirty="0">
                <a:solidFill>
                  <a:srgbClr val="A50F15"/>
                </a:solidFill>
              </a:endParaRPr>
            </a:p>
          </p:txBody>
        </p:sp>
        <p:sp>
          <p:nvSpPr>
            <p:cNvPr id="10" name="Rectangular Callout 13"/>
            <p:cNvSpPr/>
            <p:nvPr/>
          </p:nvSpPr>
          <p:spPr>
            <a:xfrm>
              <a:off x="3523445" y="31170"/>
              <a:ext cx="3145501" cy="1669640"/>
            </a:xfrm>
            <a:prstGeom prst="wedgeRectCallout">
              <a:avLst>
                <a:gd name="adj1" fmla="val 42517"/>
                <a:gd name="adj2" fmla="val 70523"/>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85750" indent="-285750">
                <a:buFont typeface="Wingdings" charset="2"/>
                <a:buChar char="§"/>
                <a:defRPr/>
              </a:pPr>
              <a:r>
                <a:rPr lang="en-US" sz="1600" dirty="0" smtClean="0">
                  <a:solidFill>
                    <a:schemeClr val="tx1"/>
                  </a:solidFill>
                </a:rPr>
                <a:t>Details of the PE not fully known</a:t>
              </a:r>
            </a:p>
            <a:p>
              <a:pPr marL="285750" indent="-285750">
                <a:buFont typeface="Wingdings" charset="2"/>
                <a:buChar char="§"/>
                <a:defRPr/>
              </a:pPr>
              <a:r>
                <a:rPr lang="en-US" sz="1600" dirty="0" smtClean="0">
                  <a:solidFill>
                    <a:schemeClr val="tx1"/>
                  </a:solidFill>
                </a:rPr>
                <a:t>Full implementation not yet available</a:t>
              </a:r>
              <a:endParaRPr lang="en-US" sz="1600" dirty="0">
                <a:solidFill>
                  <a:schemeClr val="tx1"/>
                </a:solidFill>
              </a:endParaRPr>
            </a:p>
          </p:txBody>
        </p:sp>
        <p:sp>
          <p:nvSpPr>
            <p:cNvPr id="11" name="TextBox 10"/>
            <p:cNvSpPr txBox="1"/>
            <p:nvPr/>
          </p:nvSpPr>
          <p:spPr>
            <a:xfrm>
              <a:off x="6668946" y="1216241"/>
              <a:ext cx="789750" cy="615553"/>
            </a:xfrm>
            <a:prstGeom prst="rect">
              <a:avLst/>
            </a:prstGeom>
            <a:noFill/>
          </p:spPr>
          <p:txBody>
            <a:bodyPr wrap="square" rtlCol="0">
              <a:spAutoFit/>
            </a:bodyPr>
            <a:lstStyle/>
            <a:p>
              <a:r>
                <a:rPr lang="en-US" sz="2400" dirty="0" smtClean="0">
                  <a:solidFill>
                    <a:srgbClr val="08519C"/>
                  </a:solidFill>
                  <a:latin typeface="Calibri"/>
                  <a:cs typeface="Calibri"/>
                </a:rPr>
                <a:t>PE</a:t>
              </a:r>
              <a:endParaRPr lang="en-US" sz="2400" dirty="0">
                <a:solidFill>
                  <a:srgbClr val="08519C"/>
                </a:solidFill>
                <a:latin typeface="Calibri"/>
                <a:cs typeface="Calibri"/>
              </a:endParaRPr>
            </a:p>
          </p:txBody>
        </p:sp>
      </p:grpSp>
      <p:pic>
        <p:nvPicPr>
          <p:cNvPr id="12" name="Picture 2" descr="Screen shot 2011-03-08 at 3.18.23 PM.png"/>
          <p:cNvPicPr>
            <a:picLocks noChangeAspect="1"/>
          </p:cNvPicPr>
          <p:nvPr/>
        </p:nvPicPr>
        <p:blipFill rotWithShape="1">
          <a:blip r:embed="rId3">
            <a:extLst>
              <a:ext uri="{28A0092B-C50C-407E-A947-70E740481C1C}">
                <a14:useLocalDpi xmlns:a14="http://schemas.microsoft.com/office/drawing/2010/main" val="0"/>
              </a:ext>
            </a:extLst>
          </a:blip>
          <a:srcRect t="5918"/>
          <a:stretch/>
        </p:blipFill>
        <p:spPr bwMode="auto">
          <a:xfrm>
            <a:off x="4814140" y="3901056"/>
            <a:ext cx="3349207" cy="194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8" descr="Screen shot 2011-03-08 at 5.29.18 PM.png"/>
          <p:cNvPicPr>
            <a:picLocks noGrp="1" noChangeAspect="1"/>
          </p:cNvPicPr>
          <p:nvPr>
            <p:ph idx="1"/>
          </p:nvPr>
        </p:nvPicPr>
        <p:blipFill>
          <a:blip r:embed="rId4">
            <a:extLst>
              <a:ext uri="{28A0092B-C50C-407E-A947-70E740481C1C}">
                <a14:useLocalDpi xmlns:a14="http://schemas.microsoft.com/office/drawing/2010/main" val="0"/>
              </a:ext>
            </a:extLst>
          </a:blip>
          <a:srcRect t="-18564" b="-18564"/>
          <a:stretch>
            <a:fillRect/>
          </a:stretch>
        </p:blipFill>
        <p:spPr>
          <a:xfrm>
            <a:off x="5045147" y="1349804"/>
            <a:ext cx="3019337" cy="1660083"/>
          </a:xfrm>
        </p:spPr>
      </p:pic>
      <p:sp>
        <p:nvSpPr>
          <p:cNvPr id="14" name="Content Placeholder 2"/>
          <p:cNvSpPr txBox="1">
            <a:spLocks/>
          </p:cNvSpPr>
          <p:nvPr/>
        </p:nvSpPr>
        <p:spPr bwMode="auto">
          <a:xfrm>
            <a:off x="4449037" y="2902735"/>
            <a:ext cx="4116110" cy="80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en-US" sz="2000" dirty="0" smtClean="0"/>
              <a:t>Knowing the 50</a:t>
            </a:r>
            <a:r>
              <a:rPr lang="en-US" sz="2000" baseline="30000" dirty="0" smtClean="0"/>
              <a:t>th</a:t>
            </a:r>
            <a:r>
              <a:rPr lang="en-US" sz="2000" dirty="0" smtClean="0"/>
              <a:t> and 90</a:t>
            </a:r>
            <a:r>
              <a:rPr lang="en-US" sz="2000" baseline="30000" dirty="0" smtClean="0"/>
              <a:t>th</a:t>
            </a:r>
            <a:r>
              <a:rPr lang="en-US" sz="2000" dirty="0" smtClean="0"/>
              <a:t> percentiles, we can determine the </a:t>
            </a:r>
            <a:r>
              <a:rPr lang="en-US" sz="2000" i="1" dirty="0" smtClean="0"/>
              <a:t>cumulative distribution function</a:t>
            </a:r>
            <a:r>
              <a:rPr lang="en-US" sz="2000" dirty="0" smtClean="0"/>
              <a:t> of the WCET </a:t>
            </a:r>
            <a:r>
              <a:rPr lang="en-US" sz="2000" i="1" dirty="0" smtClean="0"/>
              <a:t>c</a:t>
            </a:r>
            <a:r>
              <a:rPr lang="en-US" sz="2000" i="1" baseline="-25000" dirty="0" smtClean="0"/>
              <a:t>i</a:t>
            </a:r>
            <a:endParaRPr lang="en-US" sz="2000" i="1" baseline="-25000" dirty="0"/>
          </a:p>
        </p:txBody>
      </p:sp>
      <p:sp>
        <p:nvSpPr>
          <p:cNvPr id="15" name="Content Placeholder 2"/>
          <p:cNvSpPr txBox="1">
            <a:spLocks/>
          </p:cNvSpPr>
          <p:nvPr/>
        </p:nvSpPr>
        <p:spPr bwMode="auto">
          <a:xfrm>
            <a:off x="4736774" y="1055675"/>
            <a:ext cx="3513374" cy="33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r>
              <a:rPr lang="en-US" dirty="0" smtClean="0"/>
              <a:t>Hard real-time applications</a:t>
            </a:r>
          </a:p>
          <a:p>
            <a:endParaRPr lang="en-US" sz="2800" dirty="0"/>
          </a:p>
        </p:txBody>
      </p:sp>
      <p:sp>
        <p:nvSpPr>
          <p:cNvPr id="16" name="矩形 15"/>
          <p:cNvSpPr/>
          <p:nvPr/>
        </p:nvSpPr>
        <p:spPr>
          <a:xfrm>
            <a:off x="228600" y="6019800"/>
            <a:ext cx="8686800"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lumMod val="50000"/>
                  </a:prstClr>
                </a:solidFill>
                <a:effectLst/>
                <a:uLnTx/>
                <a:uFillTx/>
              </a:rPr>
              <a:t>Jakob </a:t>
            </a:r>
            <a:r>
              <a:rPr kumimoji="0" lang="en-US" sz="1600" b="0" i="0" u="none" strike="noStrike" kern="0" cap="none" spc="0" normalizeH="0" baseline="0" noProof="0" dirty="0" err="1" smtClean="0">
                <a:ln>
                  <a:noFill/>
                </a:ln>
                <a:solidFill>
                  <a:prstClr val="white">
                    <a:lumMod val="50000"/>
                  </a:prstClr>
                </a:solidFill>
                <a:effectLst/>
                <a:uLnTx/>
                <a:uFillTx/>
              </a:rPr>
              <a:t>Axelsson</a:t>
            </a:r>
            <a:r>
              <a:rPr kumimoji="0" lang="en-US" sz="1600" b="0" i="0" u="none" strike="noStrike" kern="0" cap="none" spc="0" normalizeH="0" baseline="0" noProof="0" dirty="0" smtClean="0">
                <a:ln>
                  <a:noFill/>
                </a:ln>
                <a:solidFill>
                  <a:prstClr val="white">
                    <a:lumMod val="50000"/>
                  </a:prstClr>
                </a:solidFill>
                <a:effectLst/>
                <a:uLnTx/>
                <a:uFillTx/>
              </a:rPr>
              <a:t>. A method for evaluating uncertainties in the early development phases of embedded real-time systems. In Embedded and Real-Time Computing Systems and Applications, 2005. </a:t>
            </a:r>
          </a:p>
        </p:txBody>
      </p:sp>
    </p:spTree>
    <p:extLst>
      <p:ext uri="{BB962C8B-B14F-4D97-AF65-F5344CB8AC3E}">
        <p14:creationId xmlns:p14="http://schemas.microsoft.com/office/powerpoint/2010/main" val="229178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8|1.9|28.5"/>
</p:tagLst>
</file>

<file path=ppt/tags/tag2.xml><?xml version="1.0" encoding="utf-8"?>
<p:tagLst xmlns:a="http://schemas.openxmlformats.org/drawingml/2006/main" xmlns:r="http://schemas.openxmlformats.org/officeDocument/2006/relationships" xmlns:p="http://schemas.openxmlformats.org/presentationml/2006/main">
  <p:tag name="TIMING" val="|40.3|95.6|32.3|20.6|2.1|30"/>
</p:tagLst>
</file>

<file path=ppt/tags/tag3.xml><?xml version="1.0" encoding="utf-8"?>
<p:tagLst xmlns:a="http://schemas.openxmlformats.org/drawingml/2006/main" xmlns:r="http://schemas.openxmlformats.org/officeDocument/2006/relationships" xmlns:p="http://schemas.openxmlformats.org/presentationml/2006/main">
  <p:tag name="TIMING" val="|83.1"/>
</p:tagLst>
</file>

<file path=ppt/tags/tag4.xml><?xml version="1.0" encoding="utf-8"?>
<p:tagLst xmlns:a="http://schemas.openxmlformats.org/drawingml/2006/main" xmlns:r="http://schemas.openxmlformats.org/officeDocument/2006/relationships" xmlns:p="http://schemas.openxmlformats.org/presentationml/2006/main">
  <p:tag name="TIMING" val="|31.4|7.1|19.5|6.5|7.6|6.2|7.8|11.3"/>
</p:tagLst>
</file>

<file path=ppt/theme/theme1.xml><?xml version="1.0" encoding="utf-8"?>
<a:theme xmlns:a="http://schemas.openxmlformats.org/drawingml/2006/main" name="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template_eselab.pptx</Template>
  <TotalTime>25899</TotalTime>
  <Words>6510</Words>
  <Application>Microsoft Office PowerPoint</Application>
  <PresentationFormat>全屏显示(4:3)</PresentationFormat>
  <Paragraphs>517</Paragraphs>
  <Slides>38</Slides>
  <Notes>38</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38</vt:i4>
      </vt:variant>
    </vt:vector>
  </HeadingPairs>
  <TitlesOfParts>
    <vt:vector size="40" baseType="lpstr">
      <vt:lpstr>DTU Informatics</vt:lpstr>
      <vt:lpstr>Equation</vt:lpstr>
      <vt:lpstr>Tradeoff Analysis for Dependable Real-Time Embedded Systems during the Early Design Phases</vt:lpstr>
      <vt:lpstr>Introduction: embedded systems</vt:lpstr>
      <vt:lpstr>Introduction: design metrics</vt:lpstr>
      <vt:lpstr>Introduction: early design stages</vt:lpstr>
      <vt:lpstr>Introduction: system-level design</vt:lpstr>
      <vt:lpstr>Introduction: system models</vt:lpstr>
      <vt:lpstr>Introduction: system-level design tasks</vt:lpstr>
      <vt:lpstr>Outline </vt:lpstr>
      <vt:lpstr>WCET modelling: uncertainties</vt:lpstr>
      <vt:lpstr>Functionality modeling: uncertainties</vt:lpstr>
      <vt:lpstr>Problem formulation</vt:lpstr>
      <vt:lpstr>Motivational example: robustness</vt:lpstr>
      <vt:lpstr>Motivational example: flexibility</vt:lpstr>
      <vt:lpstr>Multiobjective optimization</vt:lpstr>
      <vt:lpstr>Mapping for Robustness and Flexibility (MRF)</vt:lpstr>
      <vt:lpstr>Experimental setup</vt:lpstr>
      <vt:lpstr>Experimental results: real-life case studies</vt:lpstr>
      <vt:lpstr>Outline </vt:lpstr>
      <vt:lpstr>Architecture model</vt:lpstr>
      <vt:lpstr>Application model</vt:lpstr>
      <vt:lpstr>Energy/reliability trade-off model</vt:lpstr>
      <vt:lpstr>Problem formulation</vt:lpstr>
      <vt:lpstr>Motivational example</vt:lpstr>
      <vt:lpstr>Motivational example: offline</vt:lpstr>
      <vt:lpstr>Optimization strategy: offline synthesis</vt:lpstr>
      <vt:lpstr>Experimental Results: offline synthesis</vt:lpstr>
      <vt:lpstr>Outline </vt:lpstr>
      <vt:lpstr>Function-to-task allocation</vt:lpstr>
      <vt:lpstr>Problem formulation</vt:lpstr>
      <vt:lpstr>Motivational example: decomposition library</vt:lpstr>
      <vt:lpstr>Motivational example: hardware component library</vt:lpstr>
      <vt:lpstr>Motivational example: SFS and optimized results</vt:lpstr>
      <vt:lpstr>Optimization strategy</vt:lpstr>
      <vt:lpstr>Experimental results: real-life case study</vt:lpstr>
      <vt:lpstr>Outline </vt:lpstr>
      <vt:lpstr>Summary</vt:lpstr>
      <vt:lpstr>Contributions</vt:lpstr>
      <vt:lpstr>PowerPoint 演示文稿</vt:lpstr>
    </vt:vector>
  </TitlesOfParts>
  <Company>DTU Informatics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Tradeoff Analysis for Dependable Real-Time Embedded Systems during the Early Design Phases</dc:title>
  <dc:creator>Junhe Gan</dc:creator>
  <cp:lastModifiedBy>Junhe Gan</cp:lastModifiedBy>
  <cp:revision>507</cp:revision>
  <dcterms:created xsi:type="dcterms:W3CDTF">2012-03-05T10:53:04Z</dcterms:created>
  <dcterms:modified xsi:type="dcterms:W3CDTF">2014-05-09T05:52:55Z</dcterms:modified>
</cp:coreProperties>
</file>