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4"/>
  </p:notesMasterIdLst>
  <p:handoutMasterIdLst>
    <p:handoutMasterId r:id="rId35"/>
  </p:handoutMasterIdLst>
  <p:sldIdLst>
    <p:sldId id="381" r:id="rId2"/>
    <p:sldId id="435" r:id="rId3"/>
    <p:sldId id="437" r:id="rId4"/>
    <p:sldId id="438" r:id="rId5"/>
    <p:sldId id="439" r:id="rId6"/>
    <p:sldId id="449" r:id="rId7"/>
    <p:sldId id="436" r:id="rId8"/>
    <p:sldId id="444" r:id="rId9"/>
    <p:sldId id="440" r:id="rId10"/>
    <p:sldId id="441" r:id="rId11"/>
    <p:sldId id="442" r:id="rId12"/>
    <p:sldId id="443" r:id="rId13"/>
    <p:sldId id="446" r:id="rId14"/>
    <p:sldId id="450" r:id="rId15"/>
    <p:sldId id="445" r:id="rId16"/>
    <p:sldId id="447" r:id="rId17"/>
    <p:sldId id="448" r:id="rId18"/>
    <p:sldId id="451" r:id="rId19"/>
    <p:sldId id="452" r:id="rId20"/>
    <p:sldId id="453" r:id="rId21"/>
    <p:sldId id="454" r:id="rId22"/>
    <p:sldId id="455" r:id="rId23"/>
    <p:sldId id="456" r:id="rId24"/>
    <p:sldId id="457" r:id="rId25"/>
    <p:sldId id="458" r:id="rId26"/>
    <p:sldId id="459" r:id="rId27"/>
    <p:sldId id="460" r:id="rId28"/>
    <p:sldId id="461" r:id="rId29"/>
    <p:sldId id="462" r:id="rId30"/>
    <p:sldId id="463" r:id="rId31"/>
    <p:sldId id="464" r:id="rId32"/>
    <p:sldId id="465" r:id="rId33"/>
  </p:sldIdLst>
  <p:sldSz cx="9144000" cy="6858000" type="screen4x3"/>
  <p:notesSz cx="6832600" cy="10071100"/>
  <p:defaultTextStyle>
    <a:defPPr>
      <a:defRPr lang="da-DK"/>
    </a:defPPr>
    <a:lvl1pPr algn="l" rtl="0" eaLnBrk="0" fontAlgn="base" hangingPunct="0">
      <a:spcBef>
        <a:spcPct val="0"/>
      </a:spcBef>
      <a:spcAft>
        <a:spcPct val="0"/>
      </a:spcAft>
      <a:defRPr sz="1200" kern="1200">
        <a:solidFill>
          <a:schemeClr val="tx1"/>
        </a:solidFill>
        <a:latin typeface="Arial" charset="0"/>
        <a:ea typeface="+mn-ea"/>
        <a:cs typeface="+mn-cs"/>
      </a:defRPr>
    </a:lvl1pPr>
    <a:lvl2pPr marL="457200" algn="l" rtl="0" eaLnBrk="0" fontAlgn="base" hangingPunct="0">
      <a:spcBef>
        <a:spcPct val="0"/>
      </a:spcBef>
      <a:spcAft>
        <a:spcPct val="0"/>
      </a:spcAft>
      <a:defRPr sz="1200" kern="1200">
        <a:solidFill>
          <a:schemeClr val="tx1"/>
        </a:solidFill>
        <a:latin typeface="Arial" charset="0"/>
        <a:ea typeface="+mn-ea"/>
        <a:cs typeface="+mn-cs"/>
      </a:defRPr>
    </a:lvl2pPr>
    <a:lvl3pPr marL="914400" algn="l" rtl="0" eaLnBrk="0" fontAlgn="base" hangingPunct="0">
      <a:spcBef>
        <a:spcPct val="0"/>
      </a:spcBef>
      <a:spcAft>
        <a:spcPct val="0"/>
      </a:spcAft>
      <a:defRPr sz="1200" kern="1200">
        <a:solidFill>
          <a:schemeClr val="tx1"/>
        </a:solidFill>
        <a:latin typeface="Arial" charset="0"/>
        <a:ea typeface="+mn-ea"/>
        <a:cs typeface="+mn-cs"/>
      </a:defRPr>
    </a:lvl3pPr>
    <a:lvl4pPr marL="1371600" algn="l" rtl="0" eaLnBrk="0" fontAlgn="base" hangingPunct="0">
      <a:spcBef>
        <a:spcPct val="0"/>
      </a:spcBef>
      <a:spcAft>
        <a:spcPct val="0"/>
      </a:spcAft>
      <a:defRPr sz="1200" kern="1200">
        <a:solidFill>
          <a:schemeClr val="tx1"/>
        </a:solidFill>
        <a:latin typeface="Arial" charset="0"/>
        <a:ea typeface="+mn-ea"/>
        <a:cs typeface="+mn-cs"/>
      </a:defRPr>
    </a:lvl4pPr>
    <a:lvl5pPr marL="1828800" algn="l" rtl="0" eaLnBrk="0" fontAlgn="base" hangingPunct="0">
      <a:spcBef>
        <a:spcPct val="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Arial" charset="0"/>
        <a:ea typeface="+mn-ea"/>
        <a:cs typeface="+mn-cs"/>
      </a:defRPr>
    </a:lvl6pPr>
    <a:lvl7pPr marL="2743200" algn="l" defTabSz="914400" rtl="0" eaLnBrk="1" latinLnBrk="0" hangingPunct="1">
      <a:defRPr sz="1200" kern="1200">
        <a:solidFill>
          <a:schemeClr val="tx1"/>
        </a:solidFill>
        <a:latin typeface="Arial" charset="0"/>
        <a:ea typeface="+mn-ea"/>
        <a:cs typeface="+mn-cs"/>
      </a:defRPr>
    </a:lvl7pPr>
    <a:lvl8pPr marL="3200400" algn="l" defTabSz="914400" rtl="0" eaLnBrk="1" latinLnBrk="0" hangingPunct="1">
      <a:defRPr sz="1200" kern="1200">
        <a:solidFill>
          <a:schemeClr val="tx1"/>
        </a:solidFill>
        <a:latin typeface="Arial" charset="0"/>
        <a:ea typeface="+mn-ea"/>
        <a:cs typeface="+mn-cs"/>
      </a:defRPr>
    </a:lvl8pPr>
    <a:lvl9pPr marL="3657600" algn="l" defTabSz="914400" rtl="0" eaLnBrk="1" latinLnBrk="0" hangingPunct="1">
      <a:defRPr sz="1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66"/>
    <a:srgbClr val="EAEAEA"/>
    <a:srgbClr val="43607E"/>
    <a:srgbClr val="DDDDDD"/>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02" autoAdjust="0"/>
    <p:restoredTop sz="98830" autoAdjust="0"/>
  </p:normalViewPr>
  <p:slideViewPr>
    <p:cSldViewPr snapToGrid="0">
      <p:cViewPr>
        <p:scale>
          <a:sx n="100" d="100"/>
          <a:sy n="100" d="100"/>
        </p:scale>
        <p:origin x="-1110" y="306"/>
      </p:cViewPr>
      <p:guideLst>
        <p:guide orient="horz" pos="3002"/>
        <p:guide orient="horz" pos="673"/>
        <p:guide orient="horz" pos="835"/>
        <p:guide pos="2873"/>
        <p:guide pos="384"/>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360"/>
    </p:cViewPr>
  </p:sorterViewPr>
  <p:notesViewPr>
    <p:cSldViewPr snapToGrid="0">
      <p:cViewPr>
        <p:scale>
          <a:sx n="100" d="100"/>
          <a:sy n="100" d="100"/>
        </p:scale>
        <p:origin x="-1908" y="1080"/>
      </p:cViewPr>
      <p:guideLst>
        <p:guide orient="horz" pos="3171"/>
        <p:guide pos="2152"/>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94025" cy="541338"/>
          </a:xfrm>
          <a:prstGeom prst="rect">
            <a:avLst/>
          </a:prstGeom>
          <a:noFill/>
          <a:ln w="9525">
            <a:noFill/>
            <a:miter lim="800000"/>
            <a:headEnd/>
            <a:tailEnd/>
          </a:ln>
          <a:effectLst/>
        </p:spPr>
        <p:txBody>
          <a:bodyPr vert="horz" wrap="square" lIns="92585" tIns="46292" rIns="92585" bIns="46292" numCol="1" anchor="t" anchorCtr="0" compatLnSpc="1">
            <a:prstTxWarp prst="textNoShape">
              <a:avLst/>
            </a:prstTxWarp>
          </a:bodyPr>
          <a:lstStyle>
            <a:lvl1pPr defTabSz="925513">
              <a:defRPr/>
            </a:lvl1pPr>
          </a:lstStyle>
          <a:p>
            <a:endParaRPr lang="en-US"/>
          </a:p>
        </p:txBody>
      </p:sp>
      <p:sp>
        <p:nvSpPr>
          <p:cNvPr id="32771" name="Rectangle 3"/>
          <p:cNvSpPr>
            <a:spLocks noGrp="1" noChangeArrowheads="1"/>
          </p:cNvSpPr>
          <p:nvPr>
            <p:ph type="dt" sz="quarter" idx="1"/>
          </p:nvPr>
        </p:nvSpPr>
        <p:spPr bwMode="auto">
          <a:xfrm>
            <a:off x="3838575" y="0"/>
            <a:ext cx="2994025" cy="541338"/>
          </a:xfrm>
          <a:prstGeom prst="rect">
            <a:avLst/>
          </a:prstGeom>
          <a:noFill/>
          <a:ln w="9525">
            <a:noFill/>
            <a:miter lim="800000"/>
            <a:headEnd/>
            <a:tailEnd/>
          </a:ln>
          <a:effectLst/>
        </p:spPr>
        <p:txBody>
          <a:bodyPr vert="horz" wrap="square" lIns="92585" tIns="46292" rIns="92585" bIns="46292" numCol="1" anchor="t" anchorCtr="0" compatLnSpc="1">
            <a:prstTxWarp prst="textNoShape">
              <a:avLst/>
            </a:prstTxWarp>
          </a:bodyPr>
          <a:lstStyle>
            <a:lvl1pPr algn="r" defTabSz="925513">
              <a:defRPr/>
            </a:lvl1pPr>
          </a:lstStyle>
          <a:p>
            <a:endParaRPr lang="en-US"/>
          </a:p>
        </p:txBody>
      </p:sp>
      <p:sp>
        <p:nvSpPr>
          <p:cNvPr id="32772" name="Rectangle 4"/>
          <p:cNvSpPr>
            <a:spLocks noGrp="1" noChangeArrowheads="1"/>
          </p:cNvSpPr>
          <p:nvPr>
            <p:ph type="ftr" sz="quarter" idx="2"/>
          </p:nvPr>
        </p:nvSpPr>
        <p:spPr bwMode="auto">
          <a:xfrm>
            <a:off x="0" y="9529763"/>
            <a:ext cx="2994025" cy="541337"/>
          </a:xfrm>
          <a:prstGeom prst="rect">
            <a:avLst/>
          </a:prstGeom>
          <a:noFill/>
          <a:ln w="9525">
            <a:noFill/>
            <a:miter lim="800000"/>
            <a:headEnd/>
            <a:tailEnd/>
          </a:ln>
          <a:effectLst/>
        </p:spPr>
        <p:txBody>
          <a:bodyPr vert="horz" wrap="square" lIns="92585" tIns="46292" rIns="92585" bIns="46292" numCol="1" anchor="b" anchorCtr="0" compatLnSpc="1">
            <a:prstTxWarp prst="textNoShape">
              <a:avLst/>
            </a:prstTxWarp>
          </a:bodyPr>
          <a:lstStyle>
            <a:lvl1pPr defTabSz="925513">
              <a:defRPr/>
            </a:lvl1pPr>
          </a:lstStyle>
          <a:p>
            <a:endParaRPr lang="en-US"/>
          </a:p>
        </p:txBody>
      </p:sp>
      <p:sp>
        <p:nvSpPr>
          <p:cNvPr id="32773" name="Rectangle 5"/>
          <p:cNvSpPr>
            <a:spLocks noGrp="1" noChangeArrowheads="1"/>
          </p:cNvSpPr>
          <p:nvPr>
            <p:ph type="sldNum" sz="quarter" idx="3"/>
          </p:nvPr>
        </p:nvSpPr>
        <p:spPr bwMode="auto">
          <a:xfrm>
            <a:off x="3838575" y="9529763"/>
            <a:ext cx="2994025" cy="541337"/>
          </a:xfrm>
          <a:prstGeom prst="rect">
            <a:avLst/>
          </a:prstGeom>
          <a:noFill/>
          <a:ln w="9525">
            <a:noFill/>
            <a:miter lim="800000"/>
            <a:headEnd/>
            <a:tailEnd/>
          </a:ln>
          <a:effectLst/>
        </p:spPr>
        <p:txBody>
          <a:bodyPr vert="horz" wrap="square" lIns="92585" tIns="46292" rIns="92585" bIns="46292" numCol="1" anchor="b" anchorCtr="0" compatLnSpc="1">
            <a:prstTxWarp prst="textNoShape">
              <a:avLst/>
            </a:prstTxWarp>
          </a:bodyPr>
          <a:lstStyle>
            <a:lvl1pPr algn="r" defTabSz="925513">
              <a:defRPr/>
            </a:lvl1pPr>
          </a:lstStyle>
          <a:p>
            <a:fld id="{3FD2FB09-1C1A-403A-8BF8-B9145B919CE6}"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3714" name="Rectangle 1026"/>
          <p:cNvSpPr>
            <a:spLocks noGrp="1" noChangeArrowheads="1"/>
          </p:cNvSpPr>
          <p:nvPr>
            <p:ph type="hdr" sz="quarter"/>
          </p:nvPr>
        </p:nvSpPr>
        <p:spPr bwMode="auto">
          <a:xfrm>
            <a:off x="0" y="0"/>
            <a:ext cx="2994025" cy="541338"/>
          </a:xfrm>
          <a:prstGeom prst="rect">
            <a:avLst/>
          </a:prstGeom>
          <a:noFill/>
          <a:ln w="9525">
            <a:noFill/>
            <a:miter lim="800000"/>
            <a:headEnd/>
            <a:tailEnd/>
          </a:ln>
          <a:effectLst/>
        </p:spPr>
        <p:txBody>
          <a:bodyPr vert="horz" wrap="square" lIns="92585" tIns="46292" rIns="92585" bIns="46292" numCol="1" anchor="t" anchorCtr="0" compatLnSpc="1">
            <a:prstTxWarp prst="textNoShape">
              <a:avLst/>
            </a:prstTxWarp>
          </a:bodyPr>
          <a:lstStyle>
            <a:lvl1pPr defTabSz="925513">
              <a:defRPr/>
            </a:lvl1pPr>
          </a:lstStyle>
          <a:p>
            <a:endParaRPr lang="da-DK"/>
          </a:p>
        </p:txBody>
      </p:sp>
      <p:sp>
        <p:nvSpPr>
          <p:cNvPr id="243715" name="Rectangle 1027"/>
          <p:cNvSpPr>
            <a:spLocks noGrp="1" noChangeArrowheads="1"/>
          </p:cNvSpPr>
          <p:nvPr>
            <p:ph type="dt" idx="1"/>
          </p:nvPr>
        </p:nvSpPr>
        <p:spPr bwMode="auto">
          <a:xfrm>
            <a:off x="3838575" y="0"/>
            <a:ext cx="2994025" cy="541338"/>
          </a:xfrm>
          <a:prstGeom prst="rect">
            <a:avLst/>
          </a:prstGeom>
          <a:noFill/>
          <a:ln w="9525">
            <a:noFill/>
            <a:miter lim="800000"/>
            <a:headEnd/>
            <a:tailEnd/>
          </a:ln>
          <a:effectLst/>
        </p:spPr>
        <p:txBody>
          <a:bodyPr vert="horz" wrap="square" lIns="92585" tIns="46292" rIns="92585" bIns="46292" numCol="1" anchor="t" anchorCtr="0" compatLnSpc="1">
            <a:prstTxWarp prst="textNoShape">
              <a:avLst/>
            </a:prstTxWarp>
          </a:bodyPr>
          <a:lstStyle>
            <a:lvl1pPr algn="r" defTabSz="925513">
              <a:defRPr/>
            </a:lvl1pPr>
          </a:lstStyle>
          <a:p>
            <a:endParaRPr lang="da-DK"/>
          </a:p>
        </p:txBody>
      </p:sp>
      <p:sp>
        <p:nvSpPr>
          <p:cNvPr id="243716" name="Rectangle 1028"/>
          <p:cNvSpPr>
            <a:spLocks noGrp="1" noRot="1" noChangeAspect="1" noChangeArrowheads="1" noTextEdit="1"/>
          </p:cNvSpPr>
          <p:nvPr>
            <p:ph type="sldImg" idx="2"/>
          </p:nvPr>
        </p:nvSpPr>
        <p:spPr bwMode="auto">
          <a:xfrm>
            <a:off x="889000" y="774700"/>
            <a:ext cx="5056188" cy="3792538"/>
          </a:xfrm>
          <a:prstGeom prst="rect">
            <a:avLst/>
          </a:prstGeom>
          <a:noFill/>
          <a:ln w="9525">
            <a:solidFill>
              <a:srgbClr val="000000"/>
            </a:solidFill>
            <a:miter lim="800000"/>
            <a:headEnd/>
            <a:tailEnd/>
          </a:ln>
          <a:effectLst/>
        </p:spPr>
      </p:sp>
      <p:sp>
        <p:nvSpPr>
          <p:cNvPr id="243717" name="Rectangle 1029"/>
          <p:cNvSpPr>
            <a:spLocks noGrp="1" noChangeArrowheads="1"/>
          </p:cNvSpPr>
          <p:nvPr>
            <p:ph type="body" sz="quarter" idx="3"/>
          </p:nvPr>
        </p:nvSpPr>
        <p:spPr bwMode="auto">
          <a:xfrm>
            <a:off x="920750" y="4799013"/>
            <a:ext cx="4991100" cy="4491037"/>
          </a:xfrm>
          <a:prstGeom prst="rect">
            <a:avLst/>
          </a:prstGeom>
          <a:noFill/>
          <a:ln w="9525">
            <a:noFill/>
            <a:miter lim="800000"/>
            <a:headEnd/>
            <a:tailEnd/>
          </a:ln>
          <a:effectLst/>
        </p:spPr>
        <p:txBody>
          <a:bodyPr vert="horz" wrap="square" lIns="92585" tIns="46292" rIns="92585" bIns="46292" numCol="1" anchor="t" anchorCtr="0" compatLnSpc="1">
            <a:prstTxWarp prst="textNoShape">
              <a:avLst/>
            </a:prstTxWarp>
          </a:body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p>
        </p:txBody>
      </p:sp>
      <p:sp>
        <p:nvSpPr>
          <p:cNvPr id="243718" name="Rectangle 1030"/>
          <p:cNvSpPr>
            <a:spLocks noGrp="1" noChangeArrowheads="1"/>
          </p:cNvSpPr>
          <p:nvPr>
            <p:ph type="ftr" sz="quarter" idx="4"/>
          </p:nvPr>
        </p:nvSpPr>
        <p:spPr bwMode="auto">
          <a:xfrm>
            <a:off x="0" y="9601200"/>
            <a:ext cx="2994025" cy="463550"/>
          </a:xfrm>
          <a:prstGeom prst="rect">
            <a:avLst/>
          </a:prstGeom>
          <a:noFill/>
          <a:ln w="9525">
            <a:noFill/>
            <a:miter lim="800000"/>
            <a:headEnd/>
            <a:tailEnd/>
          </a:ln>
          <a:effectLst/>
        </p:spPr>
        <p:txBody>
          <a:bodyPr vert="horz" wrap="square" lIns="92585" tIns="46292" rIns="92585" bIns="46292" numCol="1" anchor="b" anchorCtr="0" compatLnSpc="1">
            <a:prstTxWarp prst="textNoShape">
              <a:avLst/>
            </a:prstTxWarp>
          </a:bodyPr>
          <a:lstStyle>
            <a:lvl1pPr defTabSz="925513">
              <a:defRPr/>
            </a:lvl1pPr>
          </a:lstStyle>
          <a:p>
            <a:endParaRPr lang="da-DK"/>
          </a:p>
        </p:txBody>
      </p:sp>
      <p:sp>
        <p:nvSpPr>
          <p:cNvPr id="243719" name="Rectangle 1031"/>
          <p:cNvSpPr>
            <a:spLocks noGrp="1" noChangeArrowheads="1"/>
          </p:cNvSpPr>
          <p:nvPr>
            <p:ph type="sldNum" sz="quarter" idx="5"/>
          </p:nvPr>
        </p:nvSpPr>
        <p:spPr bwMode="auto">
          <a:xfrm>
            <a:off x="3838575" y="9601200"/>
            <a:ext cx="2994025" cy="463550"/>
          </a:xfrm>
          <a:prstGeom prst="rect">
            <a:avLst/>
          </a:prstGeom>
          <a:noFill/>
          <a:ln w="9525">
            <a:noFill/>
            <a:miter lim="800000"/>
            <a:headEnd/>
            <a:tailEnd/>
          </a:ln>
          <a:effectLst/>
        </p:spPr>
        <p:txBody>
          <a:bodyPr vert="horz" wrap="square" lIns="92585" tIns="46292" rIns="92585" bIns="46292" numCol="1" anchor="b" anchorCtr="0" compatLnSpc="1">
            <a:prstTxWarp prst="textNoShape">
              <a:avLst/>
            </a:prstTxWarp>
          </a:bodyPr>
          <a:lstStyle>
            <a:lvl1pPr algn="r" defTabSz="925513">
              <a:defRPr/>
            </a:lvl1pPr>
          </a:lstStyle>
          <a:p>
            <a:fld id="{8F6BA8D4-58CC-4603-A7C1-EFAE1F1ACF04}" type="slidenum">
              <a:rPr lang="da-DK"/>
              <a:pPr/>
              <a:t>‹#›</a:t>
            </a:fld>
            <a:endParaRPr lang="da-DK"/>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da-DK"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da-DK"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542925"/>
            <a:ext cx="1943100" cy="5553075"/>
          </a:xfrm>
        </p:spPr>
        <p:txBody>
          <a:bodyPr vert="eaVert"/>
          <a:lstStyle/>
          <a:p>
            <a:r>
              <a:rPr lang="en-US" smtClean="0"/>
              <a:t>Click to edit Master title style</a:t>
            </a:r>
            <a:endParaRPr lang="da-DK"/>
          </a:p>
        </p:txBody>
      </p:sp>
      <p:sp>
        <p:nvSpPr>
          <p:cNvPr id="3" name="Vertical Text Placeholder 2"/>
          <p:cNvSpPr>
            <a:spLocks noGrp="1"/>
          </p:cNvSpPr>
          <p:nvPr>
            <p:ph type="body" orient="vert" idx="1"/>
          </p:nvPr>
        </p:nvSpPr>
        <p:spPr>
          <a:xfrm>
            <a:off x="685800" y="542925"/>
            <a:ext cx="5676900" cy="5553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da-DK"/>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da-DK"/>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da-DK"/>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da-DK"/>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542925"/>
            <a:ext cx="7224713" cy="1143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a-DK"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p>
        </p:txBody>
      </p:sp>
      <p:sp>
        <p:nvSpPr>
          <p:cNvPr id="1039" name="Line 15"/>
          <p:cNvSpPr>
            <a:spLocks noChangeShapeType="1"/>
          </p:cNvSpPr>
          <p:nvPr userDrawn="1"/>
        </p:nvSpPr>
        <p:spPr bwMode="auto">
          <a:xfrm>
            <a:off x="0" y="6481763"/>
            <a:ext cx="9144000" cy="0"/>
          </a:xfrm>
          <a:prstGeom prst="line">
            <a:avLst/>
          </a:prstGeom>
          <a:noFill/>
          <a:ln w="9525">
            <a:solidFill>
              <a:schemeClr val="tx1"/>
            </a:solidFill>
            <a:round/>
            <a:headEnd/>
            <a:tailEnd/>
          </a:ln>
          <a:effectLst/>
        </p:spPr>
        <p:txBody>
          <a:bodyPr wrap="none" anchor="ctr"/>
          <a:lstStyle/>
          <a:p>
            <a:endParaRPr lang="da-DK"/>
          </a:p>
        </p:txBody>
      </p:sp>
      <p:sp>
        <p:nvSpPr>
          <p:cNvPr id="1040" name="Line 16"/>
          <p:cNvSpPr>
            <a:spLocks noChangeShapeType="1"/>
          </p:cNvSpPr>
          <p:nvPr userDrawn="1"/>
        </p:nvSpPr>
        <p:spPr bwMode="auto">
          <a:xfrm>
            <a:off x="0" y="465138"/>
            <a:ext cx="9144000" cy="0"/>
          </a:xfrm>
          <a:prstGeom prst="line">
            <a:avLst/>
          </a:prstGeom>
          <a:noFill/>
          <a:ln w="9525">
            <a:solidFill>
              <a:schemeClr val="tx1"/>
            </a:solidFill>
            <a:round/>
            <a:headEnd/>
            <a:tailEnd/>
          </a:ln>
          <a:effectLst/>
        </p:spPr>
        <p:txBody>
          <a:bodyPr wrap="none" anchor="ctr"/>
          <a:lstStyle/>
          <a:p>
            <a:endParaRPr lang="da-DK"/>
          </a:p>
        </p:txBody>
      </p:sp>
      <p:pic>
        <p:nvPicPr>
          <p:cNvPr id="1045" name="Picture 21"/>
          <p:cNvPicPr>
            <a:picLocks noChangeAspect="1" noChangeArrowheads="1"/>
          </p:cNvPicPr>
          <p:nvPr userDrawn="1"/>
        </p:nvPicPr>
        <p:blipFill>
          <a:blip r:embed="rId13" cstate="print"/>
          <a:srcRect/>
          <a:stretch>
            <a:fillRect/>
          </a:stretch>
        </p:blipFill>
        <p:spPr bwMode="auto">
          <a:xfrm>
            <a:off x="7105650" y="38100"/>
            <a:ext cx="1981200" cy="400050"/>
          </a:xfrm>
          <a:prstGeom prst="rect">
            <a:avLst/>
          </a:prstGeom>
          <a:noFill/>
        </p:spPr>
      </p:pic>
      <p:sp>
        <p:nvSpPr>
          <p:cNvPr id="1046" name="Text Box 22"/>
          <p:cNvSpPr txBox="1">
            <a:spLocks noChangeArrowheads="1"/>
          </p:cNvSpPr>
          <p:nvPr userDrawn="1"/>
        </p:nvSpPr>
        <p:spPr bwMode="auto">
          <a:xfrm>
            <a:off x="38100" y="6564313"/>
            <a:ext cx="9047163" cy="244475"/>
          </a:xfrm>
          <a:prstGeom prst="rect">
            <a:avLst/>
          </a:prstGeom>
          <a:noFill/>
          <a:ln w="9525">
            <a:noFill/>
            <a:miter lim="800000"/>
            <a:headEnd/>
            <a:tailEnd/>
          </a:ln>
          <a:effectLst/>
        </p:spPr>
        <p:txBody>
          <a:bodyPr wrap="none">
            <a:spAutoFit/>
          </a:bodyPr>
          <a:lstStyle/>
          <a:p>
            <a:r>
              <a:rPr lang="da-DK" sz="1000" dirty="0">
                <a:latin typeface="Verdana" pitchFamily="34" charset="0"/>
              </a:rPr>
              <a:t>© </a:t>
            </a:r>
            <a:r>
              <a:rPr lang="da-DK" sz="1000" dirty="0" smtClean="0">
                <a:latin typeface="Verdana" pitchFamily="34" charset="0"/>
              </a:rPr>
              <a:t>2009 </a:t>
            </a:r>
            <a:r>
              <a:rPr lang="da-DK" sz="1000" dirty="0">
                <a:latin typeface="Verdana" pitchFamily="34" charset="0"/>
              </a:rPr>
              <a:t>Netcompany A/S	                  </a:t>
            </a:r>
            <a:r>
              <a:rPr lang="en-GB" sz="1000" dirty="0" err="1">
                <a:latin typeface="Verdana" pitchFamily="34" charset="0"/>
              </a:rPr>
              <a:t>Netcompany</a:t>
            </a:r>
            <a:r>
              <a:rPr lang="en-GB" sz="1000" dirty="0">
                <a:latin typeface="Verdana" pitchFamily="34" charset="0"/>
              </a:rPr>
              <a:t> A/S </a:t>
            </a:r>
            <a:r>
              <a:rPr lang="en-GB" sz="1000" b="1" dirty="0">
                <a:latin typeface="Verdana" pitchFamily="34" charset="0"/>
              </a:rPr>
              <a:t>·</a:t>
            </a:r>
            <a:r>
              <a:rPr lang="en-GB" sz="1000" dirty="0">
                <a:latin typeface="Verdana" pitchFamily="34" charset="0"/>
              </a:rPr>
              <a:t> </a:t>
            </a:r>
            <a:r>
              <a:rPr lang="da-DK" sz="1000" dirty="0">
                <a:latin typeface="Verdana" pitchFamily="34" charset="0"/>
              </a:rPr>
              <a:t>Grønningen 19 </a:t>
            </a:r>
            <a:r>
              <a:rPr lang="en-GB" sz="1000" b="1" dirty="0">
                <a:latin typeface="Verdana" pitchFamily="34" charset="0"/>
              </a:rPr>
              <a:t>·</a:t>
            </a:r>
            <a:r>
              <a:rPr lang="en-GB" sz="1000" dirty="0">
                <a:latin typeface="Verdana" pitchFamily="34" charset="0"/>
              </a:rPr>
              <a:t> 12</a:t>
            </a:r>
            <a:r>
              <a:rPr lang="da-DK" sz="1000" dirty="0">
                <a:latin typeface="Verdana" pitchFamily="34" charset="0"/>
              </a:rPr>
              <a:t>70</a:t>
            </a:r>
            <a:r>
              <a:rPr lang="en-GB" sz="1000" dirty="0">
                <a:latin typeface="Verdana" pitchFamily="34" charset="0"/>
              </a:rPr>
              <a:t> </a:t>
            </a:r>
            <a:r>
              <a:rPr lang="en-GB" sz="1000" dirty="0" err="1">
                <a:latin typeface="Verdana" pitchFamily="34" charset="0"/>
              </a:rPr>
              <a:t>København</a:t>
            </a:r>
            <a:r>
              <a:rPr lang="en-GB" sz="1000" dirty="0">
                <a:latin typeface="Verdana" pitchFamily="34" charset="0"/>
              </a:rPr>
              <a:t> K </a:t>
            </a:r>
            <a:r>
              <a:rPr lang="en-GB" sz="1000" b="1" dirty="0">
                <a:latin typeface="Verdana" pitchFamily="34" charset="0"/>
              </a:rPr>
              <a:t>·</a:t>
            </a:r>
            <a:r>
              <a:rPr lang="en-GB" sz="1000" dirty="0">
                <a:latin typeface="Verdana" pitchFamily="34" charset="0"/>
              </a:rPr>
              <a:t> </a:t>
            </a:r>
            <a:r>
              <a:rPr lang="da-DK" sz="1000" dirty="0">
                <a:latin typeface="Verdana" pitchFamily="34" charset="0"/>
              </a:rPr>
              <a:t>Tlf.</a:t>
            </a:r>
            <a:r>
              <a:rPr lang="en-GB" sz="1000" dirty="0">
                <a:latin typeface="Verdana" pitchFamily="34" charset="0"/>
              </a:rPr>
              <a:t> 70131440 </a:t>
            </a:r>
            <a:r>
              <a:rPr lang="da-DK" sz="1000" dirty="0">
                <a:latin typeface="Verdana" pitchFamily="34" charset="0"/>
              </a:rPr>
              <a:t>	                      Page </a:t>
            </a:r>
            <a:fld id="{0C6C27D8-7B32-4E4E-B003-0B35F5FE93C6}" type="slidenum">
              <a:rPr lang="da-DK" sz="1000">
                <a:latin typeface="Verdana" pitchFamily="34" charset="0"/>
              </a:rPr>
              <a:pPr/>
              <a:t>‹#›</a:t>
            </a:fld>
            <a:endParaRPr lang="en-GB" sz="1000" dirty="0">
              <a:latin typeface="Verdana"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a:solidFill>
            <a:schemeClr val="tx2"/>
          </a:solidFill>
          <a:latin typeface="+mj-lt"/>
          <a:ea typeface="+mj-ea"/>
          <a:cs typeface="+mj-cs"/>
        </a:defRPr>
      </a:lvl1pPr>
      <a:lvl2pPr algn="l" rtl="0" eaLnBrk="0" fontAlgn="base" hangingPunct="0">
        <a:spcBef>
          <a:spcPct val="0"/>
        </a:spcBef>
        <a:spcAft>
          <a:spcPct val="0"/>
        </a:spcAft>
        <a:defRPr>
          <a:solidFill>
            <a:schemeClr val="tx2"/>
          </a:solidFill>
          <a:latin typeface="Verdana" pitchFamily="34" charset="0"/>
        </a:defRPr>
      </a:lvl2pPr>
      <a:lvl3pPr algn="l" rtl="0" eaLnBrk="0" fontAlgn="base" hangingPunct="0">
        <a:spcBef>
          <a:spcPct val="0"/>
        </a:spcBef>
        <a:spcAft>
          <a:spcPct val="0"/>
        </a:spcAft>
        <a:defRPr>
          <a:solidFill>
            <a:schemeClr val="tx2"/>
          </a:solidFill>
          <a:latin typeface="Verdana" pitchFamily="34" charset="0"/>
        </a:defRPr>
      </a:lvl3pPr>
      <a:lvl4pPr algn="l" rtl="0" eaLnBrk="0" fontAlgn="base" hangingPunct="0">
        <a:spcBef>
          <a:spcPct val="0"/>
        </a:spcBef>
        <a:spcAft>
          <a:spcPct val="0"/>
        </a:spcAft>
        <a:defRPr>
          <a:solidFill>
            <a:schemeClr val="tx2"/>
          </a:solidFill>
          <a:latin typeface="Verdana" pitchFamily="34" charset="0"/>
        </a:defRPr>
      </a:lvl4pPr>
      <a:lvl5pPr algn="l" rtl="0" eaLnBrk="0" fontAlgn="base" hangingPunct="0">
        <a:spcBef>
          <a:spcPct val="0"/>
        </a:spcBef>
        <a:spcAft>
          <a:spcPct val="0"/>
        </a:spcAft>
        <a:defRPr>
          <a:solidFill>
            <a:schemeClr val="tx2"/>
          </a:solidFill>
          <a:latin typeface="Verdana" pitchFamily="34" charset="0"/>
        </a:defRPr>
      </a:lvl5pPr>
      <a:lvl6pPr marL="457200" algn="l" rtl="0" eaLnBrk="0" fontAlgn="base" hangingPunct="0">
        <a:spcBef>
          <a:spcPct val="0"/>
        </a:spcBef>
        <a:spcAft>
          <a:spcPct val="0"/>
        </a:spcAft>
        <a:defRPr>
          <a:solidFill>
            <a:schemeClr val="tx2"/>
          </a:solidFill>
          <a:latin typeface="Verdana" pitchFamily="34" charset="0"/>
        </a:defRPr>
      </a:lvl6pPr>
      <a:lvl7pPr marL="914400" algn="l" rtl="0" eaLnBrk="0" fontAlgn="base" hangingPunct="0">
        <a:spcBef>
          <a:spcPct val="0"/>
        </a:spcBef>
        <a:spcAft>
          <a:spcPct val="0"/>
        </a:spcAft>
        <a:defRPr>
          <a:solidFill>
            <a:schemeClr val="tx2"/>
          </a:solidFill>
          <a:latin typeface="Verdana" pitchFamily="34" charset="0"/>
        </a:defRPr>
      </a:lvl7pPr>
      <a:lvl8pPr marL="1371600" algn="l" rtl="0" eaLnBrk="0" fontAlgn="base" hangingPunct="0">
        <a:spcBef>
          <a:spcPct val="0"/>
        </a:spcBef>
        <a:spcAft>
          <a:spcPct val="0"/>
        </a:spcAft>
        <a:defRPr>
          <a:solidFill>
            <a:schemeClr val="tx2"/>
          </a:solidFill>
          <a:latin typeface="Verdana" pitchFamily="34" charset="0"/>
        </a:defRPr>
      </a:lvl8pPr>
      <a:lvl9pPr marL="1828800" algn="l" rtl="0" eaLnBrk="0" fontAlgn="base" hangingPunct="0">
        <a:spcBef>
          <a:spcPct val="0"/>
        </a:spcBef>
        <a:spcAft>
          <a:spcPct val="0"/>
        </a:spcAft>
        <a:defRPr>
          <a:solidFill>
            <a:schemeClr val="tx2"/>
          </a:solidFill>
          <a:latin typeface="Verdana" pitchFamily="34" charset="0"/>
        </a:defRPr>
      </a:lvl9pPr>
    </p:titleStyle>
    <p:bodyStyle>
      <a:lvl1pPr marL="190500" indent="-190500" algn="l" rtl="0" eaLnBrk="0" fontAlgn="base" hangingPunct="0">
        <a:spcBef>
          <a:spcPct val="20000"/>
        </a:spcBef>
        <a:spcAft>
          <a:spcPct val="0"/>
        </a:spcAft>
        <a:buChar char="•"/>
        <a:defRPr sz="1400">
          <a:solidFill>
            <a:schemeClr val="tx1"/>
          </a:solidFill>
          <a:latin typeface="+mn-lt"/>
          <a:ea typeface="+mn-ea"/>
          <a:cs typeface="+mn-cs"/>
        </a:defRPr>
      </a:lvl1pPr>
      <a:lvl2pPr marL="571500" indent="-190500" algn="l" rtl="0" eaLnBrk="0" fontAlgn="base" hangingPunct="0">
        <a:spcBef>
          <a:spcPct val="20000"/>
        </a:spcBef>
        <a:spcAft>
          <a:spcPct val="0"/>
        </a:spcAft>
        <a:buChar char="–"/>
        <a:defRPr sz="1400">
          <a:solidFill>
            <a:schemeClr val="tx1"/>
          </a:solidFill>
          <a:latin typeface="+mn-lt"/>
        </a:defRPr>
      </a:lvl2pPr>
      <a:lvl3pPr marL="952500" indent="-190500" algn="l" rtl="0" eaLnBrk="0" fontAlgn="base" hangingPunct="0">
        <a:spcBef>
          <a:spcPct val="20000"/>
        </a:spcBef>
        <a:spcAft>
          <a:spcPct val="0"/>
        </a:spcAft>
        <a:buChar char="•"/>
        <a:defRPr sz="1400">
          <a:solidFill>
            <a:schemeClr val="tx1"/>
          </a:solidFill>
          <a:latin typeface="+mn-lt"/>
        </a:defRPr>
      </a:lvl3pPr>
      <a:lvl4pPr marL="1333500" indent="-190500" algn="l" rtl="0" eaLnBrk="0" fontAlgn="base" hangingPunct="0">
        <a:spcBef>
          <a:spcPct val="20000"/>
        </a:spcBef>
        <a:spcAft>
          <a:spcPct val="0"/>
        </a:spcAft>
        <a:buChar char="–"/>
        <a:defRPr sz="1400">
          <a:solidFill>
            <a:schemeClr val="tx1"/>
          </a:solidFill>
          <a:latin typeface="+mn-lt"/>
        </a:defRPr>
      </a:lvl4pPr>
      <a:lvl5pPr marL="1714500" indent="-190500" algn="l" rtl="0" eaLnBrk="0" fontAlgn="base" hangingPunct="0">
        <a:spcBef>
          <a:spcPct val="20000"/>
        </a:spcBef>
        <a:spcAft>
          <a:spcPct val="0"/>
        </a:spcAft>
        <a:buChar char="»"/>
        <a:defRPr sz="1400">
          <a:solidFill>
            <a:schemeClr val="tx1"/>
          </a:solidFill>
          <a:latin typeface="+mn-lt"/>
        </a:defRPr>
      </a:lvl5pPr>
      <a:lvl6pPr marL="2171700" indent="-190500" algn="l" rtl="0" eaLnBrk="0" fontAlgn="base" hangingPunct="0">
        <a:spcBef>
          <a:spcPct val="20000"/>
        </a:spcBef>
        <a:spcAft>
          <a:spcPct val="0"/>
        </a:spcAft>
        <a:buChar char="»"/>
        <a:defRPr sz="1400">
          <a:solidFill>
            <a:schemeClr val="tx1"/>
          </a:solidFill>
          <a:latin typeface="+mn-lt"/>
        </a:defRPr>
      </a:lvl6pPr>
      <a:lvl7pPr marL="2628900" indent="-190500" algn="l" rtl="0" eaLnBrk="0" fontAlgn="base" hangingPunct="0">
        <a:spcBef>
          <a:spcPct val="20000"/>
        </a:spcBef>
        <a:spcAft>
          <a:spcPct val="0"/>
        </a:spcAft>
        <a:buChar char="»"/>
        <a:defRPr sz="1400">
          <a:solidFill>
            <a:schemeClr val="tx1"/>
          </a:solidFill>
          <a:latin typeface="+mn-lt"/>
        </a:defRPr>
      </a:lvl7pPr>
      <a:lvl8pPr marL="3086100" indent="-190500" algn="l" rtl="0" eaLnBrk="0" fontAlgn="base" hangingPunct="0">
        <a:spcBef>
          <a:spcPct val="20000"/>
        </a:spcBef>
        <a:spcAft>
          <a:spcPct val="0"/>
        </a:spcAft>
        <a:buChar char="»"/>
        <a:defRPr sz="1400">
          <a:solidFill>
            <a:schemeClr val="tx1"/>
          </a:solidFill>
          <a:latin typeface="+mn-lt"/>
        </a:defRPr>
      </a:lvl8pPr>
      <a:lvl9pPr marL="3543300" indent="-190500" algn="l" rtl="0" eaLnBrk="0" fontAlgn="base" hangingPunct="0">
        <a:spcBef>
          <a:spcPct val="20000"/>
        </a:spcBef>
        <a:spcAft>
          <a:spcPct val="0"/>
        </a:spcAft>
        <a:buChar char="»"/>
        <a:defRPr sz="1400">
          <a:solidFill>
            <a:schemeClr val="tx1"/>
          </a:solidFill>
          <a:latin typeface="+mn-lt"/>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97" name="Rectangle 17"/>
          <p:cNvSpPr>
            <a:spLocks noChangeArrowheads="1"/>
          </p:cNvSpPr>
          <p:nvPr/>
        </p:nvSpPr>
        <p:spPr bwMode="auto">
          <a:xfrm>
            <a:off x="1082675" y="2495550"/>
            <a:ext cx="7092950" cy="2420938"/>
          </a:xfrm>
          <a:prstGeom prst="rect">
            <a:avLst/>
          </a:prstGeom>
          <a:noFill/>
          <a:ln w="9525">
            <a:noFill/>
            <a:miter lim="800000"/>
            <a:headEnd/>
            <a:tailEnd/>
          </a:ln>
          <a:effectLst/>
        </p:spPr>
        <p:txBody>
          <a:bodyPr/>
          <a:lstStyle/>
          <a:p>
            <a:pPr>
              <a:spcBef>
                <a:spcPct val="20000"/>
              </a:spcBef>
            </a:pPr>
            <a:r>
              <a:rPr lang="en-GB" sz="2400" dirty="0" smtClean="0">
                <a:latin typeface="Verdana" pitchFamily="34" charset="0"/>
              </a:rPr>
              <a:t>Writing strong object-oriented applications</a:t>
            </a:r>
            <a:endParaRPr lang="en-GB" sz="2000" dirty="0">
              <a:latin typeface="Verdana" pitchFamily="34" charset="0"/>
            </a:endParaRPr>
          </a:p>
          <a:p>
            <a:pPr>
              <a:spcBef>
                <a:spcPct val="20000"/>
              </a:spcBef>
            </a:pPr>
            <a:endParaRPr lang="en-GB" sz="2400" dirty="0">
              <a:latin typeface="Verdana" pitchFamily="34" charset="0"/>
            </a:endParaRPr>
          </a:p>
          <a:p>
            <a:pPr>
              <a:spcBef>
                <a:spcPct val="20000"/>
              </a:spcBef>
            </a:pPr>
            <a:endParaRPr lang="en-GB" sz="2400" dirty="0">
              <a:latin typeface="Verdana" pitchFamily="34" charset="0"/>
            </a:endParaRPr>
          </a:p>
          <a:p>
            <a:r>
              <a:rPr lang="da-DK" sz="1400" dirty="0">
                <a:latin typeface="Verdana" pitchFamily="34" charset="0"/>
              </a:rPr>
              <a:t>Copenhagen, </a:t>
            </a:r>
            <a:r>
              <a:rPr lang="da-DK" sz="1400" dirty="0" smtClean="0">
                <a:latin typeface="Verdana" pitchFamily="34" charset="0"/>
              </a:rPr>
              <a:t>November 2009</a:t>
            </a:r>
            <a:endParaRPr lang="da-DK" sz="1400" dirty="0">
              <a:latin typeface="Verdana" pitchFamily="34" charset="0"/>
            </a:endParaRPr>
          </a:p>
          <a:p>
            <a:endParaRPr lang="da-DK" sz="1400" dirty="0">
              <a:latin typeface="Verdana" pitchFamily="34" charset="0"/>
            </a:endParaRPr>
          </a:p>
          <a:p>
            <a:r>
              <a:rPr lang="da-DK" sz="800" dirty="0">
                <a:latin typeface="Verdana" pitchFamily="34" charset="0"/>
              </a:rPr>
              <a:t>Version:	</a:t>
            </a:r>
            <a:r>
              <a:rPr lang="da-DK" sz="800" dirty="0" smtClean="0">
                <a:latin typeface="Verdana" pitchFamily="34" charset="0"/>
              </a:rPr>
              <a:t>1.0</a:t>
            </a:r>
            <a:endParaRPr lang="da-DK" sz="800" dirty="0">
              <a:latin typeface="Verdana" pitchFamily="34" charset="0"/>
            </a:endParaRPr>
          </a:p>
          <a:p>
            <a:r>
              <a:rPr lang="da-DK" sz="800" dirty="0">
                <a:latin typeface="Verdana" pitchFamily="34" charset="0"/>
              </a:rPr>
              <a:t>Status:	</a:t>
            </a:r>
            <a:r>
              <a:rPr lang="da-DK" sz="800" dirty="0" smtClean="0">
                <a:latin typeface="Verdana" pitchFamily="34" charset="0"/>
              </a:rPr>
              <a:t>Final</a:t>
            </a:r>
            <a:endParaRPr lang="da-DK" sz="800" dirty="0">
              <a:latin typeface="Verdana" pitchFamily="34" charset="0"/>
            </a:endParaRPr>
          </a:p>
          <a:p>
            <a:r>
              <a:rPr lang="da-DK" sz="800" dirty="0">
                <a:latin typeface="Verdana" pitchFamily="34" charset="0"/>
              </a:rPr>
              <a:t>Author:	</a:t>
            </a:r>
            <a:r>
              <a:rPr lang="da-DK" sz="800" dirty="0" smtClean="0">
                <a:latin typeface="Verdana" pitchFamily="34" charset="0"/>
              </a:rPr>
              <a:t>Thomas Koefoed</a:t>
            </a:r>
            <a:endParaRPr lang="da-DK" sz="800" dirty="0">
              <a:latin typeface="Verdana" pitchFamily="34" charset="0"/>
            </a:endParaRPr>
          </a:p>
          <a:p>
            <a:r>
              <a:rPr lang="da-DK" sz="800" dirty="0">
                <a:latin typeface="Verdana" pitchFamily="34" charset="0"/>
              </a:rPr>
              <a:t>	</a:t>
            </a:r>
            <a:r>
              <a:rPr lang="da-DK" sz="800" dirty="0" smtClean="0">
                <a:latin typeface="Verdana" pitchFamily="34" charset="0"/>
              </a:rPr>
              <a:t>tsk@netcompany.com</a:t>
            </a:r>
            <a:endParaRPr lang="da-DK" sz="800" dirty="0">
              <a:latin typeface="Verdana" pitchFamily="34" charset="0"/>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224713" cy="1143000"/>
          </a:xfrm>
        </p:spPr>
        <p:txBody>
          <a:bodyPr/>
          <a:lstStyle/>
          <a:p>
            <a:r>
              <a:rPr lang="da-DK" dirty="0" smtClean="0"/>
              <a:t>Tightly coupled system (bicycle dealer class diagram)</a:t>
            </a:r>
            <a:br>
              <a:rPr lang="da-DK" dirty="0" smtClean="0"/>
            </a:br>
            <a:r>
              <a:rPr lang="da-DK" sz="1400" dirty="0" smtClean="0"/>
              <a:t>Made-up example</a:t>
            </a:r>
            <a:endParaRPr lang="da-DK" dirty="0"/>
          </a:p>
        </p:txBody>
      </p:sp>
      <p:sp>
        <p:nvSpPr>
          <p:cNvPr id="5" name="Rounded Rectangle 4"/>
          <p:cNvSpPr/>
          <p:nvPr/>
        </p:nvSpPr>
        <p:spPr bwMode="auto">
          <a:xfrm>
            <a:off x="4181475" y="1857375"/>
            <a:ext cx="1257300" cy="819150"/>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dirty="0" smtClean="0">
              <a:ln>
                <a:noFill/>
              </a:ln>
              <a:solidFill>
                <a:schemeClr val="tx1"/>
              </a:solidFill>
              <a:effectLst/>
              <a:latin typeface="Arial" charset="0"/>
            </a:endParaRPr>
          </a:p>
        </p:txBody>
      </p:sp>
      <p:sp>
        <p:nvSpPr>
          <p:cNvPr id="6" name="TextBox 5"/>
          <p:cNvSpPr txBox="1"/>
          <p:nvPr/>
        </p:nvSpPr>
        <p:spPr>
          <a:xfrm>
            <a:off x="4181475" y="2028825"/>
            <a:ext cx="1329210" cy="461665"/>
          </a:xfrm>
          <a:prstGeom prst="rect">
            <a:avLst/>
          </a:prstGeom>
          <a:noFill/>
        </p:spPr>
        <p:txBody>
          <a:bodyPr wrap="none" rtlCol="0">
            <a:spAutoFit/>
          </a:bodyPr>
          <a:lstStyle/>
          <a:p>
            <a:r>
              <a:rPr lang="da-DK" dirty="0" smtClean="0"/>
              <a:t>Windows Forms </a:t>
            </a:r>
          </a:p>
          <a:p>
            <a:pPr algn="ctr"/>
            <a:r>
              <a:rPr lang="da-DK" dirty="0" smtClean="0"/>
              <a:t>GUI</a:t>
            </a:r>
            <a:endParaRPr lang="da-DK" dirty="0"/>
          </a:p>
        </p:txBody>
      </p:sp>
      <p:grpSp>
        <p:nvGrpSpPr>
          <p:cNvPr id="13" name="Group 12"/>
          <p:cNvGrpSpPr/>
          <p:nvPr/>
        </p:nvGrpSpPr>
        <p:grpSpPr>
          <a:xfrm>
            <a:off x="2838450" y="3667125"/>
            <a:ext cx="1317990" cy="819150"/>
            <a:chOff x="5133975" y="2990850"/>
            <a:chExt cx="1317990" cy="819150"/>
          </a:xfrm>
        </p:grpSpPr>
        <p:sp>
          <p:nvSpPr>
            <p:cNvPr id="9" name="Rounded Rectangle 8"/>
            <p:cNvSpPr/>
            <p:nvPr/>
          </p:nvSpPr>
          <p:spPr bwMode="auto">
            <a:xfrm>
              <a:off x="5133975" y="2990850"/>
              <a:ext cx="1257300" cy="819150"/>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dirty="0" smtClean="0">
                <a:ln>
                  <a:noFill/>
                </a:ln>
                <a:solidFill>
                  <a:schemeClr val="tx1"/>
                </a:solidFill>
                <a:effectLst/>
                <a:latin typeface="Arial" charset="0"/>
              </a:endParaRPr>
            </a:p>
          </p:txBody>
        </p:sp>
        <p:sp>
          <p:nvSpPr>
            <p:cNvPr id="10" name="TextBox 9"/>
            <p:cNvSpPr txBox="1"/>
            <p:nvPr/>
          </p:nvSpPr>
          <p:spPr>
            <a:xfrm>
              <a:off x="5133975" y="3267075"/>
              <a:ext cx="1317990" cy="276999"/>
            </a:xfrm>
            <a:prstGeom prst="rect">
              <a:avLst/>
            </a:prstGeom>
            <a:noFill/>
          </p:spPr>
          <p:txBody>
            <a:bodyPr wrap="none" rtlCol="0">
              <a:spAutoFit/>
            </a:bodyPr>
            <a:lstStyle/>
            <a:p>
              <a:r>
                <a:rPr lang="da-DK" dirty="0" smtClean="0"/>
                <a:t>Bicycle Manager</a:t>
              </a:r>
              <a:endParaRPr lang="da-DK" dirty="0"/>
            </a:p>
          </p:txBody>
        </p:sp>
      </p:grpSp>
      <p:grpSp>
        <p:nvGrpSpPr>
          <p:cNvPr id="14" name="Group 13"/>
          <p:cNvGrpSpPr/>
          <p:nvPr/>
        </p:nvGrpSpPr>
        <p:grpSpPr>
          <a:xfrm>
            <a:off x="1495425" y="3676650"/>
            <a:ext cx="1257300" cy="819150"/>
            <a:chOff x="3467100" y="3209925"/>
            <a:chExt cx="1257300" cy="819150"/>
          </a:xfrm>
        </p:grpSpPr>
        <p:sp>
          <p:nvSpPr>
            <p:cNvPr id="15" name="Rounded Rectangle 14"/>
            <p:cNvSpPr/>
            <p:nvPr/>
          </p:nvSpPr>
          <p:spPr bwMode="auto">
            <a:xfrm>
              <a:off x="3467100" y="3209925"/>
              <a:ext cx="1257300" cy="819150"/>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dirty="0" smtClean="0">
                <a:ln>
                  <a:noFill/>
                </a:ln>
                <a:solidFill>
                  <a:schemeClr val="tx1"/>
                </a:solidFill>
                <a:effectLst/>
                <a:latin typeface="Arial" charset="0"/>
              </a:endParaRPr>
            </a:p>
          </p:txBody>
        </p:sp>
        <p:sp>
          <p:nvSpPr>
            <p:cNvPr id="16" name="TextBox 15"/>
            <p:cNvSpPr txBox="1"/>
            <p:nvPr/>
          </p:nvSpPr>
          <p:spPr>
            <a:xfrm>
              <a:off x="3648075" y="3400425"/>
              <a:ext cx="893193" cy="461665"/>
            </a:xfrm>
            <a:prstGeom prst="rect">
              <a:avLst/>
            </a:prstGeom>
            <a:noFill/>
          </p:spPr>
          <p:txBody>
            <a:bodyPr wrap="none" rtlCol="0">
              <a:spAutoFit/>
            </a:bodyPr>
            <a:lstStyle/>
            <a:p>
              <a:r>
                <a:rPr lang="da-DK" dirty="0" smtClean="0"/>
                <a:t>Customer </a:t>
              </a:r>
            </a:p>
            <a:p>
              <a:r>
                <a:rPr lang="da-DK" dirty="0" smtClean="0"/>
                <a:t>Manager</a:t>
              </a:r>
              <a:endParaRPr lang="da-DK" dirty="0"/>
            </a:p>
          </p:txBody>
        </p:sp>
      </p:grpSp>
      <p:sp>
        <p:nvSpPr>
          <p:cNvPr id="17" name="Rectangle 16"/>
          <p:cNvSpPr/>
          <p:nvPr/>
        </p:nvSpPr>
        <p:spPr bwMode="auto">
          <a:xfrm>
            <a:off x="1085850" y="1428750"/>
            <a:ext cx="7105650" cy="1638300"/>
          </a:xfrm>
          <a:prstGeom prst="rect">
            <a:avLst/>
          </a:prstGeom>
          <a:no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smtClean="0">
              <a:ln>
                <a:noFill/>
              </a:ln>
              <a:solidFill>
                <a:schemeClr val="tx1"/>
              </a:solidFill>
              <a:effectLst/>
              <a:latin typeface="Arial" charset="0"/>
            </a:endParaRPr>
          </a:p>
        </p:txBody>
      </p:sp>
      <p:sp>
        <p:nvSpPr>
          <p:cNvPr id="19" name="TextBox 18"/>
          <p:cNvSpPr txBox="1"/>
          <p:nvPr/>
        </p:nvSpPr>
        <p:spPr>
          <a:xfrm>
            <a:off x="1104900" y="1438275"/>
            <a:ext cx="907621" cy="200055"/>
          </a:xfrm>
          <a:prstGeom prst="rect">
            <a:avLst/>
          </a:prstGeom>
          <a:noFill/>
        </p:spPr>
        <p:txBody>
          <a:bodyPr wrap="none" rtlCol="0">
            <a:spAutoFit/>
          </a:bodyPr>
          <a:lstStyle/>
          <a:p>
            <a:r>
              <a:rPr lang="da-DK" sz="700" dirty="0" smtClean="0"/>
              <a:t>Presentation layer</a:t>
            </a:r>
            <a:endParaRPr lang="da-DK" sz="700" dirty="0"/>
          </a:p>
        </p:txBody>
      </p:sp>
      <p:sp>
        <p:nvSpPr>
          <p:cNvPr id="20" name="Rectangle 19"/>
          <p:cNvSpPr/>
          <p:nvPr/>
        </p:nvSpPr>
        <p:spPr bwMode="auto">
          <a:xfrm>
            <a:off x="1085850" y="3114675"/>
            <a:ext cx="7105650" cy="1638300"/>
          </a:xfrm>
          <a:prstGeom prst="rect">
            <a:avLst/>
          </a:prstGeom>
          <a:no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smtClean="0">
              <a:ln>
                <a:noFill/>
              </a:ln>
              <a:solidFill>
                <a:schemeClr val="tx1"/>
              </a:solidFill>
              <a:effectLst/>
              <a:latin typeface="Arial" charset="0"/>
            </a:endParaRPr>
          </a:p>
        </p:txBody>
      </p:sp>
      <p:grpSp>
        <p:nvGrpSpPr>
          <p:cNvPr id="21" name="Group 20"/>
          <p:cNvGrpSpPr/>
          <p:nvPr/>
        </p:nvGrpSpPr>
        <p:grpSpPr>
          <a:xfrm>
            <a:off x="4181475" y="3657600"/>
            <a:ext cx="1257300" cy="819150"/>
            <a:chOff x="5133975" y="2990850"/>
            <a:chExt cx="1257300" cy="819150"/>
          </a:xfrm>
        </p:grpSpPr>
        <p:sp>
          <p:nvSpPr>
            <p:cNvPr id="22" name="Rounded Rectangle 21"/>
            <p:cNvSpPr/>
            <p:nvPr/>
          </p:nvSpPr>
          <p:spPr bwMode="auto">
            <a:xfrm>
              <a:off x="5133975" y="2990850"/>
              <a:ext cx="1257300" cy="819150"/>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dirty="0" smtClean="0">
                <a:ln>
                  <a:noFill/>
                </a:ln>
                <a:solidFill>
                  <a:schemeClr val="tx1"/>
                </a:solidFill>
                <a:effectLst/>
                <a:latin typeface="Arial" charset="0"/>
              </a:endParaRPr>
            </a:p>
          </p:txBody>
        </p:sp>
        <p:sp>
          <p:nvSpPr>
            <p:cNvPr id="23" name="TextBox 22"/>
            <p:cNvSpPr txBox="1"/>
            <p:nvPr/>
          </p:nvSpPr>
          <p:spPr>
            <a:xfrm>
              <a:off x="5219700" y="3171825"/>
              <a:ext cx="1021433" cy="461665"/>
            </a:xfrm>
            <a:prstGeom prst="rect">
              <a:avLst/>
            </a:prstGeom>
            <a:noFill/>
          </p:spPr>
          <p:txBody>
            <a:bodyPr wrap="none" rtlCol="0">
              <a:spAutoFit/>
            </a:bodyPr>
            <a:lstStyle/>
            <a:p>
              <a:r>
                <a:rPr lang="da-DK" dirty="0" smtClean="0"/>
                <a:t>Bicycle part </a:t>
              </a:r>
            </a:p>
            <a:p>
              <a:r>
                <a:rPr lang="da-DK" dirty="0" smtClean="0"/>
                <a:t>Manager</a:t>
              </a:r>
              <a:endParaRPr lang="da-DK" dirty="0"/>
            </a:p>
          </p:txBody>
        </p:sp>
      </p:grpSp>
      <p:sp>
        <p:nvSpPr>
          <p:cNvPr id="24" name="TextBox 23"/>
          <p:cNvSpPr txBox="1"/>
          <p:nvPr/>
        </p:nvSpPr>
        <p:spPr>
          <a:xfrm>
            <a:off x="1038225" y="3133725"/>
            <a:ext cx="974947" cy="200055"/>
          </a:xfrm>
          <a:prstGeom prst="rect">
            <a:avLst/>
          </a:prstGeom>
          <a:noFill/>
        </p:spPr>
        <p:txBody>
          <a:bodyPr wrap="none" rtlCol="0">
            <a:spAutoFit/>
          </a:bodyPr>
          <a:lstStyle/>
          <a:p>
            <a:r>
              <a:rPr lang="da-DK" sz="700" dirty="0" smtClean="0"/>
              <a:t>Business logic layer</a:t>
            </a:r>
            <a:endParaRPr lang="da-DK" sz="700" dirty="0"/>
          </a:p>
        </p:txBody>
      </p:sp>
      <p:cxnSp>
        <p:nvCxnSpPr>
          <p:cNvPr id="29" name="Elbow Connector 28"/>
          <p:cNvCxnSpPr>
            <a:stCxn id="5" idx="2"/>
            <a:endCxn id="15" idx="0"/>
          </p:cNvCxnSpPr>
          <p:nvPr/>
        </p:nvCxnSpPr>
        <p:spPr bwMode="auto">
          <a:xfrm rot="5400000">
            <a:off x="2967038" y="1833562"/>
            <a:ext cx="1000125" cy="2686050"/>
          </a:xfrm>
          <a:prstGeom prst="bentConnector3">
            <a:avLst>
              <a:gd name="adj1" fmla="val 50000"/>
            </a:avLst>
          </a:prstGeom>
          <a:solidFill>
            <a:schemeClr val="bg1"/>
          </a:solidFill>
          <a:ln w="9525" cap="flat" cmpd="sng" algn="ctr">
            <a:solidFill>
              <a:schemeClr val="tx1"/>
            </a:solidFill>
            <a:prstDash val="solid"/>
            <a:round/>
            <a:headEnd type="none" w="med" len="med"/>
            <a:tailEnd type="arrow"/>
          </a:ln>
          <a:effectLst/>
        </p:spPr>
      </p:cxnSp>
      <p:cxnSp>
        <p:nvCxnSpPr>
          <p:cNvPr id="33" name="Elbow Connector 32"/>
          <p:cNvCxnSpPr>
            <a:stCxn id="5" idx="2"/>
            <a:endCxn id="9" idx="0"/>
          </p:cNvCxnSpPr>
          <p:nvPr/>
        </p:nvCxnSpPr>
        <p:spPr bwMode="auto">
          <a:xfrm rot="5400000">
            <a:off x="3643313" y="2500313"/>
            <a:ext cx="990600" cy="1343025"/>
          </a:xfrm>
          <a:prstGeom prst="bentConnector3">
            <a:avLst>
              <a:gd name="adj1" fmla="val 50000"/>
            </a:avLst>
          </a:prstGeom>
          <a:solidFill>
            <a:schemeClr val="bg1"/>
          </a:solidFill>
          <a:ln w="9525" cap="flat" cmpd="sng" algn="ctr">
            <a:solidFill>
              <a:schemeClr val="tx1"/>
            </a:solidFill>
            <a:prstDash val="solid"/>
            <a:round/>
            <a:headEnd type="none" w="med" len="med"/>
            <a:tailEnd type="arrow"/>
          </a:ln>
          <a:effectLst/>
        </p:spPr>
      </p:cxnSp>
      <p:cxnSp>
        <p:nvCxnSpPr>
          <p:cNvPr id="36" name="Elbow Connector 35"/>
          <p:cNvCxnSpPr>
            <a:stCxn id="5" idx="2"/>
            <a:endCxn id="22" idx="0"/>
          </p:cNvCxnSpPr>
          <p:nvPr/>
        </p:nvCxnSpPr>
        <p:spPr bwMode="auto">
          <a:xfrm rot="5400000">
            <a:off x="4319588" y="3167062"/>
            <a:ext cx="981075" cy="1588"/>
          </a:xfrm>
          <a:prstGeom prst="bentConnector3">
            <a:avLst>
              <a:gd name="adj1" fmla="val 50000"/>
            </a:avLst>
          </a:prstGeom>
          <a:solidFill>
            <a:schemeClr val="bg1"/>
          </a:solidFill>
          <a:ln w="9525" cap="flat" cmpd="sng" algn="ctr">
            <a:solidFill>
              <a:schemeClr val="tx1"/>
            </a:solidFill>
            <a:prstDash val="solid"/>
            <a:round/>
            <a:headEnd type="none" w="med" len="med"/>
            <a:tailEnd type="arrow"/>
          </a:ln>
          <a:effectLst/>
        </p:spPr>
      </p:cxnSp>
      <p:grpSp>
        <p:nvGrpSpPr>
          <p:cNvPr id="51" name="Group 50"/>
          <p:cNvGrpSpPr/>
          <p:nvPr/>
        </p:nvGrpSpPr>
        <p:grpSpPr>
          <a:xfrm>
            <a:off x="5543550" y="3648075"/>
            <a:ext cx="1257300" cy="819150"/>
            <a:chOff x="5133975" y="2990850"/>
            <a:chExt cx="1257300" cy="819150"/>
          </a:xfrm>
        </p:grpSpPr>
        <p:sp>
          <p:nvSpPr>
            <p:cNvPr id="52" name="Rounded Rectangle 51"/>
            <p:cNvSpPr/>
            <p:nvPr/>
          </p:nvSpPr>
          <p:spPr bwMode="auto">
            <a:xfrm>
              <a:off x="5133975" y="2990850"/>
              <a:ext cx="1257300" cy="819150"/>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dirty="0" smtClean="0">
                <a:ln>
                  <a:noFill/>
                </a:ln>
                <a:solidFill>
                  <a:schemeClr val="tx1"/>
                </a:solidFill>
                <a:effectLst/>
                <a:latin typeface="Arial" charset="0"/>
              </a:endParaRPr>
            </a:p>
          </p:txBody>
        </p:sp>
        <p:sp>
          <p:nvSpPr>
            <p:cNvPr id="53" name="TextBox 52"/>
            <p:cNvSpPr txBox="1"/>
            <p:nvPr/>
          </p:nvSpPr>
          <p:spPr>
            <a:xfrm>
              <a:off x="5419725" y="3076575"/>
              <a:ext cx="790601" cy="646331"/>
            </a:xfrm>
            <a:prstGeom prst="rect">
              <a:avLst/>
            </a:prstGeom>
            <a:noFill/>
          </p:spPr>
          <p:txBody>
            <a:bodyPr wrap="none" rtlCol="0">
              <a:spAutoFit/>
            </a:bodyPr>
            <a:lstStyle/>
            <a:p>
              <a:r>
                <a:rPr lang="da-DK" dirty="0" smtClean="0"/>
                <a:t>40 other </a:t>
              </a:r>
            </a:p>
            <a:p>
              <a:r>
                <a:rPr lang="da-DK" dirty="0" smtClean="0"/>
                <a:t>manager</a:t>
              </a:r>
            </a:p>
            <a:p>
              <a:r>
                <a:rPr lang="da-DK" dirty="0" smtClean="0"/>
                <a:t>classes</a:t>
              </a:r>
              <a:endParaRPr lang="da-DK" dirty="0"/>
            </a:p>
          </p:txBody>
        </p:sp>
      </p:grpSp>
      <p:cxnSp>
        <p:nvCxnSpPr>
          <p:cNvPr id="55" name="Elbow Connector 54"/>
          <p:cNvCxnSpPr>
            <a:stCxn id="5" idx="2"/>
            <a:endCxn id="52" idx="0"/>
          </p:cNvCxnSpPr>
          <p:nvPr/>
        </p:nvCxnSpPr>
        <p:spPr bwMode="auto">
          <a:xfrm rot="16200000" flipH="1">
            <a:off x="5005387" y="2481262"/>
            <a:ext cx="971550" cy="1362075"/>
          </a:xfrm>
          <a:prstGeom prst="bentConnector3">
            <a:avLst>
              <a:gd name="adj1" fmla="val 50980"/>
            </a:avLst>
          </a:prstGeom>
          <a:solidFill>
            <a:schemeClr val="bg1"/>
          </a:solidFill>
          <a:ln w="9525" cap="flat" cmpd="sng" algn="ctr">
            <a:solidFill>
              <a:schemeClr val="tx1"/>
            </a:solidFill>
            <a:prstDash val="solid"/>
            <a:round/>
            <a:headEnd type="arrow" w="med" len="med"/>
            <a:tailEnd type="arrow"/>
          </a:ln>
          <a:effectLst/>
        </p:spPr>
      </p:cxnSp>
      <p:sp>
        <p:nvSpPr>
          <p:cNvPr id="59" name="Flowchart: Magnetic Disk 58"/>
          <p:cNvSpPr/>
          <p:nvPr/>
        </p:nvSpPr>
        <p:spPr bwMode="auto">
          <a:xfrm>
            <a:off x="4257675" y="5132635"/>
            <a:ext cx="1123950" cy="917079"/>
          </a:xfrm>
          <a:prstGeom prst="flowChartMagneticDisk">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a-DK" sz="1200" b="0" i="0" u="none" strike="noStrike" cap="none" normalizeH="0" baseline="0" dirty="0" smtClean="0">
                <a:ln>
                  <a:noFill/>
                </a:ln>
                <a:solidFill>
                  <a:schemeClr val="tx1"/>
                </a:solidFill>
                <a:effectLst/>
                <a:latin typeface="Arial" charset="0"/>
              </a:rPr>
              <a:t>Oracle database</a:t>
            </a:r>
          </a:p>
        </p:txBody>
      </p:sp>
      <p:cxnSp>
        <p:nvCxnSpPr>
          <p:cNvPr id="61" name="Elbow Connector 60"/>
          <p:cNvCxnSpPr>
            <a:stCxn id="15" idx="2"/>
            <a:endCxn id="59" idx="1"/>
          </p:cNvCxnSpPr>
          <p:nvPr/>
        </p:nvCxnSpPr>
        <p:spPr bwMode="auto">
          <a:xfrm rot="16200000" flipH="1">
            <a:off x="3153445" y="3466429"/>
            <a:ext cx="636835" cy="2695575"/>
          </a:xfrm>
          <a:prstGeom prst="bentConnector3">
            <a:avLst>
              <a:gd name="adj1" fmla="val 50000"/>
            </a:avLst>
          </a:prstGeom>
          <a:solidFill>
            <a:schemeClr val="bg1"/>
          </a:solidFill>
          <a:ln w="9525" cap="flat" cmpd="sng" algn="ctr">
            <a:solidFill>
              <a:schemeClr val="tx1"/>
            </a:solidFill>
            <a:prstDash val="solid"/>
            <a:round/>
            <a:headEnd type="none" w="med" len="med"/>
            <a:tailEnd type="arrow"/>
          </a:ln>
          <a:effectLst/>
        </p:spPr>
      </p:cxnSp>
      <p:cxnSp>
        <p:nvCxnSpPr>
          <p:cNvPr id="64" name="Elbow Connector 63"/>
          <p:cNvCxnSpPr>
            <a:stCxn id="9" idx="2"/>
            <a:endCxn id="59" idx="1"/>
          </p:cNvCxnSpPr>
          <p:nvPr/>
        </p:nvCxnSpPr>
        <p:spPr bwMode="auto">
          <a:xfrm rot="16200000" flipH="1">
            <a:off x="3820195" y="4133180"/>
            <a:ext cx="646360" cy="1352550"/>
          </a:xfrm>
          <a:prstGeom prst="bentConnector3">
            <a:avLst>
              <a:gd name="adj1" fmla="val 50000"/>
            </a:avLst>
          </a:prstGeom>
          <a:solidFill>
            <a:schemeClr val="bg1"/>
          </a:solidFill>
          <a:ln w="9525" cap="flat" cmpd="sng" algn="ctr">
            <a:solidFill>
              <a:schemeClr val="tx1"/>
            </a:solidFill>
            <a:prstDash val="solid"/>
            <a:round/>
            <a:headEnd type="none" w="med" len="med"/>
            <a:tailEnd type="arrow"/>
          </a:ln>
          <a:effectLst/>
        </p:spPr>
      </p:cxnSp>
      <p:cxnSp>
        <p:nvCxnSpPr>
          <p:cNvPr id="66" name="Elbow Connector 65"/>
          <p:cNvCxnSpPr>
            <a:stCxn id="22" idx="2"/>
            <a:endCxn id="59" idx="1"/>
          </p:cNvCxnSpPr>
          <p:nvPr/>
        </p:nvCxnSpPr>
        <p:spPr bwMode="auto">
          <a:xfrm rot="16200000" flipH="1">
            <a:off x="4486945" y="4799929"/>
            <a:ext cx="655885" cy="9525"/>
          </a:xfrm>
          <a:prstGeom prst="bentConnector3">
            <a:avLst>
              <a:gd name="adj1" fmla="val 50000"/>
            </a:avLst>
          </a:prstGeom>
          <a:solidFill>
            <a:schemeClr val="bg1"/>
          </a:solidFill>
          <a:ln w="9525" cap="flat" cmpd="sng" algn="ctr">
            <a:solidFill>
              <a:schemeClr val="tx1"/>
            </a:solidFill>
            <a:prstDash val="solid"/>
            <a:round/>
            <a:headEnd type="none" w="med" len="med"/>
            <a:tailEnd type="arrow"/>
          </a:ln>
          <a:effectLst/>
        </p:spPr>
      </p:cxnSp>
      <p:cxnSp>
        <p:nvCxnSpPr>
          <p:cNvPr id="68" name="Elbow Connector 67"/>
          <p:cNvCxnSpPr>
            <a:stCxn id="52" idx="2"/>
            <a:endCxn id="59" idx="1"/>
          </p:cNvCxnSpPr>
          <p:nvPr/>
        </p:nvCxnSpPr>
        <p:spPr bwMode="auto">
          <a:xfrm rot="5400000">
            <a:off x="5163220" y="4123655"/>
            <a:ext cx="665410" cy="1352550"/>
          </a:xfrm>
          <a:prstGeom prst="bentConnector3">
            <a:avLst>
              <a:gd name="adj1" fmla="val 51431"/>
            </a:avLst>
          </a:prstGeom>
          <a:solidFill>
            <a:schemeClr val="bg1"/>
          </a:solidFill>
          <a:ln w="9525" cap="flat" cmpd="sng" algn="ctr">
            <a:solidFill>
              <a:schemeClr val="tx1"/>
            </a:solidFill>
            <a:prstDash val="solid"/>
            <a:round/>
            <a:headEnd type="none" w="med" len="med"/>
            <a:tailEnd type="arrow"/>
          </a:ln>
          <a:effectLst/>
        </p:spPr>
      </p:cxnSp>
      <p:sp>
        <p:nvSpPr>
          <p:cNvPr id="71" name="TextBox 70"/>
          <p:cNvSpPr txBox="1"/>
          <p:nvPr/>
        </p:nvSpPr>
        <p:spPr>
          <a:xfrm>
            <a:off x="5505450" y="1876425"/>
            <a:ext cx="2702984" cy="461665"/>
          </a:xfrm>
          <a:prstGeom prst="rect">
            <a:avLst/>
          </a:prstGeom>
          <a:noFill/>
        </p:spPr>
        <p:txBody>
          <a:bodyPr wrap="none" rtlCol="0">
            <a:spAutoFit/>
          </a:bodyPr>
          <a:lstStyle/>
          <a:p>
            <a:r>
              <a:rPr lang="da-DK" dirty="0" smtClean="0">
                <a:solidFill>
                  <a:srgbClr val="FF0000"/>
                </a:solidFill>
              </a:rPr>
              <a:t>April 2007, WPF GUI should be used</a:t>
            </a:r>
          </a:p>
          <a:p>
            <a:r>
              <a:rPr lang="da-DK" dirty="0" smtClean="0">
                <a:solidFill>
                  <a:srgbClr val="FF0000"/>
                </a:solidFill>
              </a:rPr>
              <a:t>due to enhanced UI requirements</a:t>
            </a:r>
            <a:endParaRPr lang="da-DK" dirty="0">
              <a:solidFill>
                <a:srgbClr val="FF0000"/>
              </a:solidFill>
            </a:endParaRPr>
          </a:p>
        </p:txBody>
      </p:sp>
      <p:sp>
        <p:nvSpPr>
          <p:cNvPr id="72" name="TextBox 71"/>
          <p:cNvSpPr txBox="1"/>
          <p:nvPr/>
        </p:nvSpPr>
        <p:spPr>
          <a:xfrm>
            <a:off x="6238875" y="4524375"/>
            <a:ext cx="2648482" cy="1015663"/>
          </a:xfrm>
          <a:prstGeom prst="rect">
            <a:avLst/>
          </a:prstGeom>
          <a:noFill/>
        </p:spPr>
        <p:txBody>
          <a:bodyPr wrap="none" rtlCol="0">
            <a:spAutoFit/>
          </a:bodyPr>
          <a:lstStyle/>
          <a:p>
            <a:r>
              <a:rPr lang="da-DK" dirty="0" smtClean="0">
                <a:solidFill>
                  <a:srgbClr val="FF0000"/>
                </a:solidFill>
              </a:rPr>
              <a:t>Software architect reports that</a:t>
            </a:r>
          </a:p>
          <a:p>
            <a:r>
              <a:rPr lang="da-DK" dirty="0" smtClean="0">
                <a:solidFill>
                  <a:srgbClr val="FF0000"/>
                </a:solidFill>
              </a:rPr>
              <a:t>350 man hours of work are needed</a:t>
            </a:r>
          </a:p>
          <a:p>
            <a:r>
              <a:rPr lang="da-DK" dirty="0" smtClean="0">
                <a:solidFill>
                  <a:srgbClr val="FF0000"/>
                </a:solidFill>
              </a:rPr>
              <a:t>to implement and test dependencies</a:t>
            </a:r>
          </a:p>
          <a:p>
            <a:r>
              <a:rPr lang="da-DK" dirty="0" smtClean="0">
                <a:solidFill>
                  <a:srgbClr val="FF0000"/>
                </a:solidFill>
              </a:rPr>
              <a:t>within the business logic layer to</a:t>
            </a:r>
          </a:p>
          <a:p>
            <a:r>
              <a:rPr lang="da-DK" dirty="0" smtClean="0">
                <a:solidFill>
                  <a:srgbClr val="FF0000"/>
                </a:solidFill>
              </a:rPr>
              <a:t>accomodate the new GUI</a:t>
            </a:r>
            <a:endParaRPr lang="da-DK" dirty="0">
              <a:solidFill>
                <a:srgbClr val="FF0000"/>
              </a:solidFill>
            </a:endParaRPr>
          </a:p>
        </p:txBody>
      </p:sp>
      <p:sp>
        <p:nvSpPr>
          <p:cNvPr id="73" name="TextBox 72"/>
          <p:cNvSpPr txBox="1"/>
          <p:nvPr/>
        </p:nvSpPr>
        <p:spPr>
          <a:xfrm>
            <a:off x="914400" y="5495925"/>
            <a:ext cx="3260829" cy="461665"/>
          </a:xfrm>
          <a:prstGeom prst="rect">
            <a:avLst/>
          </a:prstGeom>
          <a:noFill/>
        </p:spPr>
        <p:txBody>
          <a:bodyPr wrap="none" rtlCol="0">
            <a:spAutoFit/>
          </a:bodyPr>
          <a:lstStyle/>
          <a:p>
            <a:r>
              <a:rPr lang="da-DK" dirty="0" smtClean="0">
                <a:solidFill>
                  <a:srgbClr val="FF0000"/>
                </a:solidFill>
              </a:rPr>
              <a:t>January 2008, Microsoft SQL Server 2008</a:t>
            </a:r>
          </a:p>
          <a:p>
            <a:r>
              <a:rPr lang="da-DK" dirty="0" smtClean="0">
                <a:solidFill>
                  <a:srgbClr val="FF0000"/>
                </a:solidFill>
              </a:rPr>
              <a:t>should be used due to management decision</a:t>
            </a:r>
            <a:endParaRPr lang="da-DK" dirty="0">
              <a:solidFill>
                <a:srgbClr val="FF0000"/>
              </a:solidFill>
            </a:endParaRPr>
          </a:p>
        </p:txBody>
      </p:sp>
      <p:sp>
        <p:nvSpPr>
          <p:cNvPr id="74" name="TextBox 73"/>
          <p:cNvSpPr txBox="1"/>
          <p:nvPr/>
        </p:nvSpPr>
        <p:spPr>
          <a:xfrm>
            <a:off x="6829425" y="3209925"/>
            <a:ext cx="2234907" cy="830997"/>
          </a:xfrm>
          <a:prstGeom prst="rect">
            <a:avLst/>
          </a:prstGeom>
          <a:noFill/>
        </p:spPr>
        <p:txBody>
          <a:bodyPr wrap="none" rtlCol="0">
            <a:spAutoFit/>
          </a:bodyPr>
          <a:lstStyle/>
          <a:p>
            <a:r>
              <a:rPr lang="da-DK" dirty="0" smtClean="0">
                <a:solidFill>
                  <a:srgbClr val="FF0000"/>
                </a:solidFill>
              </a:rPr>
              <a:t>Software architect reports that</a:t>
            </a:r>
          </a:p>
          <a:p>
            <a:r>
              <a:rPr lang="da-DK" dirty="0" smtClean="0">
                <a:solidFill>
                  <a:srgbClr val="FF0000"/>
                </a:solidFill>
              </a:rPr>
              <a:t>700 man hours of work is </a:t>
            </a:r>
          </a:p>
          <a:p>
            <a:r>
              <a:rPr lang="da-DK" dirty="0" smtClean="0">
                <a:solidFill>
                  <a:srgbClr val="FF0000"/>
                </a:solidFill>
              </a:rPr>
              <a:t>needed to reimplement the </a:t>
            </a:r>
          </a:p>
          <a:p>
            <a:r>
              <a:rPr lang="da-DK" dirty="0" smtClean="0">
                <a:solidFill>
                  <a:srgbClr val="FF0000"/>
                </a:solidFill>
              </a:rPr>
              <a:t>database commands</a:t>
            </a:r>
            <a:endParaRPr lang="da-DK" dirty="0">
              <a:solidFill>
                <a:srgbClr val="FF0000"/>
              </a:solidFill>
            </a:endParaRPr>
          </a:p>
        </p:txBody>
      </p:sp>
      <p:sp>
        <p:nvSpPr>
          <p:cNvPr id="75" name="TextBox 74"/>
          <p:cNvSpPr txBox="1"/>
          <p:nvPr/>
        </p:nvSpPr>
        <p:spPr>
          <a:xfrm>
            <a:off x="0" y="3333750"/>
            <a:ext cx="1457450" cy="646331"/>
          </a:xfrm>
          <a:prstGeom prst="rect">
            <a:avLst/>
          </a:prstGeom>
          <a:noFill/>
        </p:spPr>
        <p:txBody>
          <a:bodyPr wrap="none" rtlCol="0">
            <a:spAutoFit/>
          </a:bodyPr>
          <a:lstStyle/>
          <a:p>
            <a:r>
              <a:rPr lang="da-DK" dirty="0" smtClean="0">
                <a:solidFill>
                  <a:srgbClr val="FF0000"/>
                </a:solidFill>
              </a:rPr>
              <a:t>February 2008:</a:t>
            </a:r>
          </a:p>
          <a:p>
            <a:r>
              <a:rPr lang="da-DK" dirty="0" smtClean="0">
                <a:solidFill>
                  <a:srgbClr val="FF0000"/>
                </a:solidFill>
              </a:rPr>
              <a:t>Software architect </a:t>
            </a:r>
          </a:p>
          <a:p>
            <a:r>
              <a:rPr lang="da-DK" dirty="0" smtClean="0">
                <a:solidFill>
                  <a:srgbClr val="FF0000"/>
                </a:solidFill>
              </a:rPr>
              <a:t>is fired</a:t>
            </a:r>
            <a:endParaRPr lang="da-DK" dirty="0">
              <a:solidFill>
                <a:srgbClr val="FF0000"/>
              </a:solidFill>
            </a:endParaRPr>
          </a:p>
        </p:txBody>
      </p:sp>
      <p:sp>
        <p:nvSpPr>
          <p:cNvPr id="76" name="Line Callout 1 (Border and Accent Bar) 75"/>
          <p:cNvSpPr/>
          <p:nvPr/>
        </p:nvSpPr>
        <p:spPr bwMode="auto">
          <a:xfrm>
            <a:off x="1285876" y="1793186"/>
            <a:ext cx="1162050" cy="1061829"/>
          </a:xfrm>
          <a:prstGeom prst="accentBorderCallout1">
            <a:avLst>
              <a:gd name="adj1" fmla="val 43868"/>
              <a:gd name="adj2" fmla="val 110615"/>
              <a:gd name="adj3" fmla="val 129401"/>
              <a:gd name="adj4" fmla="val 195864"/>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lang="da-DK" sz="900" dirty="0" smtClean="0"/>
              <a:t>Direct reference to the UI implementation from all manager classes to accommodate updates to the UI</a:t>
            </a:r>
            <a:endParaRPr kumimoji="0" lang="da-DK" sz="900" b="0"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71"/>
                                        </p:tgtEl>
                                        <p:attrNameLst>
                                          <p:attrName>style.visibility</p:attrName>
                                        </p:attrNameLst>
                                      </p:cBhvr>
                                      <p:to>
                                        <p:strVal val="visible"/>
                                      </p:to>
                                    </p:set>
                                    <p:animEffect transition="in" filter="box(in)">
                                      <p:cBhvr>
                                        <p:cTn id="7" dur="500"/>
                                        <p:tgtEl>
                                          <p:spTgt spid="7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72"/>
                                        </p:tgtEl>
                                        <p:attrNameLst>
                                          <p:attrName>style.visibility</p:attrName>
                                        </p:attrNameLst>
                                      </p:cBhvr>
                                      <p:to>
                                        <p:strVal val="visible"/>
                                      </p:to>
                                    </p:set>
                                    <p:animEffect transition="in" filter="box(in)">
                                      <p:cBhvr>
                                        <p:cTn id="12" dur="500"/>
                                        <p:tgtEl>
                                          <p:spTgt spid="72"/>
                                        </p:tgtEl>
                                      </p:cBhvr>
                                    </p:animEffect>
                                  </p:childTnLst>
                                </p:cTn>
                              </p:par>
                              <p:par>
                                <p:cTn id="13" presetID="4" presetClass="exit" presetSubtype="16" fill="hold" grpId="1" nodeType="withEffect">
                                  <p:stCondLst>
                                    <p:cond delay="0"/>
                                  </p:stCondLst>
                                  <p:childTnLst>
                                    <p:animEffect transition="out" filter="box(in)">
                                      <p:cBhvr>
                                        <p:cTn id="14" dur="500"/>
                                        <p:tgtEl>
                                          <p:spTgt spid="72"/>
                                        </p:tgtEl>
                                      </p:cBhvr>
                                    </p:animEffect>
                                    <p:set>
                                      <p:cBhvr>
                                        <p:cTn id="15" dur="1" fill="hold">
                                          <p:stCondLst>
                                            <p:cond delay="499"/>
                                          </p:stCondLst>
                                        </p:cTn>
                                        <p:tgtEl>
                                          <p:spTgt spid="72"/>
                                        </p:tgtEl>
                                        <p:attrNameLst>
                                          <p:attrName>style.visibility</p:attrName>
                                        </p:attrNameLst>
                                      </p:cBhvr>
                                      <p:to>
                                        <p:strVal val="hidden"/>
                                      </p:to>
                                    </p:set>
                                  </p:childTnLst>
                                </p:cTn>
                              </p:par>
                              <p:par>
                                <p:cTn id="16" presetID="4" presetClass="entr" presetSubtype="16" fill="hold" nodeType="withEffect">
                                  <p:stCondLst>
                                    <p:cond delay="0"/>
                                  </p:stCondLst>
                                  <p:childTnLst>
                                    <p:set>
                                      <p:cBhvr>
                                        <p:cTn id="17" dur="1" fill="hold">
                                          <p:stCondLst>
                                            <p:cond delay="0"/>
                                          </p:stCondLst>
                                        </p:cTn>
                                        <p:tgtEl>
                                          <p:spTgt spid="73"/>
                                        </p:tgtEl>
                                        <p:attrNameLst>
                                          <p:attrName>style.visibility</p:attrName>
                                        </p:attrNameLst>
                                      </p:cBhvr>
                                      <p:to>
                                        <p:strVal val="visible"/>
                                      </p:to>
                                    </p:set>
                                    <p:animEffect transition="in" filter="box(in)">
                                      <p:cBhvr>
                                        <p:cTn id="18" dur="500"/>
                                        <p:tgtEl>
                                          <p:spTgt spid="73"/>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74"/>
                                        </p:tgtEl>
                                        <p:attrNameLst>
                                          <p:attrName>style.visibility</p:attrName>
                                        </p:attrNameLst>
                                      </p:cBhvr>
                                      <p:to>
                                        <p:strVal val="visible"/>
                                      </p:to>
                                    </p:set>
                                    <p:animEffect transition="in" filter="box(in)">
                                      <p:cBhvr>
                                        <p:cTn id="23" dur="500"/>
                                        <p:tgtEl>
                                          <p:spTgt spid="74"/>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xit" presetSubtype="16" fill="hold" grpId="0" nodeType="clickEffect">
                                  <p:stCondLst>
                                    <p:cond delay="0"/>
                                  </p:stCondLst>
                                  <p:childTnLst>
                                    <p:animEffect transition="out" filter="box(in)">
                                      <p:cBhvr>
                                        <p:cTn id="27" dur="500"/>
                                        <p:tgtEl>
                                          <p:spTgt spid="74"/>
                                        </p:tgtEl>
                                      </p:cBhvr>
                                    </p:animEffect>
                                    <p:set>
                                      <p:cBhvr>
                                        <p:cTn id="28" dur="1" fill="hold">
                                          <p:stCondLst>
                                            <p:cond delay="499"/>
                                          </p:stCondLst>
                                        </p:cTn>
                                        <p:tgtEl>
                                          <p:spTgt spid="74"/>
                                        </p:tgtEl>
                                        <p:attrNameLst>
                                          <p:attrName>style.visibility</p:attrName>
                                        </p:attrNameLst>
                                      </p:cBhvr>
                                      <p:to>
                                        <p:strVal val="hidden"/>
                                      </p:to>
                                    </p:set>
                                  </p:childTnLst>
                                </p:cTn>
                              </p:par>
                              <p:par>
                                <p:cTn id="29" presetID="4" presetClass="exit" presetSubtype="16" fill="hold" grpId="0" nodeType="withEffect">
                                  <p:stCondLst>
                                    <p:cond delay="0"/>
                                  </p:stCondLst>
                                  <p:childTnLst>
                                    <p:animEffect transition="out" filter="box(in)">
                                      <p:cBhvr>
                                        <p:cTn id="30" dur="500"/>
                                        <p:tgtEl>
                                          <p:spTgt spid="73"/>
                                        </p:tgtEl>
                                      </p:cBhvr>
                                    </p:animEffect>
                                    <p:set>
                                      <p:cBhvr>
                                        <p:cTn id="31" dur="1" fill="hold">
                                          <p:stCondLst>
                                            <p:cond delay="499"/>
                                          </p:stCondLst>
                                        </p:cTn>
                                        <p:tgtEl>
                                          <p:spTgt spid="73"/>
                                        </p:tgtEl>
                                        <p:attrNameLst>
                                          <p:attrName>style.visibility</p:attrName>
                                        </p:attrNameLst>
                                      </p:cBhvr>
                                      <p:to>
                                        <p:strVal val="hidden"/>
                                      </p:to>
                                    </p:set>
                                  </p:childTnLst>
                                </p:cTn>
                              </p:par>
                              <p:par>
                                <p:cTn id="32" presetID="4" presetClass="entr" presetSubtype="16" fill="hold" nodeType="withEffect">
                                  <p:stCondLst>
                                    <p:cond delay="0"/>
                                  </p:stCondLst>
                                  <p:childTnLst>
                                    <p:set>
                                      <p:cBhvr>
                                        <p:cTn id="33" dur="1" fill="hold">
                                          <p:stCondLst>
                                            <p:cond delay="0"/>
                                          </p:stCondLst>
                                        </p:cTn>
                                        <p:tgtEl>
                                          <p:spTgt spid="75"/>
                                        </p:tgtEl>
                                        <p:attrNameLst>
                                          <p:attrName>style.visibility</p:attrName>
                                        </p:attrNameLst>
                                      </p:cBhvr>
                                      <p:to>
                                        <p:strVal val="visible"/>
                                      </p:to>
                                    </p:set>
                                    <p:animEffect transition="in" filter="box(in)">
                                      <p:cBhvr>
                                        <p:cTn id="34" dur="5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 grpId="0"/>
      <p:bldP spid="72" grpId="0"/>
      <p:bldP spid="72" grpId="1"/>
      <p:bldP spid="73" grpId="0"/>
      <p:bldP spid="7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Loosely coupled system (bicycle dealer class diagram)</a:t>
            </a:r>
            <a:br>
              <a:rPr lang="da-DK" dirty="0" smtClean="0"/>
            </a:br>
            <a:r>
              <a:rPr lang="da-DK" sz="1400" dirty="0" smtClean="0"/>
              <a:t>Made-up example</a:t>
            </a:r>
            <a:endParaRPr lang="da-DK" dirty="0"/>
          </a:p>
        </p:txBody>
      </p:sp>
      <p:sp>
        <p:nvSpPr>
          <p:cNvPr id="4" name="Rounded Rectangle 3"/>
          <p:cNvSpPr/>
          <p:nvPr/>
        </p:nvSpPr>
        <p:spPr bwMode="auto">
          <a:xfrm>
            <a:off x="3895725" y="1600200"/>
            <a:ext cx="1257300" cy="819150"/>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dirty="0" smtClean="0">
              <a:ln>
                <a:noFill/>
              </a:ln>
              <a:solidFill>
                <a:schemeClr val="tx1"/>
              </a:solidFill>
              <a:effectLst/>
              <a:latin typeface="Arial" charset="0"/>
            </a:endParaRPr>
          </a:p>
        </p:txBody>
      </p:sp>
      <p:sp>
        <p:nvSpPr>
          <p:cNvPr id="5" name="TextBox 4"/>
          <p:cNvSpPr txBox="1"/>
          <p:nvPr/>
        </p:nvSpPr>
        <p:spPr>
          <a:xfrm>
            <a:off x="3895725" y="1771650"/>
            <a:ext cx="1329210" cy="461665"/>
          </a:xfrm>
          <a:prstGeom prst="rect">
            <a:avLst/>
          </a:prstGeom>
          <a:noFill/>
        </p:spPr>
        <p:txBody>
          <a:bodyPr wrap="none" rtlCol="0">
            <a:spAutoFit/>
          </a:bodyPr>
          <a:lstStyle/>
          <a:p>
            <a:r>
              <a:rPr lang="da-DK" dirty="0" smtClean="0"/>
              <a:t>Windows Forms </a:t>
            </a:r>
          </a:p>
          <a:p>
            <a:pPr algn="ctr"/>
            <a:r>
              <a:rPr lang="da-DK" dirty="0" smtClean="0"/>
              <a:t>GUI</a:t>
            </a:r>
            <a:endParaRPr lang="da-DK" dirty="0"/>
          </a:p>
        </p:txBody>
      </p:sp>
      <p:grpSp>
        <p:nvGrpSpPr>
          <p:cNvPr id="6" name="Group 5"/>
          <p:cNvGrpSpPr/>
          <p:nvPr/>
        </p:nvGrpSpPr>
        <p:grpSpPr>
          <a:xfrm>
            <a:off x="2552700" y="3409950"/>
            <a:ext cx="1317990" cy="819150"/>
            <a:chOff x="5133975" y="2990850"/>
            <a:chExt cx="1317990" cy="819150"/>
          </a:xfrm>
        </p:grpSpPr>
        <p:sp>
          <p:nvSpPr>
            <p:cNvPr id="7" name="Rounded Rectangle 6"/>
            <p:cNvSpPr/>
            <p:nvPr/>
          </p:nvSpPr>
          <p:spPr bwMode="auto">
            <a:xfrm>
              <a:off x="5133975" y="2990850"/>
              <a:ext cx="1257300" cy="819150"/>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dirty="0" smtClean="0">
                <a:ln>
                  <a:noFill/>
                </a:ln>
                <a:solidFill>
                  <a:schemeClr val="tx1"/>
                </a:solidFill>
                <a:effectLst/>
                <a:latin typeface="Arial" charset="0"/>
              </a:endParaRPr>
            </a:p>
          </p:txBody>
        </p:sp>
        <p:sp>
          <p:nvSpPr>
            <p:cNvPr id="8" name="TextBox 7"/>
            <p:cNvSpPr txBox="1"/>
            <p:nvPr/>
          </p:nvSpPr>
          <p:spPr>
            <a:xfrm>
              <a:off x="5133975" y="3267075"/>
              <a:ext cx="1317990" cy="276999"/>
            </a:xfrm>
            <a:prstGeom prst="rect">
              <a:avLst/>
            </a:prstGeom>
            <a:noFill/>
          </p:spPr>
          <p:txBody>
            <a:bodyPr wrap="none" rtlCol="0">
              <a:spAutoFit/>
            </a:bodyPr>
            <a:lstStyle/>
            <a:p>
              <a:r>
                <a:rPr lang="da-DK" dirty="0" smtClean="0"/>
                <a:t>Bicycle Manager</a:t>
              </a:r>
              <a:endParaRPr lang="da-DK" dirty="0"/>
            </a:p>
          </p:txBody>
        </p:sp>
      </p:grpSp>
      <p:grpSp>
        <p:nvGrpSpPr>
          <p:cNvPr id="9" name="Group 8"/>
          <p:cNvGrpSpPr/>
          <p:nvPr/>
        </p:nvGrpSpPr>
        <p:grpSpPr>
          <a:xfrm>
            <a:off x="1209675" y="3419475"/>
            <a:ext cx="1257300" cy="819150"/>
            <a:chOff x="3467100" y="3209925"/>
            <a:chExt cx="1257300" cy="819150"/>
          </a:xfrm>
        </p:grpSpPr>
        <p:sp>
          <p:nvSpPr>
            <p:cNvPr id="10" name="Rounded Rectangle 9"/>
            <p:cNvSpPr/>
            <p:nvPr/>
          </p:nvSpPr>
          <p:spPr bwMode="auto">
            <a:xfrm>
              <a:off x="3467100" y="3209925"/>
              <a:ext cx="1257300" cy="819150"/>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dirty="0" smtClean="0">
                <a:ln>
                  <a:noFill/>
                </a:ln>
                <a:solidFill>
                  <a:schemeClr val="tx1"/>
                </a:solidFill>
                <a:effectLst/>
                <a:latin typeface="Arial" charset="0"/>
              </a:endParaRPr>
            </a:p>
          </p:txBody>
        </p:sp>
        <p:sp>
          <p:nvSpPr>
            <p:cNvPr id="11" name="TextBox 10"/>
            <p:cNvSpPr txBox="1"/>
            <p:nvPr/>
          </p:nvSpPr>
          <p:spPr>
            <a:xfrm>
              <a:off x="3648075" y="3400425"/>
              <a:ext cx="893193" cy="461665"/>
            </a:xfrm>
            <a:prstGeom prst="rect">
              <a:avLst/>
            </a:prstGeom>
            <a:noFill/>
          </p:spPr>
          <p:txBody>
            <a:bodyPr wrap="none" rtlCol="0">
              <a:spAutoFit/>
            </a:bodyPr>
            <a:lstStyle/>
            <a:p>
              <a:r>
                <a:rPr lang="da-DK" dirty="0" smtClean="0"/>
                <a:t>Customer </a:t>
              </a:r>
            </a:p>
            <a:p>
              <a:r>
                <a:rPr lang="da-DK" dirty="0" smtClean="0"/>
                <a:t>Manager</a:t>
              </a:r>
              <a:endParaRPr lang="da-DK" dirty="0"/>
            </a:p>
          </p:txBody>
        </p:sp>
      </p:grpSp>
      <p:sp>
        <p:nvSpPr>
          <p:cNvPr id="12" name="Rectangle 11"/>
          <p:cNvSpPr/>
          <p:nvPr/>
        </p:nvSpPr>
        <p:spPr bwMode="auto">
          <a:xfrm>
            <a:off x="800100" y="1171575"/>
            <a:ext cx="7105650" cy="1638300"/>
          </a:xfrm>
          <a:prstGeom prst="rect">
            <a:avLst/>
          </a:prstGeom>
          <a:no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smtClean="0">
              <a:ln>
                <a:noFill/>
              </a:ln>
              <a:solidFill>
                <a:schemeClr val="tx1"/>
              </a:solidFill>
              <a:effectLst/>
              <a:latin typeface="Arial" charset="0"/>
            </a:endParaRPr>
          </a:p>
        </p:txBody>
      </p:sp>
      <p:sp>
        <p:nvSpPr>
          <p:cNvPr id="13" name="TextBox 12"/>
          <p:cNvSpPr txBox="1"/>
          <p:nvPr/>
        </p:nvSpPr>
        <p:spPr>
          <a:xfrm>
            <a:off x="819150" y="1181100"/>
            <a:ext cx="907621" cy="200055"/>
          </a:xfrm>
          <a:prstGeom prst="rect">
            <a:avLst/>
          </a:prstGeom>
          <a:noFill/>
        </p:spPr>
        <p:txBody>
          <a:bodyPr wrap="none" rtlCol="0">
            <a:spAutoFit/>
          </a:bodyPr>
          <a:lstStyle/>
          <a:p>
            <a:r>
              <a:rPr lang="da-DK" sz="700" dirty="0" smtClean="0"/>
              <a:t>Presentation layer</a:t>
            </a:r>
            <a:endParaRPr lang="da-DK" sz="700" dirty="0"/>
          </a:p>
        </p:txBody>
      </p:sp>
      <p:sp>
        <p:nvSpPr>
          <p:cNvPr id="14" name="Rectangle 13"/>
          <p:cNvSpPr/>
          <p:nvPr/>
        </p:nvSpPr>
        <p:spPr bwMode="auto">
          <a:xfrm>
            <a:off x="800100" y="2857500"/>
            <a:ext cx="7105650" cy="1638300"/>
          </a:xfrm>
          <a:prstGeom prst="rect">
            <a:avLst/>
          </a:prstGeom>
          <a:no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smtClean="0">
              <a:ln>
                <a:noFill/>
              </a:ln>
              <a:solidFill>
                <a:schemeClr val="tx1"/>
              </a:solidFill>
              <a:effectLst/>
              <a:latin typeface="Arial" charset="0"/>
            </a:endParaRPr>
          </a:p>
        </p:txBody>
      </p:sp>
      <p:grpSp>
        <p:nvGrpSpPr>
          <p:cNvPr id="15" name="Group 14"/>
          <p:cNvGrpSpPr/>
          <p:nvPr/>
        </p:nvGrpSpPr>
        <p:grpSpPr>
          <a:xfrm>
            <a:off x="3895725" y="3400425"/>
            <a:ext cx="1257300" cy="819150"/>
            <a:chOff x="5133975" y="2990850"/>
            <a:chExt cx="1257300" cy="819150"/>
          </a:xfrm>
        </p:grpSpPr>
        <p:sp>
          <p:nvSpPr>
            <p:cNvPr id="16" name="Rounded Rectangle 15"/>
            <p:cNvSpPr/>
            <p:nvPr/>
          </p:nvSpPr>
          <p:spPr bwMode="auto">
            <a:xfrm>
              <a:off x="5133975" y="2990850"/>
              <a:ext cx="1257300" cy="819150"/>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dirty="0" smtClean="0">
                <a:ln>
                  <a:noFill/>
                </a:ln>
                <a:solidFill>
                  <a:schemeClr val="tx1"/>
                </a:solidFill>
                <a:effectLst/>
                <a:latin typeface="Arial" charset="0"/>
              </a:endParaRPr>
            </a:p>
          </p:txBody>
        </p:sp>
        <p:sp>
          <p:nvSpPr>
            <p:cNvPr id="17" name="TextBox 16"/>
            <p:cNvSpPr txBox="1"/>
            <p:nvPr/>
          </p:nvSpPr>
          <p:spPr>
            <a:xfrm>
              <a:off x="5219700" y="3171825"/>
              <a:ext cx="1021433" cy="461665"/>
            </a:xfrm>
            <a:prstGeom prst="rect">
              <a:avLst/>
            </a:prstGeom>
            <a:noFill/>
          </p:spPr>
          <p:txBody>
            <a:bodyPr wrap="none" rtlCol="0">
              <a:spAutoFit/>
            </a:bodyPr>
            <a:lstStyle/>
            <a:p>
              <a:r>
                <a:rPr lang="da-DK" dirty="0" smtClean="0"/>
                <a:t>Bicycle part </a:t>
              </a:r>
            </a:p>
            <a:p>
              <a:r>
                <a:rPr lang="da-DK" dirty="0" smtClean="0"/>
                <a:t>Manager</a:t>
              </a:r>
              <a:endParaRPr lang="da-DK" dirty="0"/>
            </a:p>
          </p:txBody>
        </p:sp>
      </p:grpSp>
      <p:sp>
        <p:nvSpPr>
          <p:cNvPr id="18" name="TextBox 17"/>
          <p:cNvSpPr txBox="1"/>
          <p:nvPr/>
        </p:nvSpPr>
        <p:spPr>
          <a:xfrm>
            <a:off x="752475" y="2876550"/>
            <a:ext cx="974947" cy="200055"/>
          </a:xfrm>
          <a:prstGeom prst="rect">
            <a:avLst/>
          </a:prstGeom>
          <a:noFill/>
        </p:spPr>
        <p:txBody>
          <a:bodyPr wrap="none" rtlCol="0">
            <a:spAutoFit/>
          </a:bodyPr>
          <a:lstStyle/>
          <a:p>
            <a:r>
              <a:rPr lang="da-DK" sz="700" dirty="0" smtClean="0"/>
              <a:t>Business logic layer</a:t>
            </a:r>
            <a:endParaRPr lang="da-DK" sz="700" dirty="0"/>
          </a:p>
        </p:txBody>
      </p:sp>
      <p:cxnSp>
        <p:nvCxnSpPr>
          <p:cNvPr id="19" name="Elbow Connector 18"/>
          <p:cNvCxnSpPr>
            <a:stCxn id="4" idx="2"/>
          </p:cNvCxnSpPr>
          <p:nvPr/>
        </p:nvCxnSpPr>
        <p:spPr bwMode="auto">
          <a:xfrm rot="5400000">
            <a:off x="2681288" y="1576387"/>
            <a:ext cx="1000125" cy="2686050"/>
          </a:xfrm>
          <a:prstGeom prst="bentConnector3">
            <a:avLst>
              <a:gd name="adj1" fmla="val 50000"/>
            </a:avLst>
          </a:prstGeom>
          <a:solidFill>
            <a:schemeClr val="bg1"/>
          </a:solidFill>
          <a:ln w="9525" cap="flat" cmpd="sng" algn="ctr">
            <a:solidFill>
              <a:schemeClr val="tx1"/>
            </a:solidFill>
            <a:prstDash val="solid"/>
            <a:round/>
            <a:headEnd type="none" w="med" len="med"/>
            <a:tailEnd type="arrow"/>
          </a:ln>
          <a:effectLst/>
        </p:spPr>
      </p:cxnSp>
      <p:cxnSp>
        <p:nvCxnSpPr>
          <p:cNvPr id="20" name="Elbow Connector 19"/>
          <p:cNvCxnSpPr>
            <a:stCxn id="4" idx="2"/>
          </p:cNvCxnSpPr>
          <p:nvPr/>
        </p:nvCxnSpPr>
        <p:spPr bwMode="auto">
          <a:xfrm rot="5400000">
            <a:off x="3357563" y="2243138"/>
            <a:ext cx="990600" cy="1343025"/>
          </a:xfrm>
          <a:prstGeom prst="bentConnector3">
            <a:avLst>
              <a:gd name="adj1" fmla="val 50000"/>
            </a:avLst>
          </a:prstGeom>
          <a:solidFill>
            <a:schemeClr val="bg1"/>
          </a:solidFill>
          <a:ln w="9525" cap="flat" cmpd="sng" algn="ctr">
            <a:solidFill>
              <a:schemeClr val="tx1"/>
            </a:solidFill>
            <a:prstDash val="solid"/>
            <a:round/>
            <a:headEnd type="none" w="med" len="med"/>
            <a:tailEnd type="arrow"/>
          </a:ln>
          <a:effectLst/>
        </p:spPr>
      </p:cxnSp>
      <p:cxnSp>
        <p:nvCxnSpPr>
          <p:cNvPr id="21" name="Elbow Connector 20"/>
          <p:cNvCxnSpPr>
            <a:stCxn id="4" idx="2"/>
          </p:cNvCxnSpPr>
          <p:nvPr/>
        </p:nvCxnSpPr>
        <p:spPr bwMode="auto">
          <a:xfrm rot="5400000">
            <a:off x="4033838" y="2909887"/>
            <a:ext cx="981075" cy="1588"/>
          </a:xfrm>
          <a:prstGeom prst="bentConnector3">
            <a:avLst>
              <a:gd name="adj1" fmla="val 50000"/>
            </a:avLst>
          </a:prstGeom>
          <a:solidFill>
            <a:schemeClr val="bg1"/>
          </a:solidFill>
          <a:ln w="9525" cap="flat" cmpd="sng" algn="ctr">
            <a:solidFill>
              <a:schemeClr val="tx1"/>
            </a:solidFill>
            <a:prstDash val="solid"/>
            <a:round/>
            <a:headEnd type="none" w="med" len="med"/>
            <a:tailEnd type="arrow"/>
          </a:ln>
          <a:effectLst/>
        </p:spPr>
      </p:cxnSp>
      <p:grpSp>
        <p:nvGrpSpPr>
          <p:cNvPr id="22" name="Group 21"/>
          <p:cNvGrpSpPr/>
          <p:nvPr/>
        </p:nvGrpSpPr>
        <p:grpSpPr>
          <a:xfrm>
            <a:off x="5257800" y="3390900"/>
            <a:ext cx="1257300" cy="819150"/>
            <a:chOff x="5133975" y="2990850"/>
            <a:chExt cx="1257300" cy="819150"/>
          </a:xfrm>
        </p:grpSpPr>
        <p:sp>
          <p:nvSpPr>
            <p:cNvPr id="23" name="Rounded Rectangle 22"/>
            <p:cNvSpPr/>
            <p:nvPr/>
          </p:nvSpPr>
          <p:spPr bwMode="auto">
            <a:xfrm>
              <a:off x="5133975" y="2990850"/>
              <a:ext cx="1257300" cy="819150"/>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dirty="0" smtClean="0">
                <a:ln>
                  <a:noFill/>
                </a:ln>
                <a:solidFill>
                  <a:schemeClr val="tx1"/>
                </a:solidFill>
                <a:effectLst/>
                <a:latin typeface="Arial" charset="0"/>
              </a:endParaRPr>
            </a:p>
          </p:txBody>
        </p:sp>
        <p:sp>
          <p:nvSpPr>
            <p:cNvPr id="24" name="TextBox 23"/>
            <p:cNvSpPr txBox="1"/>
            <p:nvPr/>
          </p:nvSpPr>
          <p:spPr>
            <a:xfrm>
              <a:off x="5419725" y="3076575"/>
              <a:ext cx="790601" cy="646331"/>
            </a:xfrm>
            <a:prstGeom prst="rect">
              <a:avLst/>
            </a:prstGeom>
            <a:noFill/>
          </p:spPr>
          <p:txBody>
            <a:bodyPr wrap="none" rtlCol="0">
              <a:spAutoFit/>
            </a:bodyPr>
            <a:lstStyle/>
            <a:p>
              <a:r>
                <a:rPr lang="da-DK" dirty="0" smtClean="0"/>
                <a:t>40 other </a:t>
              </a:r>
            </a:p>
            <a:p>
              <a:r>
                <a:rPr lang="da-DK" dirty="0" smtClean="0"/>
                <a:t>manager</a:t>
              </a:r>
            </a:p>
            <a:p>
              <a:r>
                <a:rPr lang="da-DK" dirty="0" smtClean="0"/>
                <a:t>classes</a:t>
              </a:r>
              <a:endParaRPr lang="da-DK" dirty="0"/>
            </a:p>
          </p:txBody>
        </p:sp>
      </p:grpSp>
      <p:cxnSp>
        <p:nvCxnSpPr>
          <p:cNvPr id="25" name="Elbow Connector 24"/>
          <p:cNvCxnSpPr>
            <a:stCxn id="4" idx="2"/>
          </p:cNvCxnSpPr>
          <p:nvPr/>
        </p:nvCxnSpPr>
        <p:spPr bwMode="auto">
          <a:xfrm rot="16200000" flipH="1">
            <a:off x="4719637" y="2224087"/>
            <a:ext cx="971550" cy="1362075"/>
          </a:xfrm>
          <a:prstGeom prst="bentConnector3">
            <a:avLst>
              <a:gd name="adj1" fmla="val 50980"/>
            </a:avLst>
          </a:prstGeom>
          <a:solidFill>
            <a:schemeClr val="bg1"/>
          </a:solidFill>
          <a:ln w="9525" cap="flat" cmpd="sng" algn="ctr">
            <a:solidFill>
              <a:schemeClr val="tx1"/>
            </a:solidFill>
            <a:prstDash val="solid"/>
            <a:round/>
            <a:headEnd type="none" w="med" len="med"/>
            <a:tailEnd type="arrow"/>
          </a:ln>
          <a:effectLst/>
        </p:spPr>
      </p:cxnSp>
      <p:sp>
        <p:nvSpPr>
          <p:cNvPr id="28" name="TextBox 27"/>
          <p:cNvSpPr txBox="1"/>
          <p:nvPr/>
        </p:nvSpPr>
        <p:spPr>
          <a:xfrm>
            <a:off x="828675" y="4610100"/>
            <a:ext cx="898003" cy="200055"/>
          </a:xfrm>
          <a:prstGeom prst="rect">
            <a:avLst/>
          </a:prstGeom>
          <a:noFill/>
        </p:spPr>
        <p:txBody>
          <a:bodyPr wrap="none" rtlCol="0">
            <a:spAutoFit/>
          </a:bodyPr>
          <a:lstStyle/>
          <a:p>
            <a:r>
              <a:rPr lang="da-DK" sz="700" dirty="0" smtClean="0"/>
              <a:t>Data access layer</a:t>
            </a:r>
            <a:endParaRPr lang="da-DK" sz="700" dirty="0"/>
          </a:p>
        </p:txBody>
      </p:sp>
      <p:grpSp>
        <p:nvGrpSpPr>
          <p:cNvPr id="29" name="Group 28"/>
          <p:cNvGrpSpPr/>
          <p:nvPr/>
        </p:nvGrpSpPr>
        <p:grpSpPr>
          <a:xfrm>
            <a:off x="3895725" y="4724399"/>
            <a:ext cx="1257300" cy="428625"/>
            <a:chOff x="5133975" y="2990850"/>
            <a:chExt cx="1257300" cy="819150"/>
          </a:xfrm>
          <a:solidFill>
            <a:srgbClr val="00B0F0"/>
          </a:solidFill>
        </p:grpSpPr>
        <p:sp>
          <p:nvSpPr>
            <p:cNvPr id="30" name="Rounded Rectangle 29"/>
            <p:cNvSpPr/>
            <p:nvPr/>
          </p:nvSpPr>
          <p:spPr bwMode="auto">
            <a:xfrm>
              <a:off x="5133975" y="2990850"/>
              <a:ext cx="1257300" cy="819150"/>
            </a:xfrm>
            <a:prstGeom prst="roundRect">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dirty="0" smtClean="0">
                <a:ln>
                  <a:noFill/>
                </a:ln>
                <a:solidFill>
                  <a:schemeClr val="tx1"/>
                </a:solidFill>
                <a:effectLst/>
                <a:latin typeface="Arial" charset="0"/>
              </a:endParaRPr>
            </a:p>
          </p:txBody>
        </p:sp>
        <p:sp>
          <p:nvSpPr>
            <p:cNvPr id="31" name="TextBox 30"/>
            <p:cNvSpPr txBox="1"/>
            <p:nvPr/>
          </p:nvSpPr>
          <p:spPr>
            <a:xfrm>
              <a:off x="5324475" y="3157856"/>
              <a:ext cx="848309" cy="529376"/>
            </a:xfrm>
            <a:prstGeom prst="rect">
              <a:avLst/>
            </a:prstGeom>
            <a:grpFill/>
          </p:spPr>
          <p:txBody>
            <a:bodyPr wrap="none" rtlCol="0">
              <a:spAutoFit/>
            </a:bodyPr>
            <a:lstStyle/>
            <a:p>
              <a:r>
                <a:rPr lang="da-DK" dirty="0" smtClean="0"/>
                <a:t>Hibernate</a:t>
              </a:r>
              <a:endParaRPr lang="da-DK" dirty="0"/>
            </a:p>
          </p:txBody>
        </p:sp>
      </p:grpSp>
      <p:sp>
        <p:nvSpPr>
          <p:cNvPr id="32" name="Rectangle 31"/>
          <p:cNvSpPr/>
          <p:nvPr/>
        </p:nvSpPr>
        <p:spPr bwMode="auto">
          <a:xfrm>
            <a:off x="790575" y="4543425"/>
            <a:ext cx="7115175" cy="695325"/>
          </a:xfrm>
          <a:prstGeom prst="rect">
            <a:avLst/>
          </a:prstGeom>
          <a:no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smtClean="0">
              <a:ln>
                <a:noFill/>
              </a:ln>
              <a:solidFill>
                <a:schemeClr val="tx1"/>
              </a:solidFill>
              <a:effectLst/>
              <a:latin typeface="Arial" charset="0"/>
            </a:endParaRPr>
          </a:p>
        </p:txBody>
      </p:sp>
      <p:sp>
        <p:nvSpPr>
          <p:cNvPr id="33" name="Flowchart: Magnetic Disk 32"/>
          <p:cNvSpPr/>
          <p:nvPr/>
        </p:nvSpPr>
        <p:spPr bwMode="auto">
          <a:xfrm>
            <a:off x="4076700" y="5408860"/>
            <a:ext cx="923925" cy="917079"/>
          </a:xfrm>
          <a:prstGeom prst="flowChartMagneticDisk">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lang="da-DK" dirty="0" smtClean="0"/>
              <a:t>Oracle</a:t>
            </a:r>
          </a:p>
          <a:p>
            <a:pPr marL="0" marR="0" indent="0" algn="l" defTabSz="914400" rtl="0" eaLnBrk="0" fontAlgn="base" latinLnBrk="0" hangingPunct="0">
              <a:lnSpc>
                <a:spcPct val="100000"/>
              </a:lnSpc>
              <a:spcBef>
                <a:spcPct val="0"/>
              </a:spcBef>
              <a:spcAft>
                <a:spcPct val="0"/>
              </a:spcAft>
              <a:buClrTx/>
              <a:buSzTx/>
              <a:buFontTx/>
              <a:buNone/>
              <a:tabLst/>
            </a:pPr>
            <a:r>
              <a:rPr kumimoji="0" lang="da-DK" sz="1200" b="0" i="0" u="none" strike="noStrike" cap="none" normalizeH="0" baseline="0" dirty="0" smtClean="0">
                <a:ln>
                  <a:noFill/>
                </a:ln>
                <a:solidFill>
                  <a:schemeClr val="tx1"/>
                </a:solidFill>
                <a:effectLst/>
                <a:latin typeface="Arial" charset="0"/>
              </a:rPr>
              <a:t>database</a:t>
            </a:r>
          </a:p>
        </p:txBody>
      </p:sp>
      <p:cxnSp>
        <p:nvCxnSpPr>
          <p:cNvPr id="35" name="Elbow Connector 34"/>
          <p:cNvCxnSpPr>
            <a:stCxn id="10" idx="2"/>
            <a:endCxn id="30" idx="0"/>
          </p:cNvCxnSpPr>
          <p:nvPr/>
        </p:nvCxnSpPr>
        <p:spPr bwMode="auto">
          <a:xfrm rot="16200000" flipH="1">
            <a:off x="2938463" y="3138487"/>
            <a:ext cx="485774" cy="2686050"/>
          </a:xfrm>
          <a:prstGeom prst="bentConnector3">
            <a:avLst>
              <a:gd name="adj1" fmla="val 50000"/>
            </a:avLst>
          </a:prstGeom>
          <a:solidFill>
            <a:schemeClr val="bg1"/>
          </a:solidFill>
          <a:ln w="9525" cap="flat" cmpd="sng" algn="ctr">
            <a:solidFill>
              <a:schemeClr val="tx1"/>
            </a:solidFill>
            <a:prstDash val="solid"/>
            <a:round/>
            <a:headEnd type="none" w="med" len="med"/>
            <a:tailEnd type="arrow"/>
          </a:ln>
          <a:effectLst/>
        </p:spPr>
      </p:cxnSp>
      <p:cxnSp>
        <p:nvCxnSpPr>
          <p:cNvPr id="37" name="Elbow Connector 36"/>
          <p:cNvCxnSpPr>
            <a:stCxn id="7" idx="2"/>
            <a:endCxn id="30" idx="0"/>
          </p:cNvCxnSpPr>
          <p:nvPr/>
        </p:nvCxnSpPr>
        <p:spPr bwMode="auto">
          <a:xfrm rot="16200000" flipH="1">
            <a:off x="3605213" y="3805236"/>
            <a:ext cx="495299" cy="1343025"/>
          </a:xfrm>
          <a:prstGeom prst="bentConnector3">
            <a:avLst>
              <a:gd name="adj1" fmla="val 50000"/>
            </a:avLst>
          </a:prstGeom>
          <a:solidFill>
            <a:schemeClr val="bg1"/>
          </a:solidFill>
          <a:ln w="9525" cap="flat" cmpd="sng" algn="ctr">
            <a:solidFill>
              <a:schemeClr val="tx1"/>
            </a:solidFill>
            <a:prstDash val="solid"/>
            <a:round/>
            <a:headEnd type="none" w="med" len="med"/>
            <a:tailEnd type="arrow"/>
          </a:ln>
          <a:effectLst/>
        </p:spPr>
      </p:cxnSp>
      <p:cxnSp>
        <p:nvCxnSpPr>
          <p:cNvPr id="39" name="Elbow Connector 38"/>
          <p:cNvCxnSpPr>
            <a:stCxn id="16" idx="2"/>
            <a:endCxn id="30" idx="0"/>
          </p:cNvCxnSpPr>
          <p:nvPr/>
        </p:nvCxnSpPr>
        <p:spPr bwMode="auto">
          <a:xfrm rot="5400000">
            <a:off x="4271963" y="4471987"/>
            <a:ext cx="504824" cy="1588"/>
          </a:xfrm>
          <a:prstGeom prst="bentConnector3">
            <a:avLst>
              <a:gd name="adj1" fmla="val 50000"/>
            </a:avLst>
          </a:prstGeom>
          <a:solidFill>
            <a:schemeClr val="bg1"/>
          </a:solidFill>
          <a:ln w="9525" cap="flat" cmpd="sng" algn="ctr">
            <a:solidFill>
              <a:schemeClr val="tx1"/>
            </a:solidFill>
            <a:prstDash val="solid"/>
            <a:round/>
            <a:headEnd type="none" w="med" len="med"/>
            <a:tailEnd type="arrow"/>
          </a:ln>
          <a:effectLst/>
        </p:spPr>
      </p:cxnSp>
      <p:cxnSp>
        <p:nvCxnSpPr>
          <p:cNvPr id="41" name="Elbow Connector 40"/>
          <p:cNvCxnSpPr>
            <a:stCxn id="23" idx="2"/>
            <a:endCxn id="30" idx="0"/>
          </p:cNvCxnSpPr>
          <p:nvPr/>
        </p:nvCxnSpPr>
        <p:spPr bwMode="auto">
          <a:xfrm rot="5400000">
            <a:off x="4948239" y="3786187"/>
            <a:ext cx="514349" cy="1362075"/>
          </a:xfrm>
          <a:prstGeom prst="bentConnector3">
            <a:avLst>
              <a:gd name="adj1" fmla="val 50000"/>
            </a:avLst>
          </a:prstGeom>
          <a:solidFill>
            <a:schemeClr val="bg1"/>
          </a:solidFill>
          <a:ln w="9525" cap="flat" cmpd="sng" algn="ctr">
            <a:solidFill>
              <a:schemeClr val="tx1"/>
            </a:solidFill>
            <a:prstDash val="solid"/>
            <a:round/>
            <a:headEnd type="none" w="med" len="med"/>
            <a:tailEnd type="arrow"/>
          </a:ln>
          <a:effectLst/>
        </p:spPr>
      </p:cxnSp>
      <p:cxnSp>
        <p:nvCxnSpPr>
          <p:cNvPr id="44" name="Straight Arrow Connector 43"/>
          <p:cNvCxnSpPr>
            <a:stCxn id="30" idx="2"/>
            <a:endCxn id="33" idx="1"/>
          </p:cNvCxnSpPr>
          <p:nvPr/>
        </p:nvCxnSpPr>
        <p:spPr bwMode="auto">
          <a:xfrm rot="16200000" flipH="1">
            <a:off x="4403601" y="5273798"/>
            <a:ext cx="255836" cy="14288"/>
          </a:xfrm>
          <a:prstGeom prst="straightConnector1">
            <a:avLst/>
          </a:prstGeom>
          <a:solidFill>
            <a:schemeClr val="bg1"/>
          </a:solidFill>
          <a:ln w="9525" cap="flat" cmpd="sng" algn="ctr">
            <a:solidFill>
              <a:schemeClr val="tx1"/>
            </a:solidFill>
            <a:prstDash val="solid"/>
            <a:round/>
            <a:headEnd type="none" w="med" len="med"/>
            <a:tailEnd type="arrow"/>
          </a:ln>
          <a:effectLst/>
        </p:spPr>
      </p:cxnSp>
      <p:sp>
        <p:nvSpPr>
          <p:cNvPr id="45" name="Rectangle 44"/>
          <p:cNvSpPr/>
          <p:nvPr/>
        </p:nvSpPr>
        <p:spPr bwMode="auto">
          <a:xfrm>
            <a:off x="6829425" y="3067734"/>
            <a:ext cx="981075" cy="646331"/>
          </a:xfrm>
          <a:prstGeom prst="rect">
            <a:avLst/>
          </a:prstGeom>
          <a:solidFill>
            <a:srgbClr val="00B0F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lang="da-DK" dirty="0" smtClean="0"/>
              <a:t>&lt;Interface&gt;</a:t>
            </a:r>
          </a:p>
          <a:p>
            <a:pPr marL="0" marR="0" indent="0" algn="l" defTabSz="914400" rtl="0" eaLnBrk="0" fontAlgn="base" latinLnBrk="0" hangingPunct="0">
              <a:lnSpc>
                <a:spcPct val="100000"/>
              </a:lnSpc>
              <a:spcBef>
                <a:spcPct val="0"/>
              </a:spcBef>
              <a:spcAft>
                <a:spcPct val="0"/>
              </a:spcAft>
              <a:buClrTx/>
              <a:buSzTx/>
              <a:buFontTx/>
              <a:buNone/>
              <a:tabLst/>
            </a:pPr>
            <a:endParaRPr lang="da-DK" dirty="0" smtClean="0"/>
          </a:p>
          <a:p>
            <a:pPr marL="0" marR="0" indent="0" algn="l" defTabSz="914400" rtl="0" eaLnBrk="0" fontAlgn="base" latinLnBrk="0" hangingPunct="0">
              <a:lnSpc>
                <a:spcPct val="100000"/>
              </a:lnSpc>
              <a:spcBef>
                <a:spcPct val="0"/>
              </a:spcBef>
              <a:spcAft>
                <a:spcPct val="0"/>
              </a:spcAft>
              <a:buClrTx/>
              <a:buSzTx/>
              <a:buFontTx/>
              <a:buNone/>
              <a:tabLst/>
            </a:pPr>
            <a:r>
              <a:rPr kumimoji="0" lang="da-DK" sz="1200" b="0" i="0" u="none" strike="noStrike" cap="none" normalizeH="0" baseline="0" dirty="0" smtClean="0">
                <a:ln>
                  <a:noFill/>
                </a:ln>
                <a:solidFill>
                  <a:schemeClr val="tx1"/>
                </a:solidFill>
                <a:effectLst/>
                <a:latin typeface="Arial" charset="0"/>
              </a:rPr>
              <a:t>  Observer</a:t>
            </a:r>
          </a:p>
        </p:txBody>
      </p:sp>
      <p:sp>
        <p:nvSpPr>
          <p:cNvPr id="46" name="Line Callout 1 (Border and Accent Bar) 45"/>
          <p:cNvSpPr/>
          <p:nvPr/>
        </p:nvSpPr>
        <p:spPr bwMode="auto">
          <a:xfrm>
            <a:off x="8086725" y="2774260"/>
            <a:ext cx="904875" cy="1061829"/>
          </a:xfrm>
          <a:prstGeom prst="accentBorderCallout1">
            <a:avLst>
              <a:gd name="adj1" fmla="val 18750"/>
              <a:gd name="adj2" fmla="val -8333"/>
              <a:gd name="adj3" fmla="val 26975"/>
              <a:gd name="adj4" fmla="val -82936"/>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lang="da-DK" sz="900" dirty="0" smtClean="0"/>
              <a:t>Referenced by all manager classes when updates to the UI should be performed</a:t>
            </a:r>
            <a:endParaRPr kumimoji="0" lang="da-DK" sz="900" b="0" i="0" u="none" strike="noStrike" cap="none" normalizeH="0" baseline="0" dirty="0" smtClean="0">
              <a:ln>
                <a:noFill/>
              </a:ln>
              <a:solidFill>
                <a:schemeClr val="tx1"/>
              </a:solidFill>
              <a:effectLst/>
              <a:latin typeface="Arial" charset="0"/>
            </a:endParaRPr>
          </a:p>
        </p:txBody>
      </p:sp>
      <p:cxnSp>
        <p:nvCxnSpPr>
          <p:cNvPr id="48" name="Shape 47"/>
          <p:cNvCxnSpPr>
            <a:stCxn id="5" idx="3"/>
            <a:endCxn id="45" idx="0"/>
          </p:cNvCxnSpPr>
          <p:nvPr/>
        </p:nvCxnSpPr>
        <p:spPr bwMode="auto">
          <a:xfrm>
            <a:off x="5224935" y="2002483"/>
            <a:ext cx="2095028" cy="1065251"/>
          </a:xfrm>
          <a:prstGeom prst="bentConnector2">
            <a:avLst/>
          </a:prstGeom>
          <a:solidFill>
            <a:schemeClr val="bg1"/>
          </a:solidFill>
          <a:ln w="9525" cap="flat" cmpd="sng" algn="ctr">
            <a:solidFill>
              <a:schemeClr val="tx1"/>
            </a:solidFill>
            <a:prstDash val="solid"/>
            <a:round/>
            <a:headEnd type="none" w="med" len="med"/>
            <a:tailEnd type="triangle"/>
          </a:ln>
          <a:effectLst/>
        </p:spPr>
      </p:cxnSp>
      <p:sp>
        <p:nvSpPr>
          <p:cNvPr id="49" name="TextBox 48"/>
          <p:cNvSpPr txBox="1"/>
          <p:nvPr/>
        </p:nvSpPr>
        <p:spPr>
          <a:xfrm>
            <a:off x="5905500" y="1743075"/>
            <a:ext cx="978153" cy="276999"/>
          </a:xfrm>
          <a:prstGeom prst="rect">
            <a:avLst/>
          </a:prstGeom>
          <a:noFill/>
        </p:spPr>
        <p:txBody>
          <a:bodyPr wrap="none" rtlCol="0">
            <a:spAutoFit/>
          </a:bodyPr>
          <a:lstStyle/>
          <a:p>
            <a:r>
              <a:rPr lang="da-DK" dirty="0" smtClean="0"/>
              <a:t>Implements</a:t>
            </a:r>
            <a:endParaRPr lang="da-DK" dirty="0"/>
          </a:p>
        </p:txBody>
      </p:sp>
      <p:sp>
        <p:nvSpPr>
          <p:cNvPr id="50" name="TextBox 49"/>
          <p:cNvSpPr txBox="1"/>
          <p:nvPr/>
        </p:nvSpPr>
        <p:spPr>
          <a:xfrm>
            <a:off x="5219700" y="1304925"/>
            <a:ext cx="2702984" cy="461665"/>
          </a:xfrm>
          <a:prstGeom prst="rect">
            <a:avLst/>
          </a:prstGeom>
          <a:noFill/>
        </p:spPr>
        <p:txBody>
          <a:bodyPr wrap="none" rtlCol="0">
            <a:spAutoFit/>
          </a:bodyPr>
          <a:lstStyle/>
          <a:p>
            <a:r>
              <a:rPr lang="da-DK" dirty="0" smtClean="0">
                <a:solidFill>
                  <a:srgbClr val="FF0000"/>
                </a:solidFill>
              </a:rPr>
              <a:t>April 2007, WPF GUI should be used</a:t>
            </a:r>
          </a:p>
          <a:p>
            <a:r>
              <a:rPr lang="da-DK" dirty="0" smtClean="0">
                <a:solidFill>
                  <a:srgbClr val="FF0000"/>
                </a:solidFill>
              </a:rPr>
              <a:t>due to enhanced UI requirements</a:t>
            </a:r>
            <a:endParaRPr lang="da-DK" dirty="0">
              <a:solidFill>
                <a:srgbClr val="FF0000"/>
              </a:solidFill>
            </a:endParaRPr>
          </a:p>
        </p:txBody>
      </p:sp>
      <p:sp>
        <p:nvSpPr>
          <p:cNvPr id="51" name="TextBox 50"/>
          <p:cNvSpPr txBox="1"/>
          <p:nvPr/>
        </p:nvSpPr>
        <p:spPr>
          <a:xfrm>
            <a:off x="6495518" y="3952875"/>
            <a:ext cx="2428870" cy="1015663"/>
          </a:xfrm>
          <a:prstGeom prst="rect">
            <a:avLst/>
          </a:prstGeom>
          <a:noFill/>
        </p:spPr>
        <p:txBody>
          <a:bodyPr wrap="none" rtlCol="0">
            <a:spAutoFit/>
          </a:bodyPr>
          <a:lstStyle/>
          <a:p>
            <a:r>
              <a:rPr lang="da-DK" dirty="0" smtClean="0">
                <a:solidFill>
                  <a:srgbClr val="FF0000"/>
                </a:solidFill>
              </a:rPr>
              <a:t>Software architect delivers the</a:t>
            </a:r>
          </a:p>
          <a:p>
            <a:r>
              <a:rPr lang="da-DK" dirty="0" smtClean="0">
                <a:solidFill>
                  <a:srgbClr val="FF0000"/>
                </a:solidFill>
              </a:rPr>
              <a:t>business layer package to the UI</a:t>
            </a:r>
          </a:p>
          <a:p>
            <a:r>
              <a:rPr lang="da-DK" dirty="0" smtClean="0">
                <a:solidFill>
                  <a:srgbClr val="FF0000"/>
                </a:solidFill>
              </a:rPr>
              <a:t>team and reports that 0 hours of</a:t>
            </a:r>
          </a:p>
          <a:p>
            <a:r>
              <a:rPr lang="da-DK" dirty="0" smtClean="0">
                <a:solidFill>
                  <a:srgbClr val="FF0000"/>
                </a:solidFill>
              </a:rPr>
              <a:t>work is required for the business</a:t>
            </a:r>
          </a:p>
          <a:p>
            <a:r>
              <a:rPr lang="da-DK" dirty="0" smtClean="0">
                <a:solidFill>
                  <a:srgbClr val="FF0000"/>
                </a:solidFill>
              </a:rPr>
              <a:t>layer component</a:t>
            </a:r>
            <a:endParaRPr lang="da-DK" dirty="0">
              <a:solidFill>
                <a:srgbClr val="FF0000"/>
              </a:solidFill>
            </a:endParaRPr>
          </a:p>
        </p:txBody>
      </p:sp>
      <p:sp>
        <p:nvSpPr>
          <p:cNvPr id="52" name="TextBox 51"/>
          <p:cNvSpPr txBox="1"/>
          <p:nvPr/>
        </p:nvSpPr>
        <p:spPr>
          <a:xfrm>
            <a:off x="914400" y="5495925"/>
            <a:ext cx="3260829" cy="461665"/>
          </a:xfrm>
          <a:prstGeom prst="rect">
            <a:avLst/>
          </a:prstGeom>
          <a:noFill/>
        </p:spPr>
        <p:txBody>
          <a:bodyPr wrap="none" rtlCol="0">
            <a:spAutoFit/>
          </a:bodyPr>
          <a:lstStyle/>
          <a:p>
            <a:r>
              <a:rPr lang="da-DK" dirty="0" smtClean="0">
                <a:solidFill>
                  <a:srgbClr val="FF0000"/>
                </a:solidFill>
              </a:rPr>
              <a:t>January 2008, Microsoft SQL Server 2008</a:t>
            </a:r>
          </a:p>
          <a:p>
            <a:r>
              <a:rPr lang="da-DK" dirty="0" smtClean="0">
                <a:solidFill>
                  <a:srgbClr val="FF0000"/>
                </a:solidFill>
              </a:rPr>
              <a:t>should be used due to management decision</a:t>
            </a:r>
            <a:endParaRPr lang="da-DK" dirty="0">
              <a:solidFill>
                <a:srgbClr val="FF0000"/>
              </a:solidFill>
            </a:endParaRPr>
          </a:p>
        </p:txBody>
      </p:sp>
      <p:sp>
        <p:nvSpPr>
          <p:cNvPr id="53" name="TextBox 52"/>
          <p:cNvSpPr txBox="1"/>
          <p:nvPr/>
        </p:nvSpPr>
        <p:spPr>
          <a:xfrm>
            <a:off x="5657850" y="5019675"/>
            <a:ext cx="2930610" cy="1015663"/>
          </a:xfrm>
          <a:prstGeom prst="rect">
            <a:avLst/>
          </a:prstGeom>
          <a:noFill/>
        </p:spPr>
        <p:txBody>
          <a:bodyPr wrap="none" rtlCol="0">
            <a:spAutoFit/>
          </a:bodyPr>
          <a:lstStyle/>
          <a:p>
            <a:r>
              <a:rPr lang="da-DK" dirty="0" smtClean="0">
                <a:solidFill>
                  <a:srgbClr val="FF0000"/>
                </a:solidFill>
              </a:rPr>
              <a:t>Software architect reports that</a:t>
            </a:r>
          </a:p>
          <a:p>
            <a:r>
              <a:rPr lang="da-DK" dirty="0" smtClean="0">
                <a:solidFill>
                  <a:srgbClr val="FF0000"/>
                </a:solidFill>
              </a:rPr>
              <a:t>4 hours of work is required to </a:t>
            </a:r>
          </a:p>
          <a:p>
            <a:r>
              <a:rPr lang="da-DK" dirty="0" smtClean="0">
                <a:solidFill>
                  <a:srgbClr val="FF0000"/>
                </a:solidFill>
              </a:rPr>
              <a:t>reconfigure the data access component</a:t>
            </a:r>
          </a:p>
          <a:p>
            <a:r>
              <a:rPr lang="da-DK" dirty="0" smtClean="0">
                <a:solidFill>
                  <a:srgbClr val="FF0000"/>
                </a:solidFill>
              </a:rPr>
              <a:t>to accommodate the change of </a:t>
            </a:r>
          </a:p>
          <a:p>
            <a:r>
              <a:rPr lang="da-DK" dirty="0" smtClean="0">
                <a:solidFill>
                  <a:srgbClr val="FF0000"/>
                </a:solidFill>
              </a:rPr>
              <a:t>database technology</a:t>
            </a:r>
            <a:endParaRPr lang="da-DK" dirty="0">
              <a:solidFill>
                <a:srgbClr val="FF0000"/>
              </a:solidFill>
            </a:endParaRPr>
          </a:p>
        </p:txBody>
      </p:sp>
      <p:sp>
        <p:nvSpPr>
          <p:cNvPr id="54" name="TextBox 53"/>
          <p:cNvSpPr txBox="1"/>
          <p:nvPr/>
        </p:nvSpPr>
        <p:spPr>
          <a:xfrm>
            <a:off x="0" y="3009900"/>
            <a:ext cx="1414170" cy="646331"/>
          </a:xfrm>
          <a:prstGeom prst="rect">
            <a:avLst/>
          </a:prstGeom>
          <a:noFill/>
        </p:spPr>
        <p:txBody>
          <a:bodyPr wrap="none" rtlCol="0">
            <a:spAutoFit/>
          </a:bodyPr>
          <a:lstStyle/>
          <a:p>
            <a:r>
              <a:rPr lang="da-DK" dirty="0" smtClean="0">
                <a:solidFill>
                  <a:srgbClr val="FF0000"/>
                </a:solidFill>
              </a:rPr>
              <a:t>February 2008:</a:t>
            </a:r>
          </a:p>
          <a:p>
            <a:r>
              <a:rPr lang="da-DK" dirty="0" smtClean="0">
                <a:solidFill>
                  <a:srgbClr val="FF0000"/>
                </a:solidFill>
              </a:rPr>
              <a:t>Software architect</a:t>
            </a:r>
          </a:p>
          <a:p>
            <a:r>
              <a:rPr lang="da-DK" dirty="0" smtClean="0">
                <a:solidFill>
                  <a:srgbClr val="FF0000"/>
                </a:solidFill>
              </a:rPr>
              <a:t>is promoted</a:t>
            </a:r>
            <a:endParaRPr lang="da-DK"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box(in)">
                                      <p:cBhvr>
                                        <p:cTn id="7" dur="500"/>
                                        <p:tgtEl>
                                          <p:spTgt spid="5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1"/>
                                        </p:tgtEl>
                                        <p:attrNameLst>
                                          <p:attrName>style.visibility</p:attrName>
                                        </p:attrNameLst>
                                      </p:cBhvr>
                                      <p:to>
                                        <p:strVal val="visible"/>
                                      </p:to>
                                    </p:set>
                                    <p:animEffect transition="in" filter="box(in)">
                                      <p:cBhvr>
                                        <p:cTn id="12" dur="500"/>
                                        <p:tgtEl>
                                          <p:spTgt spid="51"/>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xit" presetSubtype="16" fill="hold" grpId="0" nodeType="clickEffect">
                                  <p:stCondLst>
                                    <p:cond delay="0"/>
                                  </p:stCondLst>
                                  <p:childTnLst>
                                    <p:animEffect transition="out" filter="box(in)">
                                      <p:cBhvr>
                                        <p:cTn id="16" dur="500"/>
                                        <p:tgtEl>
                                          <p:spTgt spid="50"/>
                                        </p:tgtEl>
                                      </p:cBhvr>
                                    </p:animEffect>
                                    <p:set>
                                      <p:cBhvr>
                                        <p:cTn id="17" dur="1" fill="hold">
                                          <p:stCondLst>
                                            <p:cond delay="499"/>
                                          </p:stCondLst>
                                        </p:cTn>
                                        <p:tgtEl>
                                          <p:spTgt spid="50"/>
                                        </p:tgtEl>
                                        <p:attrNameLst>
                                          <p:attrName>style.visibility</p:attrName>
                                        </p:attrNameLst>
                                      </p:cBhvr>
                                      <p:to>
                                        <p:strVal val="hidden"/>
                                      </p:to>
                                    </p:set>
                                  </p:childTnLst>
                                </p:cTn>
                              </p:par>
                              <p:par>
                                <p:cTn id="18" presetID="4" presetClass="exit" presetSubtype="16" fill="hold" grpId="1" nodeType="withEffect">
                                  <p:stCondLst>
                                    <p:cond delay="0"/>
                                  </p:stCondLst>
                                  <p:childTnLst>
                                    <p:animEffect transition="out" filter="box(in)">
                                      <p:cBhvr>
                                        <p:cTn id="19" dur="500"/>
                                        <p:tgtEl>
                                          <p:spTgt spid="51"/>
                                        </p:tgtEl>
                                      </p:cBhvr>
                                    </p:animEffect>
                                    <p:set>
                                      <p:cBhvr>
                                        <p:cTn id="20" dur="1" fill="hold">
                                          <p:stCondLst>
                                            <p:cond delay="499"/>
                                          </p:stCondLst>
                                        </p:cTn>
                                        <p:tgtEl>
                                          <p:spTgt spid="51"/>
                                        </p:tgtEl>
                                        <p:attrNameLst>
                                          <p:attrName>style.visibility</p:attrName>
                                        </p:attrNameLst>
                                      </p:cBhvr>
                                      <p:to>
                                        <p:strVal val="hidden"/>
                                      </p:to>
                                    </p:set>
                                  </p:childTnLst>
                                </p:cTn>
                              </p:par>
                              <p:par>
                                <p:cTn id="21" presetID="4" presetClass="entr" presetSubtype="16" fill="hold" nodeType="withEffect">
                                  <p:stCondLst>
                                    <p:cond delay="0"/>
                                  </p:stCondLst>
                                  <p:childTnLst>
                                    <p:set>
                                      <p:cBhvr>
                                        <p:cTn id="22" dur="1" fill="hold">
                                          <p:stCondLst>
                                            <p:cond delay="0"/>
                                          </p:stCondLst>
                                        </p:cTn>
                                        <p:tgtEl>
                                          <p:spTgt spid="52"/>
                                        </p:tgtEl>
                                        <p:attrNameLst>
                                          <p:attrName>style.visibility</p:attrName>
                                        </p:attrNameLst>
                                      </p:cBhvr>
                                      <p:to>
                                        <p:strVal val="visible"/>
                                      </p:to>
                                    </p:set>
                                    <p:animEffect transition="in" filter="box(in)">
                                      <p:cBhvr>
                                        <p:cTn id="23" dur="500"/>
                                        <p:tgtEl>
                                          <p:spTgt spid="52"/>
                                        </p:tgtEl>
                                      </p:cBhvr>
                                    </p:animEffect>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nodeType="clickEffect">
                                  <p:stCondLst>
                                    <p:cond delay="0"/>
                                  </p:stCondLst>
                                  <p:childTnLst>
                                    <p:set>
                                      <p:cBhvr>
                                        <p:cTn id="27" dur="1" fill="hold">
                                          <p:stCondLst>
                                            <p:cond delay="0"/>
                                          </p:stCondLst>
                                        </p:cTn>
                                        <p:tgtEl>
                                          <p:spTgt spid="53"/>
                                        </p:tgtEl>
                                        <p:attrNameLst>
                                          <p:attrName>style.visibility</p:attrName>
                                        </p:attrNameLst>
                                      </p:cBhvr>
                                      <p:to>
                                        <p:strVal val="visible"/>
                                      </p:to>
                                    </p:set>
                                    <p:animEffect transition="in" filter="box(in)">
                                      <p:cBhvr>
                                        <p:cTn id="28" dur="500"/>
                                        <p:tgtEl>
                                          <p:spTgt spid="53"/>
                                        </p:tgtEl>
                                      </p:cBhvr>
                                    </p:animEffect>
                                  </p:childTnLst>
                                </p:cTn>
                              </p:par>
                            </p:childTnLst>
                          </p:cTn>
                        </p:par>
                      </p:childTnLst>
                    </p:cTn>
                  </p:par>
                  <p:par>
                    <p:cTn id="29" fill="hold">
                      <p:stCondLst>
                        <p:cond delay="indefinite"/>
                      </p:stCondLst>
                      <p:childTnLst>
                        <p:par>
                          <p:cTn id="30" fill="hold">
                            <p:stCondLst>
                              <p:cond delay="0"/>
                            </p:stCondLst>
                            <p:childTnLst>
                              <p:par>
                                <p:cTn id="31" presetID="4" presetClass="exit" presetSubtype="16" fill="hold" grpId="0" nodeType="clickEffect">
                                  <p:stCondLst>
                                    <p:cond delay="0"/>
                                  </p:stCondLst>
                                  <p:childTnLst>
                                    <p:animEffect transition="out" filter="box(in)">
                                      <p:cBhvr>
                                        <p:cTn id="32" dur="500"/>
                                        <p:tgtEl>
                                          <p:spTgt spid="53"/>
                                        </p:tgtEl>
                                      </p:cBhvr>
                                    </p:animEffect>
                                    <p:set>
                                      <p:cBhvr>
                                        <p:cTn id="33" dur="1" fill="hold">
                                          <p:stCondLst>
                                            <p:cond delay="499"/>
                                          </p:stCondLst>
                                        </p:cTn>
                                        <p:tgtEl>
                                          <p:spTgt spid="53"/>
                                        </p:tgtEl>
                                        <p:attrNameLst>
                                          <p:attrName>style.visibility</p:attrName>
                                        </p:attrNameLst>
                                      </p:cBhvr>
                                      <p:to>
                                        <p:strVal val="hidden"/>
                                      </p:to>
                                    </p:set>
                                  </p:childTnLst>
                                </p:cTn>
                              </p:par>
                              <p:par>
                                <p:cTn id="34" presetID="4" presetClass="exit" presetSubtype="16" fill="hold" grpId="0" nodeType="withEffect">
                                  <p:stCondLst>
                                    <p:cond delay="0"/>
                                  </p:stCondLst>
                                  <p:childTnLst>
                                    <p:animEffect transition="out" filter="box(in)">
                                      <p:cBhvr>
                                        <p:cTn id="35" dur="500"/>
                                        <p:tgtEl>
                                          <p:spTgt spid="52"/>
                                        </p:tgtEl>
                                      </p:cBhvr>
                                    </p:animEffect>
                                    <p:set>
                                      <p:cBhvr>
                                        <p:cTn id="36" dur="1" fill="hold">
                                          <p:stCondLst>
                                            <p:cond delay="499"/>
                                          </p:stCondLst>
                                        </p:cTn>
                                        <p:tgtEl>
                                          <p:spTgt spid="52"/>
                                        </p:tgtEl>
                                        <p:attrNameLst>
                                          <p:attrName>style.visibility</p:attrName>
                                        </p:attrNameLst>
                                      </p:cBhvr>
                                      <p:to>
                                        <p:strVal val="hidden"/>
                                      </p:to>
                                    </p:set>
                                  </p:childTnLst>
                                </p:cTn>
                              </p:par>
                              <p:par>
                                <p:cTn id="37" presetID="4" presetClass="entr" presetSubtype="16" fill="hold" nodeType="withEffect">
                                  <p:stCondLst>
                                    <p:cond delay="0"/>
                                  </p:stCondLst>
                                  <p:childTnLst>
                                    <p:set>
                                      <p:cBhvr>
                                        <p:cTn id="38" dur="1" fill="hold">
                                          <p:stCondLst>
                                            <p:cond delay="0"/>
                                          </p:stCondLst>
                                        </p:cTn>
                                        <p:tgtEl>
                                          <p:spTgt spid="54"/>
                                        </p:tgtEl>
                                        <p:attrNameLst>
                                          <p:attrName>style.visibility</p:attrName>
                                        </p:attrNameLst>
                                      </p:cBhvr>
                                      <p:to>
                                        <p:strVal val="visible"/>
                                      </p:to>
                                    </p:set>
                                    <p:animEffect transition="in" filter="box(in)">
                                      <p:cBhvr>
                                        <p:cTn id="39"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1" grpId="0"/>
      <p:bldP spid="51" grpId="1"/>
      <p:bldP spid="52" grpId="0"/>
      <p:bldP spid="5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Loose coupling</a:t>
            </a:r>
            <a:br>
              <a:rPr lang="da-DK" dirty="0" smtClean="0"/>
            </a:br>
            <a:r>
              <a:rPr lang="da-DK" sz="1200" dirty="0" smtClean="0"/>
              <a:t>Things to look for</a:t>
            </a:r>
            <a:endParaRPr lang="da-DK" dirty="0"/>
          </a:p>
        </p:txBody>
      </p:sp>
      <p:sp>
        <p:nvSpPr>
          <p:cNvPr id="3" name="Content Placeholder 2"/>
          <p:cNvSpPr>
            <a:spLocks noGrp="1"/>
          </p:cNvSpPr>
          <p:nvPr>
            <p:ph idx="1"/>
          </p:nvPr>
        </p:nvSpPr>
        <p:spPr/>
        <p:txBody>
          <a:bodyPr/>
          <a:lstStyle/>
          <a:p>
            <a:r>
              <a:rPr lang="da-DK" dirty="0" smtClean="0"/>
              <a:t>References to a class from a large number of client classes</a:t>
            </a:r>
          </a:p>
          <a:p>
            <a:pPr lvl="1"/>
            <a:r>
              <a:rPr lang="da-DK" dirty="0" smtClean="0"/>
              <a:t>Use interfaces to define the contract that the single class should fulfill and let the client classes reference the interface rather than the implementation</a:t>
            </a:r>
          </a:p>
          <a:p>
            <a:endParaRPr lang="da-DK" dirty="0" smtClean="0"/>
          </a:p>
          <a:p>
            <a:r>
              <a:rPr lang="da-DK" dirty="0" smtClean="0"/>
              <a:t>Technology specific code, such as DB commands, scattered in many classes</a:t>
            </a:r>
          </a:p>
          <a:p>
            <a:pPr lvl="1"/>
            <a:r>
              <a:rPr lang="da-DK" dirty="0" smtClean="0"/>
              <a:t>Encapsulate code in classes in a seperate package of the application</a:t>
            </a:r>
          </a:p>
          <a:p>
            <a:pPr lvl="1"/>
            <a:r>
              <a:rPr lang="da-DK" dirty="0" smtClean="0"/>
              <a:t>Even better: Use 3rd party or standard frameworks/components</a:t>
            </a:r>
          </a:p>
          <a:p>
            <a:pPr lvl="1"/>
            <a:endParaRPr lang="da-DK" dirty="0" smtClean="0"/>
          </a:p>
          <a:p>
            <a:r>
              <a:rPr lang="da-DK" dirty="0" smtClean="0"/>
              <a:t>References to methods in packages in a higher layer of the architecture</a:t>
            </a:r>
          </a:p>
          <a:p>
            <a:pPr lvl="1"/>
            <a:r>
              <a:rPr lang="da-DK" dirty="0" smtClean="0"/>
              <a:t>Use the observer pattern shown in the bicycle dealer example</a:t>
            </a:r>
          </a:p>
          <a:p>
            <a:pPr lvl="1"/>
            <a:r>
              <a:rPr lang="da-DK" dirty="0" smtClean="0"/>
              <a:t>There should ALWAYS only be references from a layer to its immediate successor down the architecture (see bicycle dealer example).</a:t>
            </a:r>
          </a:p>
          <a:p>
            <a:pPr lvl="1"/>
            <a:endParaRPr lang="da-DK" dirty="0" smtClean="0"/>
          </a:p>
          <a:p>
            <a:endParaRPr lang="da-DK" dirty="0" smtClean="0"/>
          </a:p>
          <a:p>
            <a:endParaRPr lang="da-DK"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2" name="Rectangle 2"/>
          <p:cNvSpPr>
            <a:spLocks noChangeArrowheads="1"/>
          </p:cNvSpPr>
          <p:nvPr/>
        </p:nvSpPr>
        <p:spPr bwMode="auto">
          <a:xfrm>
            <a:off x="1841500" y="3625850"/>
            <a:ext cx="5038725" cy="285750"/>
          </a:xfrm>
          <a:prstGeom prst="rect">
            <a:avLst/>
          </a:prstGeom>
          <a:solidFill>
            <a:srgbClr val="EAEAEA"/>
          </a:solidFill>
          <a:ln w="9525">
            <a:noFill/>
            <a:miter lim="800000"/>
            <a:headEnd/>
            <a:tailEnd/>
          </a:ln>
          <a:effectLst/>
        </p:spPr>
        <p:txBody>
          <a:bodyPr anchor="ctr">
            <a:spAutoFit/>
          </a:bodyPr>
          <a:lstStyle/>
          <a:p>
            <a:endParaRPr lang="da-DK"/>
          </a:p>
        </p:txBody>
      </p:sp>
      <p:sp>
        <p:nvSpPr>
          <p:cNvPr id="358403" name="Rectangle 3"/>
          <p:cNvSpPr>
            <a:spLocks noGrp="1" noChangeArrowheads="1"/>
          </p:cNvSpPr>
          <p:nvPr>
            <p:ph type="title"/>
          </p:nvPr>
        </p:nvSpPr>
        <p:spPr/>
        <p:txBody>
          <a:bodyPr/>
          <a:lstStyle/>
          <a:p>
            <a:r>
              <a:rPr lang="en-GB" dirty="0" smtClean="0"/>
              <a:t>Agenda</a:t>
            </a:r>
            <a:endParaRPr lang="en-GB" dirty="0"/>
          </a:p>
        </p:txBody>
      </p:sp>
      <p:sp>
        <p:nvSpPr>
          <p:cNvPr id="358404" name="Rectangle 4"/>
          <p:cNvSpPr>
            <a:spLocks noGrp="1" noChangeArrowheads="1"/>
          </p:cNvSpPr>
          <p:nvPr>
            <p:ph type="body" idx="1"/>
          </p:nvPr>
        </p:nvSpPr>
        <p:spPr>
          <a:xfrm>
            <a:off x="1935163" y="2881313"/>
            <a:ext cx="6142037" cy="2384425"/>
          </a:xfrm>
        </p:spPr>
        <p:txBody>
          <a:bodyPr/>
          <a:lstStyle/>
          <a:p>
            <a:pPr>
              <a:lnSpc>
                <a:spcPct val="125000"/>
              </a:lnSpc>
              <a:spcBef>
                <a:spcPct val="40000"/>
              </a:spcBef>
            </a:pPr>
            <a:r>
              <a:rPr lang="en-GB" dirty="0" smtClean="0"/>
              <a:t>Introduction and motivation</a:t>
            </a:r>
          </a:p>
          <a:p>
            <a:pPr>
              <a:lnSpc>
                <a:spcPct val="125000"/>
              </a:lnSpc>
              <a:spcBef>
                <a:spcPct val="40000"/>
              </a:spcBef>
            </a:pPr>
            <a:r>
              <a:rPr lang="en-GB" dirty="0" smtClean="0"/>
              <a:t>Coupling</a:t>
            </a:r>
          </a:p>
          <a:p>
            <a:pPr>
              <a:lnSpc>
                <a:spcPct val="125000"/>
              </a:lnSpc>
              <a:spcBef>
                <a:spcPct val="40000"/>
              </a:spcBef>
            </a:pPr>
            <a:r>
              <a:rPr lang="en-GB" dirty="0" smtClean="0"/>
              <a:t>Cohesion</a:t>
            </a:r>
          </a:p>
          <a:p>
            <a:pPr>
              <a:lnSpc>
                <a:spcPct val="125000"/>
              </a:lnSpc>
              <a:spcBef>
                <a:spcPct val="40000"/>
              </a:spcBef>
            </a:pPr>
            <a:r>
              <a:rPr lang="en-GB" dirty="0" smtClean="0"/>
              <a:t>Test-driven development</a:t>
            </a:r>
          </a:p>
          <a:p>
            <a:pPr>
              <a:lnSpc>
                <a:spcPct val="125000"/>
              </a:lnSpc>
              <a:spcBef>
                <a:spcPct val="40000"/>
              </a:spcBef>
            </a:pPr>
            <a:r>
              <a:rPr lang="en-GB" dirty="0" smtClean="0"/>
              <a:t>Advanced topics</a:t>
            </a:r>
          </a:p>
          <a:p>
            <a:pPr>
              <a:lnSpc>
                <a:spcPct val="125000"/>
              </a:lnSpc>
              <a:spcBef>
                <a:spcPct val="40000"/>
              </a:spcBef>
            </a:pPr>
            <a:r>
              <a:rPr lang="en-GB" dirty="0" smtClean="0"/>
              <a:t>Questions and evaluation</a:t>
            </a:r>
          </a:p>
          <a:p>
            <a:pPr>
              <a:lnSpc>
                <a:spcPct val="125000"/>
              </a:lnSpc>
              <a:spcBef>
                <a:spcPct val="40000"/>
              </a:spcBef>
            </a:pPr>
            <a:endParaRPr lang="en-GB" dirty="0" smtClean="0"/>
          </a:p>
          <a:p>
            <a:pPr>
              <a:lnSpc>
                <a:spcPct val="125000"/>
              </a:lnSpc>
              <a:spcBef>
                <a:spcPct val="40000"/>
              </a:spcBef>
            </a:pPr>
            <a:endParaRPr lang="en-GB" dirty="0" smtClean="0"/>
          </a:p>
          <a:p>
            <a:pPr>
              <a:lnSpc>
                <a:spcPct val="125000"/>
              </a:lnSpc>
              <a:spcBef>
                <a:spcPct val="40000"/>
              </a:spcBef>
            </a:pP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What is cohesion?</a:t>
            </a:r>
            <a:endParaRPr lang="da-DK" dirty="0"/>
          </a:p>
        </p:txBody>
      </p:sp>
      <p:sp>
        <p:nvSpPr>
          <p:cNvPr id="3" name="Content Placeholder 2"/>
          <p:cNvSpPr>
            <a:spLocks noGrp="1"/>
          </p:cNvSpPr>
          <p:nvPr>
            <p:ph idx="1"/>
          </p:nvPr>
        </p:nvSpPr>
        <p:spPr/>
        <p:txBody>
          <a:bodyPr/>
          <a:lstStyle/>
          <a:p>
            <a:pPr>
              <a:buNone/>
            </a:pPr>
            <a:endParaRPr lang="da-DK" dirty="0" smtClean="0"/>
          </a:p>
          <a:p>
            <a:pPr>
              <a:buNone/>
            </a:pPr>
            <a:endParaRPr lang="da-DK" dirty="0" smtClean="0"/>
          </a:p>
          <a:p>
            <a:pPr>
              <a:buNone/>
            </a:pPr>
            <a:endParaRPr lang="da-DK" dirty="0" smtClean="0"/>
          </a:p>
          <a:p>
            <a:pPr>
              <a:buNone/>
            </a:pPr>
            <a:endParaRPr lang="da-DK" dirty="0" smtClean="0"/>
          </a:p>
          <a:p>
            <a:pPr>
              <a:buNone/>
            </a:pPr>
            <a:endParaRPr lang="da-DK" dirty="0" smtClean="0"/>
          </a:p>
          <a:p>
            <a:pPr>
              <a:buNone/>
            </a:pPr>
            <a:endParaRPr lang="da-DK" dirty="0" smtClean="0"/>
          </a:p>
          <a:p>
            <a:pPr>
              <a:buNone/>
            </a:pPr>
            <a:r>
              <a:rPr lang="da-DK" dirty="0" smtClean="0"/>
              <a:t>”Assigning the proper responsibilities to classes and methods, ensuring as much reusability and as little redundancy as possible”</a:t>
            </a:r>
            <a:endParaRPr lang="da-DK" dirty="0"/>
          </a:p>
        </p:txBody>
      </p:sp>
      <p:sp>
        <p:nvSpPr>
          <p:cNvPr id="4" name="Rectangle 3"/>
          <p:cNvSpPr/>
          <p:nvPr/>
        </p:nvSpPr>
        <p:spPr bwMode="auto">
          <a:xfrm>
            <a:off x="704850" y="3505200"/>
            <a:ext cx="7467600" cy="60007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Real-life example (same as earlier)</a:t>
            </a:r>
            <a:br>
              <a:rPr lang="da-DK" dirty="0" smtClean="0"/>
            </a:br>
            <a:r>
              <a:rPr lang="da-DK" sz="1400" dirty="0" smtClean="0"/>
              <a:t>Weakly cohessed application component</a:t>
            </a:r>
            <a:endParaRPr lang="da-DK" dirty="0"/>
          </a:p>
        </p:txBody>
      </p:sp>
      <p:sp>
        <p:nvSpPr>
          <p:cNvPr id="3" name="Content Placeholder 2"/>
          <p:cNvSpPr>
            <a:spLocks noGrp="1"/>
          </p:cNvSpPr>
          <p:nvPr>
            <p:ph idx="1"/>
          </p:nvPr>
        </p:nvSpPr>
        <p:spPr/>
        <p:txBody>
          <a:bodyPr/>
          <a:lstStyle/>
          <a:p>
            <a:r>
              <a:rPr lang="da-DK" dirty="0" smtClean="0"/>
              <a:t>One (business-critical) use-case implemented by one(!) method in a single class</a:t>
            </a:r>
          </a:p>
          <a:p>
            <a:pPr lvl="1"/>
            <a:r>
              <a:rPr lang="da-DK" dirty="0" smtClean="0"/>
              <a:t>Approximately 10000 lines of code</a:t>
            </a:r>
          </a:p>
          <a:p>
            <a:pPr lvl="1"/>
            <a:r>
              <a:rPr lang="da-DK" dirty="0" smtClean="0"/>
              <a:t>Size of source-code file was the same as a one-minute-MP3 file </a:t>
            </a:r>
          </a:p>
          <a:p>
            <a:pPr lvl="1"/>
            <a:r>
              <a:rPr lang="da-DK" dirty="0" smtClean="0"/>
              <a:t>No custom datatypes, only programming language simple types (int, string etc.)</a:t>
            </a:r>
          </a:p>
          <a:p>
            <a:endParaRPr lang="da-DK" dirty="0" smtClean="0"/>
          </a:p>
          <a:p>
            <a:r>
              <a:rPr lang="da-DK" dirty="0" smtClean="0"/>
              <a:t>The requirements to the component changed and the component has been reimplemented</a:t>
            </a:r>
          </a:p>
          <a:p>
            <a:pPr lvl="1"/>
            <a:r>
              <a:rPr lang="da-DK" dirty="0" smtClean="0"/>
              <a:t>All uses of the method should be tested</a:t>
            </a:r>
          </a:p>
          <a:p>
            <a:pPr lvl="1"/>
            <a:r>
              <a:rPr lang="da-DK" dirty="0" smtClean="0"/>
              <a:t>Input and expected output is almost impossible to analyse and produce</a:t>
            </a:r>
          </a:p>
          <a:p>
            <a:pPr lvl="1"/>
            <a:r>
              <a:rPr lang="da-DK" dirty="0" smtClean="0"/>
              <a:t>Estimate of test (based on OO-assumption): 750 hours</a:t>
            </a:r>
          </a:p>
          <a:p>
            <a:pPr lvl="1"/>
            <a:r>
              <a:rPr lang="da-DK" dirty="0" smtClean="0"/>
              <a:t>Reality of test: ? </a:t>
            </a:r>
            <a:r>
              <a:rPr lang="da-DK" dirty="0" smtClean="0">
                <a:sym typeface="Wingdings" pitchFamily="2" charset="2"/>
              </a:rPr>
              <a:t></a:t>
            </a:r>
            <a:endParaRPr lang="da-DK"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Cost of weakly cohesed applications</a:t>
            </a:r>
            <a:endParaRPr lang="da-DK" dirty="0"/>
          </a:p>
        </p:txBody>
      </p:sp>
      <p:cxnSp>
        <p:nvCxnSpPr>
          <p:cNvPr id="4" name="Straight Arrow Connector 3"/>
          <p:cNvCxnSpPr/>
          <p:nvPr/>
        </p:nvCxnSpPr>
        <p:spPr bwMode="auto">
          <a:xfrm rot="5400000" flipH="1" flipV="1">
            <a:off x="-1100931" y="3929063"/>
            <a:ext cx="3991769" cy="794"/>
          </a:xfrm>
          <a:prstGeom prst="straightConnector1">
            <a:avLst/>
          </a:prstGeom>
          <a:solidFill>
            <a:schemeClr val="bg1"/>
          </a:solidFill>
          <a:ln w="9525" cap="flat" cmpd="sng" algn="ctr">
            <a:solidFill>
              <a:schemeClr val="tx1"/>
            </a:solidFill>
            <a:prstDash val="solid"/>
            <a:round/>
            <a:headEnd type="none" w="med" len="med"/>
            <a:tailEnd type="arrow"/>
          </a:ln>
          <a:effectLst/>
        </p:spPr>
      </p:cxnSp>
      <p:cxnSp>
        <p:nvCxnSpPr>
          <p:cNvPr id="5" name="Straight Arrow Connector 4"/>
          <p:cNvCxnSpPr/>
          <p:nvPr/>
        </p:nvCxnSpPr>
        <p:spPr bwMode="auto">
          <a:xfrm flipV="1">
            <a:off x="704850" y="5705475"/>
            <a:ext cx="7667625" cy="9526"/>
          </a:xfrm>
          <a:prstGeom prst="straightConnector1">
            <a:avLst/>
          </a:prstGeom>
          <a:solidFill>
            <a:schemeClr val="bg1"/>
          </a:solidFill>
          <a:ln w="9525" cap="flat" cmpd="sng" algn="ctr">
            <a:solidFill>
              <a:schemeClr val="tx1"/>
            </a:solidFill>
            <a:prstDash val="solid"/>
            <a:round/>
            <a:headEnd type="none" w="med" len="med"/>
            <a:tailEnd type="arrow"/>
          </a:ln>
          <a:effectLst/>
        </p:spPr>
      </p:cxnSp>
      <p:sp>
        <p:nvSpPr>
          <p:cNvPr id="6" name="TextBox 5"/>
          <p:cNvSpPr txBox="1"/>
          <p:nvPr/>
        </p:nvSpPr>
        <p:spPr>
          <a:xfrm>
            <a:off x="7096125" y="5819775"/>
            <a:ext cx="1848583" cy="276999"/>
          </a:xfrm>
          <a:prstGeom prst="rect">
            <a:avLst/>
          </a:prstGeom>
          <a:noFill/>
        </p:spPr>
        <p:txBody>
          <a:bodyPr wrap="none" rtlCol="0">
            <a:spAutoFit/>
          </a:bodyPr>
          <a:lstStyle/>
          <a:p>
            <a:r>
              <a:rPr lang="da-DK" dirty="0" smtClean="0"/>
              <a:t>Extent of weak cohesion</a:t>
            </a:r>
          </a:p>
        </p:txBody>
      </p:sp>
      <p:sp>
        <p:nvSpPr>
          <p:cNvPr id="7" name="TextBox 6"/>
          <p:cNvSpPr txBox="1"/>
          <p:nvPr/>
        </p:nvSpPr>
        <p:spPr>
          <a:xfrm>
            <a:off x="361950" y="1666875"/>
            <a:ext cx="520399" cy="276999"/>
          </a:xfrm>
          <a:prstGeom prst="rect">
            <a:avLst/>
          </a:prstGeom>
          <a:noFill/>
        </p:spPr>
        <p:txBody>
          <a:bodyPr wrap="square" rtlCol="0">
            <a:spAutoFit/>
          </a:bodyPr>
          <a:lstStyle/>
          <a:p>
            <a:r>
              <a:rPr lang="da-DK" dirty="0" smtClean="0"/>
              <a:t>Time</a:t>
            </a:r>
            <a:endParaRPr lang="da-DK" dirty="0"/>
          </a:p>
        </p:txBody>
      </p:sp>
      <p:sp>
        <p:nvSpPr>
          <p:cNvPr id="8" name="Freeform 7"/>
          <p:cNvSpPr/>
          <p:nvPr/>
        </p:nvSpPr>
        <p:spPr bwMode="auto">
          <a:xfrm>
            <a:off x="904875" y="2181225"/>
            <a:ext cx="3000375" cy="3257550"/>
          </a:xfrm>
          <a:custGeom>
            <a:avLst/>
            <a:gdLst>
              <a:gd name="connsiteX0" fmla="*/ 0 w 3000375"/>
              <a:gd name="connsiteY0" fmla="*/ 3257550 h 3257550"/>
              <a:gd name="connsiteX1" fmla="*/ 1352550 w 3000375"/>
              <a:gd name="connsiteY1" fmla="*/ 2800350 h 3257550"/>
              <a:gd name="connsiteX2" fmla="*/ 2466975 w 3000375"/>
              <a:gd name="connsiteY2" fmla="*/ 1733550 h 3257550"/>
              <a:gd name="connsiteX3" fmla="*/ 3000375 w 3000375"/>
              <a:gd name="connsiteY3" fmla="*/ 0 h 3257550"/>
            </a:gdLst>
            <a:ahLst/>
            <a:cxnLst>
              <a:cxn ang="0">
                <a:pos x="connsiteX0" y="connsiteY0"/>
              </a:cxn>
              <a:cxn ang="0">
                <a:pos x="connsiteX1" y="connsiteY1"/>
              </a:cxn>
              <a:cxn ang="0">
                <a:pos x="connsiteX2" y="connsiteY2"/>
              </a:cxn>
              <a:cxn ang="0">
                <a:pos x="connsiteX3" y="connsiteY3"/>
              </a:cxn>
            </a:cxnLst>
            <a:rect l="l" t="t" r="r" b="b"/>
            <a:pathLst>
              <a:path w="3000375" h="3257550">
                <a:moveTo>
                  <a:pt x="0" y="3257550"/>
                </a:moveTo>
                <a:cubicBezTo>
                  <a:pt x="470694" y="3155950"/>
                  <a:pt x="941388" y="3054350"/>
                  <a:pt x="1352550" y="2800350"/>
                </a:cubicBezTo>
                <a:cubicBezTo>
                  <a:pt x="1763712" y="2546350"/>
                  <a:pt x="2192338" y="2200275"/>
                  <a:pt x="2466975" y="1733550"/>
                </a:cubicBezTo>
                <a:cubicBezTo>
                  <a:pt x="2741612" y="1266825"/>
                  <a:pt x="2870993" y="633412"/>
                  <a:pt x="3000375" y="0"/>
                </a:cubicBezTo>
              </a:path>
            </a:pathLst>
          </a:custGeom>
          <a:noFill/>
          <a:ln w="9525" cap="flat" cmpd="sng" algn="ctr">
            <a:solidFill>
              <a:srgbClr val="0070C0"/>
            </a:solidFill>
            <a:prstDash val="solid"/>
            <a:round/>
            <a:headEnd type="none" w="med" len="med"/>
            <a:tailEnd type="arrow"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smtClean="0">
              <a:ln>
                <a:noFill/>
              </a:ln>
              <a:solidFill>
                <a:schemeClr val="tx1"/>
              </a:solidFill>
              <a:effectLst/>
              <a:latin typeface="Arial" charset="0"/>
            </a:endParaRPr>
          </a:p>
        </p:txBody>
      </p:sp>
      <p:sp>
        <p:nvSpPr>
          <p:cNvPr id="9" name="TextBox 8"/>
          <p:cNvSpPr txBox="1"/>
          <p:nvPr/>
        </p:nvSpPr>
        <p:spPr>
          <a:xfrm>
            <a:off x="3895725" y="2066925"/>
            <a:ext cx="1463862" cy="276999"/>
          </a:xfrm>
          <a:prstGeom prst="rect">
            <a:avLst/>
          </a:prstGeom>
          <a:noFill/>
        </p:spPr>
        <p:txBody>
          <a:bodyPr wrap="none" rtlCol="0">
            <a:spAutoFit/>
          </a:bodyPr>
          <a:lstStyle/>
          <a:p>
            <a:r>
              <a:rPr lang="da-DK" dirty="0" smtClean="0"/>
              <a:t>Maintenance costs</a:t>
            </a:r>
            <a:endParaRPr lang="da-DK" dirty="0"/>
          </a:p>
        </p:txBody>
      </p:sp>
      <p:sp>
        <p:nvSpPr>
          <p:cNvPr id="10" name="TextBox 9"/>
          <p:cNvSpPr txBox="1"/>
          <p:nvPr/>
        </p:nvSpPr>
        <p:spPr>
          <a:xfrm>
            <a:off x="3876675" y="3248025"/>
            <a:ext cx="1489510" cy="276999"/>
          </a:xfrm>
          <a:prstGeom prst="rect">
            <a:avLst/>
          </a:prstGeom>
          <a:noFill/>
        </p:spPr>
        <p:txBody>
          <a:bodyPr wrap="none" rtlCol="0">
            <a:spAutoFit/>
          </a:bodyPr>
          <a:lstStyle/>
          <a:p>
            <a:r>
              <a:rPr lang="da-DK" dirty="0" smtClean="0"/>
              <a:t>Development costs</a:t>
            </a:r>
            <a:endParaRPr lang="da-DK" dirty="0"/>
          </a:p>
        </p:txBody>
      </p:sp>
      <p:sp>
        <p:nvSpPr>
          <p:cNvPr id="12" name="TextBox 11"/>
          <p:cNvSpPr txBox="1"/>
          <p:nvPr/>
        </p:nvSpPr>
        <p:spPr>
          <a:xfrm>
            <a:off x="3981450" y="4257675"/>
            <a:ext cx="4233851" cy="446276"/>
          </a:xfrm>
          <a:prstGeom prst="rect">
            <a:avLst/>
          </a:prstGeom>
          <a:noFill/>
        </p:spPr>
        <p:txBody>
          <a:bodyPr wrap="none" rtlCol="0">
            <a:spAutoFit/>
          </a:bodyPr>
          <a:lstStyle/>
          <a:p>
            <a:r>
              <a:rPr lang="da-DK" dirty="0" smtClean="0"/>
              <a:t>Conclusion:</a:t>
            </a:r>
          </a:p>
          <a:p>
            <a:pPr>
              <a:buFont typeface="Arial" pitchFamily="34" charset="0"/>
              <a:buChar char="•"/>
            </a:pPr>
            <a:r>
              <a:rPr lang="da-DK" sz="1100" dirty="0" smtClean="0"/>
              <a:t>Always make your applications as strongly Cohesed as possible</a:t>
            </a:r>
          </a:p>
        </p:txBody>
      </p:sp>
      <p:sp>
        <p:nvSpPr>
          <p:cNvPr id="13" name="Rectangle 12"/>
          <p:cNvSpPr/>
          <p:nvPr/>
        </p:nvSpPr>
        <p:spPr bwMode="auto">
          <a:xfrm>
            <a:off x="3952875" y="4105275"/>
            <a:ext cx="4676775" cy="71437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smtClean="0">
              <a:ln>
                <a:noFill/>
              </a:ln>
              <a:solidFill>
                <a:schemeClr val="tx1"/>
              </a:solidFill>
              <a:effectLst/>
              <a:latin typeface="Arial" charset="0"/>
            </a:endParaRPr>
          </a:p>
        </p:txBody>
      </p:sp>
      <p:sp>
        <p:nvSpPr>
          <p:cNvPr id="14" name="Freeform 13"/>
          <p:cNvSpPr/>
          <p:nvPr/>
        </p:nvSpPr>
        <p:spPr bwMode="auto">
          <a:xfrm>
            <a:off x="904875" y="2171700"/>
            <a:ext cx="2095500" cy="3219450"/>
          </a:xfrm>
          <a:custGeom>
            <a:avLst/>
            <a:gdLst>
              <a:gd name="connsiteX0" fmla="*/ 0 w 2095500"/>
              <a:gd name="connsiteY0" fmla="*/ 3219450 h 3219450"/>
              <a:gd name="connsiteX1" fmla="*/ 1057275 w 2095500"/>
              <a:gd name="connsiteY1" fmla="*/ 2809875 h 3219450"/>
              <a:gd name="connsiteX2" fmla="*/ 1771650 w 2095500"/>
              <a:gd name="connsiteY2" fmla="*/ 1809750 h 3219450"/>
              <a:gd name="connsiteX3" fmla="*/ 2095500 w 2095500"/>
              <a:gd name="connsiteY3" fmla="*/ 0 h 3219450"/>
            </a:gdLst>
            <a:ahLst/>
            <a:cxnLst>
              <a:cxn ang="0">
                <a:pos x="connsiteX0" y="connsiteY0"/>
              </a:cxn>
              <a:cxn ang="0">
                <a:pos x="connsiteX1" y="connsiteY1"/>
              </a:cxn>
              <a:cxn ang="0">
                <a:pos x="connsiteX2" y="connsiteY2"/>
              </a:cxn>
              <a:cxn ang="0">
                <a:pos x="connsiteX3" y="connsiteY3"/>
              </a:cxn>
            </a:cxnLst>
            <a:rect l="l" t="t" r="r" b="b"/>
            <a:pathLst>
              <a:path w="2095500" h="3219450">
                <a:moveTo>
                  <a:pt x="0" y="3219450"/>
                </a:moveTo>
                <a:cubicBezTo>
                  <a:pt x="381000" y="3132137"/>
                  <a:pt x="762000" y="3044825"/>
                  <a:pt x="1057275" y="2809875"/>
                </a:cubicBezTo>
                <a:cubicBezTo>
                  <a:pt x="1352550" y="2574925"/>
                  <a:pt x="1598613" y="2278062"/>
                  <a:pt x="1771650" y="1809750"/>
                </a:cubicBezTo>
                <a:cubicBezTo>
                  <a:pt x="1944687" y="1341438"/>
                  <a:pt x="2020093" y="670719"/>
                  <a:pt x="2095500" y="0"/>
                </a:cubicBezTo>
              </a:path>
            </a:pathLst>
          </a:custGeom>
          <a:solidFill>
            <a:schemeClr val="bg1"/>
          </a:solidFill>
          <a:ln w="9525" cap="flat" cmpd="sng" algn="ctr">
            <a:solidFill>
              <a:srgbClr val="FF0000"/>
            </a:solidFill>
            <a:prstDash val="solid"/>
            <a:round/>
            <a:headEnd type="none" w="med" len="med"/>
            <a:tailEnd type="arrow"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smtClean="0">
              <a:ln>
                <a:noFill/>
              </a:ln>
              <a:solidFill>
                <a:schemeClr val="tx1"/>
              </a:solidFill>
              <a:effectLst/>
              <a:latin typeface="Arial" charset="0"/>
            </a:endParaRPr>
          </a:p>
        </p:txBody>
      </p:sp>
      <p:sp>
        <p:nvSpPr>
          <p:cNvPr id="16" name="TextBox 15"/>
          <p:cNvSpPr txBox="1"/>
          <p:nvPr/>
        </p:nvSpPr>
        <p:spPr>
          <a:xfrm>
            <a:off x="2609850" y="1943100"/>
            <a:ext cx="1073307" cy="276999"/>
          </a:xfrm>
          <a:prstGeom prst="rect">
            <a:avLst/>
          </a:prstGeom>
          <a:noFill/>
        </p:spPr>
        <p:txBody>
          <a:bodyPr wrap="none" rtlCol="0">
            <a:spAutoFit/>
          </a:bodyPr>
          <a:lstStyle/>
          <a:p>
            <a:r>
              <a:rPr lang="da-DK" dirty="0" smtClean="0"/>
              <a:t>Testing costs</a:t>
            </a:r>
            <a:endParaRPr lang="da-DK" dirty="0"/>
          </a:p>
        </p:txBody>
      </p:sp>
      <p:sp>
        <p:nvSpPr>
          <p:cNvPr id="17" name="Freeform 16"/>
          <p:cNvSpPr/>
          <p:nvPr/>
        </p:nvSpPr>
        <p:spPr bwMode="auto">
          <a:xfrm>
            <a:off x="923925" y="3019425"/>
            <a:ext cx="2981325" cy="2281238"/>
          </a:xfrm>
          <a:custGeom>
            <a:avLst/>
            <a:gdLst>
              <a:gd name="connsiteX0" fmla="*/ 0 w 2981325"/>
              <a:gd name="connsiteY0" fmla="*/ 1990725 h 2281238"/>
              <a:gd name="connsiteX1" fmla="*/ 1038225 w 2981325"/>
              <a:gd name="connsiteY1" fmla="*/ 2228850 h 2281238"/>
              <a:gd name="connsiteX2" fmla="*/ 2095500 w 2981325"/>
              <a:gd name="connsiteY2" fmla="*/ 1676400 h 2281238"/>
              <a:gd name="connsiteX3" fmla="*/ 2981325 w 2981325"/>
              <a:gd name="connsiteY3" fmla="*/ 0 h 2281238"/>
            </a:gdLst>
            <a:ahLst/>
            <a:cxnLst>
              <a:cxn ang="0">
                <a:pos x="connsiteX0" y="connsiteY0"/>
              </a:cxn>
              <a:cxn ang="0">
                <a:pos x="connsiteX1" y="connsiteY1"/>
              </a:cxn>
              <a:cxn ang="0">
                <a:pos x="connsiteX2" y="connsiteY2"/>
              </a:cxn>
              <a:cxn ang="0">
                <a:pos x="connsiteX3" y="connsiteY3"/>
              </a:cxn>
            </a:cxnLst>
            <a:rect l="l" t="t" r="r" b="b"/>
            <a:pathLst>
              <a:path w="2981325" h="2281238">
                <a:moveTo>
                  <a:pt x="0" y="1990725"/>
                </a:moveTo>
                <a:cubicBezTo>
                  <a:pt x="344487" y="2135981"/>
                  <a:pt x="688975" y="2281238"/>
                  <a:pt x="1038225" y="2228850"/>
                </a:cubicBezTo>
                <a:cubicBezTo>
                  <a:pt x="1387475" y="2176463"/>
                  <a:pt x="1771650" y="2047875"/>
                  <a:pt x="2095500" y="1676400"/>
                </a:cubicBezTo>
                <a:cubicBezTo>
                  <a:pt x="2419350" y="1304925"/>
                  <a:pt x="2700337" y="652462"/>
                  <a:pt x="2981325" y="0"/>
                </a:cubicBezTo>
              </a:path>
            </a:pathLst>
          </a:custGeom>
          <a:noFill/>
          <a:ln w="9525" cap="flat" cmpd="sng" algn="ctr">
            <a:solidFill>
              <a:schemeClr val="tx1"/>
            </a:solidFill>
            <a:prstDash val="solid"/>
            <a:round/>
            <a:headEnd type="none" w="med" len="med"/>
            <a:tailEnd type="arrow"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smtClean="0">
              <a:ln>
                <a:noFill/>
              </a:ln>
              <a:solidFill>
                <a:schemeClr val="tx1"/>
              </a:solidFill>
              <a:effectLst/>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par>
                                <p:cTn id="8" presetID="3" presetClass="entr" presetSubtype="10" fill="hold" grpId="1"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linds(horizontal)">
                                      <p:cBhvr>
                                        <p:cTn id="10"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2"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Weakly cohesed system</a:t>
            </a:r>
            <a:endParaRPr lang="da-DK" dirty="0"/>
          </a:p>
        </p:txBody>
      </p:sp>
      <p:sp>
        <p:nvSpPr>
          <p:cNvPr id="5" name="Rounded Rectangle 4"/>
          <p:cNvSpPr/>
          <p:nvPr/>
        </p:nvSpPr>
        <p:spPr bwMode="auto">
          <a:xfrm>
            <a:off x="5372100" y="918806"/>
            <a:ext cx="1257300" cy="715089"/>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a-DK" sz="1200" b="0" i="0" u="none" strike="noStrike" cap="none" normalizeH="0" baseline="0" dirty="0" smtClean="0">
                <a:ln>
                  <a:noFill/>
                </a:ln>
                <a:solidFill>
                  <a:schemeClr val="tx1"/>
                </a:solidFill>
                <a:effectLst/>
                <a:latin typeface="Arial" charset="0"/>
              </a:rPr>
              <a:t>  &lt; Interface &gt;</a:t>
            </a:r>
          </a:p>
          <a:p>
            <a:pPr marL="0" marR="0" indent="0" algn="l" defTabSz="914400" rtl="0" eaLnBrk="0" fontAlgn="base" latinLnBrk="0" hangingPunct="0">
              <a:lnSpc>
                <a:spcPct val="100000"/>
              </a:lnSpc>
              <a:spcBef>
                <a:spcPct val="0"/>
              </a:spcBef>
              <a:spcAft>
                <a:spcPct val="0"/>
              </a:spcAft>
              <a:buClrTx/>
              <a:buSzTx/>
              <a:buFontTx/>
              <a:buNone/>
              <a:tabLst/>
            </a:pPr>
            <a:endParaRPr lang="da-DK" dirty="0" smtClean="0"/>
          </a:p>
          <a:p>
            <a:pPr marL="0" marR="0" indent="0" algn="l" defTabSz="914400" rtl="0" eaLnBrk="0" fontAlgn="base" latinLnBrk="0" hangingPunct="0">
              <a:lnSpc>
                <a:spcPct val="100000"/>
              </a:lnSpc>
              <a:spcBef>
                <a:spcPct val="0"/>
              </a:spcBef>
              <a:spcAft>
                <a:spcPct val="0"/>
              </a:spcAft>
              <a:buClrTx/>
              <a:buSzTx/>
              <a:buFontTx/>
              <a:buNone/>
              <a:tabLst/>
            </a:pPr>
            <a:r>
              <a:rPr lang="da-DK" dirty="0" smtClean="0"/>
              <a:t>      Indexer</a:t>
            </a:r>
            <a:endParaRPr kumimoji="0" lang="da-DK" sz="1200" b="0" i="0" u="none" strike="noStrike" cap="none" normalizeH="0" baseline="0" dirty="0" smtClean="0">
              <a:ln>
                <a:noFill/>
              </a:ln>
              <a:solidFill>
                <a:schemeClr val="tx1"/>
              </a:solidFill>
              <a:effectLst/>
              <a:latin typeface="Arial" charset="0"/>
            </a:endParaRPr>
          </a:p>
        </p:txBody>
      </p:sp>
      <p:grpSp>
        <p:nvGrpSpPr>
          <p:cNvPr id="6" name="Group 5"/>
          <p:cNvGrpSpPr/>
          <p:nvPr/>
        </p:nvGrpSpPr>
        <p:grpSpPr>
          <a:xfrm>
            <a:off x="3267075" y="2324100"/>
            <a:ext cx="1257300" cy="819150"/>
            <a:chOff x="5248275" y="2981325"/>
            <a:chExt cx="1257300" cy="819150"/>
          </a:xfrm>
        </p:grpSpPr>
        <p:sp>
          <p:nvSpPr>
            <p:cNvPr id="7" name="Rounded Rectangle 6"/>
            <p:cNvSpPr/>
            <p:nvPr/>
          </p:nvSpPr>
          <p:spPr bwMode="auto">
            <a:xfrm>
              <a:off x="5248275" y="2981325"/>
              <a:ext cx="1257300" cy="819150"/>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dirty="0" smtClean="0">
                <a:ln>
                  <a:noFill/>
                </a:ln>
                <a:solidFill>
                  <a:schemeClr val="tx1"/>
                </a:solidFill>
                <a:effectLst/>
                <a:latin typeface="Arial" charset="0"/>
              </a:endParaRPr>
            </a:p>
          </p:txBody>
        </p:sp>
        <p:sp>
          <p:nvSpPr>
            <p:cNvPr id="8" name="TextBox 7"/>
            <p:cNvSpPr txBox="1"/>
            <p:nvPr/>
          </p:nvSpPr>
          <p:spPr>
            <a:xfrm>
              <a:off x="5353050" y="3257550"/>
              <a:ext cx="1094017" cy="276999"/>
            </a:xfrm>
            <a:prstGeom prst="rect">
              <a:avLst/>
            </a:prstGeom>
            <a:noFill/>
          </p:spPr>
          <p:txBody>
            <a:bodyPr wrap="none" rtlCol="0">
              <a:spAutoFit/>
            </a:bodyPr>
            <a:lstStyle/>
            <a:p>
              <a:r>
                <a:rPr lang="da-DK" dirty="0" smtClean="0"/>
                <a:t>Word indexer</a:t>
              </a:r>
              <a:endParaRPr lang="da-DK" dirty="0"/>
            </a:p>
          </p:txBody>
        </p:sp>
      </p:grpSp>
      <p:grpSp>
        <p:nvGrpSpPr>
          <p:cNvPr id="9" name="Group 8"/>
          <p:cNvGrpSpPr/>
          <p:nvPr/>
        </p:nvGrpSpPr>
        <p:grpSpPr>
          <a:xfrm>
            <a:off x="4695825" y="2314575"/>
            <a:ext cx="1257300" cy="819150"/>
            <a:chOff x="5133975" y="2990850"/>
            <a:chExt cx="1257300" cy="819150"/>
          </a:xfrm>
        </p:grpSpPr>
        <p:sp>
          <p:nvSpPr>
            <p:cNvPr id="10" name="Rounded Rectangle 9"/>
            <p:cNvSpPr/>
            <p:nvPr/>
          </p:nvSpPr>
          <p:spPr bwMode="auto">
            <a:xfrm>
              <a:off x="5133975" y="2990850"/>
              <a:ext cx="1257300" cy="819150"/>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dirty="0" smtClean="0">
                <a:ln>
                  <a:noFill/>
                </a:ln>
                <a:solidFill>
                  <a:schemeClr val="tx1"/>
                </a:solidFill>
                <a:effectLst/>
                <a:latin typeface="Arial" charset="0"/>
              </a:endParaRPr>
            </a:p>
          </p:txBody>
        </p:sp>
        <p:sp>
          <p:nvSpPr>
            <p:cNvPr id="11" name="TextBox 10"/>
            <p:cNvSpPr txBox="1"/>
            <p:nvPr/>
          </p:nvSpPr>
          <p:spPr>
            <a:xfrm>
              <a:off x="5219700" y="3267075"/>
              <a:ext cx="1104790" cy="276999"/>
            </a:xfrm>
            <a:prstGeom prst="rect">
              <a:avLst/>
            </a:prstGeom>
            <a:noFill/>
          </p:spPr>
          <p:txBody>
            <a:bodyPr wrap="none" rtlCol="0">
              <a:spAutoFit/>
            </a:bodyPr>
            <a:lstStyle/>
            <a:p>
              <a:r>
                <a:rPr lang="da-DK" dirty="0" smtClean="0"/>
                <a:t>Excel indexer</a:t>
              </a:r>
              <a:endParaRPr lang="da-DK" dirty="0"/>
            </a:p>
          </p:txBody>
        </p:sp>
      </p:grpSp>
      <p:grpSp>
        <p:nvGrpSpPr>
          <p:cNvPr id="12" name="Group 11"/>
          <p:cNvGrpSpPr/>
          <p:nvPr/>
        </p:nvGrpSpPr>
        <p:grpSpPr>
          <a:xfrm>
            <a:off x="6124575" y="2305050"/>
            <a:ext cx="1257300" cy="819150"/>
            <a:chOff x="5133975" y="2990850"/>
            <a:chExt cx="1257300" cy="819150"/>
          </a:xfrm>
        </p:grpSpPr>
        <p:sp>
          <p:nvSpPr>
            <p:cNvPr id="13" name="Rounded Rectangle 12"/>
            <p:cNvSpPr/>
            <p:nvPr/>
          </p:nvSpPr>
          <p:spPr bwMode="auto">
            <a:xfrm>
              <a:off x="5133975" y="2990850"/>
              <a:ext cx="1257300" cy="819150"/>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dirty="0" smtClean="0">
                <a:ln>
                  <a:noFill/>
                </a:ln>
                <a:solidFill>
                  <a:schemeClr val="tx1"/>
                </a:solidFill>
                <a:effectLst/>
                <a:latin typeface="Arial" charset="0"/>
              </a:endParaRPr>
            </a:p>
          </p:txBody>
        </p:sp>
        <p:sp>
          <p:nvSpPr>
            <p:cNvPr id="14" name="TextBox 13"/>
            <p:cNvSpPr txBox="1"/>
            <p:nvPr/>
          </p:nvSpPr>
          <p:spPr>
            <a:xfrm>
              <a:off x="5267325" y="3267075"/>
              <a:ext cx="1047082" cy="276999"/>
            </a:xfrm>
            <a:prstGeom prst="rect">
              <a:avLst/>
            </a:prstGeom>
            <a:noFill/>
          </p:spPr>
          <p:txBody>
            <a:bodyPr wrap="none" rtlCol="0">
              <a:spAutoFit/>
            </a:bodyPr>
            <a:lstStyle/>
            <a:p>
              <a:r>
                <a:rPr lang="da-DK" dirty="0" smtClean="0"/>
                <a:t>PDF Indexer</a:t>
              </a:r>
              <a:endParaRPr lang="da-DK" dirty="0"/>
            </a:p>
          </p:txBody>
        </p:sp>
      </p:grpSp>
      <p:grpSp>
        <p:nvGrpSpPr>
          <p:cNvPr id="15" name="Group 14"/>
          <p:cNvGrpSpPr/>
          <p:nvPr/>
        </p:nvGrpSpPr>
        <p:grpSpPr>
          <a:xfrm>
            <a:off x="7562850" y="2295525"/>
            <a:ext cx="1292341" cy="819150"/>
            <a:chOff x="5133975" y="2990850"/>
            <a:chExt cx="1292341" cy="819150"/>
          </a:xfrm>
        </p:grpSpPr>
        <p:sp>
          <p:nvSpPr>
            <p:cNvPr id="16" name="Rounded Rectangle 15"/>
            <p:cNvSpPr/>
            <p:nvPr/>
          </p:nvSpPr>
          <p:spPr bwMode="auto">
            <a:xfrm>
              <a:off x="5133975" y="2990850"/>
              <a:ext cx="1257300" cy="819150"/>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dirty="0" smtClean="0">
                <a:ln>
                  <a:noFill/>
                </a:ln>
                <a:solidFill>
                  <a:schemeClr val="tx1"/>
                </a:solidFill>
                <a:effectLst/>
                <a:latin typeface="Arial" charset="0"/>
              </a:endParaRPr>
            </a:p>
          </p:txBody>
        </p:sp>
        <p:sp>
          <p:nvSpPr>
            <p:cNvPr id="17" name="TextBox 16"/>
            <p:cNvSpPr txBox="1"/>
            <p:nvPr/>
          </p:nvSpPr>
          <p:spPr>
            <a:xfrm>
              <a:off x="5133975" y="3267075"/>
              <a:ext cx="1292341" cy="461665"/>
            </a:xfrm>
            <a:prstGeom prst="rect">
              <a:avLst/>
            </a:prstGeom>
            <a:noFill/>
          </p:spPr>
          <p:txBody>
            <a:bodyPr wrap="none" rtlCol="0">
              <a:spAutoFit/>
            </a:bodyPr>
            <a:lstStyle/>
            <a:p>
              <a:r>
                <a:rPr lang="da-DK" dirty="0" smtClean="0"/>
                <a:t>70 other indexer</a:t>
              </a:r>
            </a:p>
            <a:p>
              <a:r>
                <a:rPr lang="da-DK" dirty="0" smtClean="0"/>
                <a:t>types</a:t>
              </a:r>
              <a:endParaRPr lang="da-DK" dirty="0"/>
            </a:p>
          </p:txBody>
        </p:sp>
      </p:grpSp>
      <p:cxnSp>
        <p:nvCxnSpPr>
          <p:cNvPr id="19" name="Elbow Connector 18"/>
          <p:cNvCxnSpPr>
            <a:stCxn id="5" idx="2"/>
          </p:cNvCxnSpPr>
          <p:nvPr/>
        </p:nvCxnSpPr>
        <p:spPr bwMode="auto">
          <a:xfrm rot="5400000">
            <a:off x="4603136" y="926485"/>
            <a:ext cx="690205" cy="2105025"/>
          </a:xfrm>
          <a:prstGeom prst="bentConnector3">
            <a:avLst>
              <a:gd name="adj1" fmla="val 50000"/>
            </a:avLst>
          </a:prstGeom>
          <a:solidFill>
            <a:schemeClr val="bg1"/>
          </a:solidFill>
          <a:ln w="9525" cap="flat" cmpd="sng" algn="ctr">
            <a:solidFill>
              <a:schemeClr val="tx1"/>
            </a:solidFill>
            <a:prstDash val="solid"/>
            <a:round/>
            <a:headEnd type="none" w="med" len="med"/>
            <a:tailEnd type="none"/>
          </a:ln>
          <a:effectLst/>
        </p:spPr>
      </p:cxnSp>
      <p:cxnSp>
        <p:nvCxnSpPr>
          <p:cNvPr id="21" name="Elbow Connector 20"/>
          <p:cNvCxnSpPr>
            <a:stCxn id="5" idx="2"/>
          </p:cNvCxnSpPr>
          <p:nvPr/>
        </p:nvCxnSpPr>
        <p:spPr bwMode="auto">
          <a:xfrm rot="5400000">
            <a:off x="5322273" y="1636098"/>
            <a:ext cx="680680" cy="676275"/>
          </a:xfrm>
          <a:prstGeom prst="bentConnector3">
            <a:avLst>
              <a:gd name="adj1" fmla="val 50000"/>
            </a:avLst>
          </a:prstGeom>
          <a:solidFill>
            <a:schemeClr val="bg1"/>
          </a:solidFill>
          <a:ln w="9525" cap="flat" cmpd="sng" algn="ctr">
            <a:solidFill>
              <a:schemeClr val="tx1"/>
            </a:solidFill>
            <a:prstDash val="solid"/>
            <a:round/>
            <a:headEnd type="none" w="med" len="med"/>
            <a:tailEnd type="none"/>
          </a:ln>
          <a:effectLst/>
        </p:spPr>
      </p:cxnSp>
      <p:cxnSp>
        <p:nvCxnSpPr>
          <p:cNvPr id="23" name="Elbow Connector 22"/>
          <p:cNvCxnSpPr>
            <a:stCxn id="5" idx="2"/>
          </p:cNvCxnSpPr>
          <p:nvPr/>
        </p:nvCxnSpPr>
        <p:spPr bwMode="auto">
          <a:xfrm rot="16200000" flipH="1">
            <a:off x="6041410" y="1593234"/>
            <a:ext cx="671155" cy="752475"/>
          </a:xfrm>
          <a:prstGeom prst="bentConnector3">
            <a:avLst>
              <a:gd name="adj1" fmla="val 50000"/>
            </a:avLst>
          </a:prstGeom>
          <a:solidFill>
            <a:schemeClr val="bg1"/>
          </a:solidFill>
          <a:ln w="9525" cap="flat" cmpd="sng" algn="ctr">
            <a:solidFill>
              <a:schemeClr val="tx1"/>
            </a:solidFill>
            <a:prstDash val="solid"/>
            <a:round/>
            <a:headEnd type="none" w="med" len="med"/>
            <a:tailEnd type="none"/>
          </a:ln>
          <a:effectLst/>
        </p:spPr>
      </p:cxnSp>
      <p:cxnSp>
        <p:nvCxnSpPr>
          <p:cNvPr id="25" name="Elbow Connector 24"/>
          <p:cNvCxnSpPr>
            <a:stCxn id="5" idx="2"/>
          </p:cNvCxnSpPr>
          <p:nvPr/>
        </p:nvCxnSpPr>
        <p:spPr bwMode="auto">
          <a:xfrm rot="16200000" flipH="1">
            <a:off x="6765310" y="869335"/>
            <a:ext cx="661630" cy="2190750"/>
          </a:xfrm>
          <a:prstGeom prst="bentConnector3">
            <a:avLst>
              <a:gd name="adj1" fmla="val 50000"/>
            </a:avLst>
          </a:prstGeom>
          <a:solidFill>
            <a:schemeClr val="bg1"/>
          </a:solidFill>
          <a:ln w="9525" cap="flat" cmpd="sng" algn="ctr">
            <a:solidFill>
              <a:schemeClr val="tx1"/>
            </a:solidFill>
            <a:prstDash val="solid"/>
            <a:round/>
            <a:headEnd type="triangle" w="med" len="med"/>
            <a:tailEnd type="none"/>
          </a:ln>
          <a:effectLst/>
        </p:spPr>
      </p:cxnSp>
      <p:pic>
        <p:nvPicPr>
          <p:cNvPr id="437250" name="Picture 2"/>
          <p:cNvPicPr>
            <a:picLocks noChangeAspect="1" noChangeArrowheads="1"/>
          </p:cNvPicPr>
          <p:nvPr/>
        </p:nvPicPr>
        <p:blipFill>
          <a:blip r:embed="rId2" cstate="print"/>
          <a:srcRect l="33056" t="26486" r="19305" b="46511"/>
          <a:stretch>
            <a:fillRect/>
          </a:stretch>
        </p:blipFill>
        <p:spPr bwMode="auto">
          <a:xfrm>
            <a:off x="371475" y="4391025"/>
            <a:ext cx="6534150" cy="1990725"/>
          </a:xfrm>
          <a:prstGeom prst="rect">
            <a:avLst/>
          </a:prstGeom>
          <a:noFill/>
          <a:ln w="9525">
            <a:noFill/>
            <a:miter lim="800000"/>
            <a:headEnd/>
            <a:tailEnd/>
          </a:ln>
          <a:effectLst/>
        </p:spPr>
      </p:pic>
      <p:sp>
        <p:nvSpPr>
          <p:cNvPr id="27" name="Line Callout 1 (Border and Accent Bar) 26"/>
          <p:cNvSpPr/>
          <p:nvPr/>
        </p:nvSpPr>
        <p:spPr bwMode="auto">
          <a:xfrm>
            <a:off x="7172326" y="4498627"/>
            <a:ext cx="1647824" cy="1384995"/>
          </a:xfrm>
          <a:prstGeom prst="accentBorderCallout1">
            <a:avLst>
              <a:gd name="adj1" fmla="val 18750"/>
              <a:gd name="adj2" fmla="val -8333"/>
              <a:gd name="adj3" fmla="val -97824"/>
              <a:gd name="adj4" fmla="val -112904"/>
            </a:avLst>
          </a:prstGeom>
          <a:solidFill>
            <a:schemeClr val="bg1"/>
          </a:solidFill>
          <a:ln w="9525" cap="flat" cmpd="sng" algn="ctr">
            <a:solidFill>
              <a:schemeClr val="tx1"/>
            </a:solidFill>
            <a:prstDash val="solid"/>
            <a:round/>
            <a:headEnd type="none" w="med" len="med"/>
            <a:tailEnd type="arrow"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a-DK" sz="1050" b="0" i="0" u="none" strike="noStrike" cap="none" normalizeH="0" baseline="0" dirty="0" smtClean="0">
                <a:ln>
                  <a:noFill/>
                </a:ln>
                <a:solidFill>
                  <a:schemeClr val="tx1"/>
                </a:solidFill>
                <a:effectLst/>
                <a:latin typeface="Arial" charset="0"/>
              </a:rPr>
              <a:t>Each implementing</a:t>
            </a:r>
            <a:r>
              <a:rPr kumimoji="0" lang="da-DK" sz="1050" b="0" i="0" u="none" strike="noStrike" cap="none" normalizeH="0" dirty="0" smtClean="0">
                <a:ln>
                  <a:noFill/>
                </a:ln>
                <a:solidFill>
                  <a:schemeClr val="tx1"/>
                </a:solidFill>
                <a:effectLst/>
                <a:latin typeface="Arial" charset="0"/>
              </a:rPr>
              <a:t> class implements a similar algorithm, where only the WordDocument type is replaced by similar specialized types (ExcelDocument, PDF Document etc.)</a:t>
            </a:r>
            <a:endParaRPr kumimoji="0" lang="da-DK" sz="1050" b="0" i="0" u="none" strike="noStrike" cap="none" normalizeH="0" baseline="0" dirty="0" smtClean="0">
              <a:ln>
                <a:noFill/>
              </a:ln>
              <a:solidFill>
                <a:schemeClr val="tx1"/>
              </a:solidFill>
              <a:effectLst/>
              <a:latin typeface="Arial" charset="0"/>
            </a:endParaRPr>
          </a:p>
        </p:txBody>
      </p:sp>
      <p:cxnSp>
        <p:nvCxnSpPr>
          <p:cNvPr id="29" name="Straight Arrow Connector 28"/>
          <p:cNvCxnSpPr>
            <a:stCxn id="7" idx="2"/>
          </p:cNvCxnSpPr>
          <p:nvPr/>
        </p:nvCxnSpPr>
        <p:spPr bwMode="auto">
          <a:xfrm rot="5400000">
            <a:off x="2543176" y="3009899"/>
            <a:ext cx="1219199" cy="1485900"/>
          </a:xfrm>
          <a:prstGeom prst="straightConnector1">
            <a:avLst/>
          </a:prstGeom>
          <a:solidFill>
            <a:schemeClr val="bg1"/>
          </a:solidFill>
          <a:ln w="9525" cap="flat" cmpd="sng" algn="ctr">
            <a:solidFill>
              <a:schemeClr val="tx1"/>
            </a:solidFill>
            <a:prstDash val="solid"/>
            <a:round/>
            <a:headEnd type="none" w="med" len="med"/>
            <a:tailEnd type="arrow"/>
          </a:ln>
          <a:effectLst/>
        </p:spPr>
      </p:cxnSp>
      <p:cxnSp>
        <p:nvCxnSpPr>
          <p:cNvPr id="31" name="Straight Connector 30"/>
          <p:cNvCxnSpPr>
            <a:endCxn id="13" idx="2"/>
          </p:cNvCxnSpPr>
          <p:nvPr/>
        </p:nvCxnSpPr>
        <p:spPr bwMode="auto">
          <a:xfrm rot="16200000" flipV="1">
            <a:off x="6134100" y="3743325"/>
            <a:ext cx="1504950" cy="266700"/>
          </a:xfrm>
          <a:prstGeom prst="line">
            <a:avLst/>
          </a:prstGeom>
          <a:solidFill>
            <a:schemeClr val="bg1"/>
          </a:solidFill>
          <a:ln w="9525" cap="flat" cmpd="sng" algn="ctr">
            <a:solidFill>
              <a:schemeClr val="tx1"/>
            </a:solidFill>
            <a:prstDash val="solid"/>
            <a:round/>
            <a:headEnd type="none" w="med" len="med"/>
            <a:tailEnd type="arrow" w="med" len="med"/>
          </a:ln>
          <a:effectLst/>
        </p:spPr>
      </p:cxnSp>
      <p:cxnSp>
        <p:nvCxnSpPr>
          <p:cNvPr id="33" name="Straight Connector 32"/>
          <p:cNvCxnSpPr>
            <a:endCxn id="16" idx="2"/>
          </p:cNvCxnSpPr>
          <p:nvPr/>
        </p:nvCxnSpPr>
        <p:spPr bwMode="auto">
          <a:xfrm rot="5400000" flipH="1" flipV="1">
            <a:off x="6881812" y="3271838"/>
            <a:ext cx="1466850" cy="1152525"/>
          </a:xfrm>
          <a:prstGeom prst="line">
            <a:avLst/>
          </a:prstGeom>
          <a:solidFill>
            <a:schemeClr val="bg1"/>
          </a:solidFill>
          <a:ln w="9525" cap="flat" cmpd="sng" algn="ctr">
            <a:solidFill>
              <a:schemeClr val="tx1"/>
            </a:solidFill>
            <a:prstDash val="solid"/>
            <a:round/>
            <a:headEnd type="none" w="med" len="med"/>
            <a:tailEnd type="arrow" w="med" len="med"/>
          </a:ln>
          <a:effectLst/>
        </p:spPr>
      </p:cxnSp>
      <p:sp>
        <p:nvSpPr>
          <p:cNvPr id="37" name="TextBox 36"/>
          <p:cNvSpPr txBox="1"/>
          <p:nvPr/>
        </p:nvSpPr>
        <p:spPr>
          <a:xfrm>
            <a:off x="323850" y="1047750"/>
            <a:ext cx="3562194" cy="1200329"/>
          </a:xfrm>
          <a:prstGeom prst="rect">
            <a:avLst/>
          </a:prstGeom>
          <a:noFill/>
        </p:spPr>
        <p:txBody>
          <a:bodyPr wrap="none" rtlCol="0">
            <a:spAutoFit/>
          </a:bodyPr>
          <a:lstStyle/>
          <a:p>
            <a:r>
              <a:rPr lang="da-DK" dirty="0" smtClean="0">
                <a:solidFill>
                  <a:srgbClr val="FF0000"/>
                </a:solidFill>
              </a:rPr>
              <a:t>February, 2009: </a:t>
            </a:r>
          </a:p>
          <a:p>
            <a:r>
              <a:rPr lang="da-DK" dirty="0" smtClean="0">
                <a:solidFill>
                  <a:srgbClr val="FF0000"/>
                </a:solidFill>
              </a:rPr>
              <a:t>Due to changed security and presentation</a:t>
            </a:r>
          </a:p>
          <a:p>
            <a:r>
              <a:rPr lang="da-DK" dirty="0" smtClean="0">
                <a:solidFill>
                  <a:srgbClr val="FF0000"/>
                </a:solidFill>
              </a:rPr>
              <a:t>Requirements, the indexer must now also support</a:t>
            </a:r>
          </a:p>
          <a:p>
            <a:r>
              <a:rPr lang="da-DK" dirty="0" smtClean="0">
                <a:solidFill>
                  <a:srgbClr val="FF0000"/>
                </a:solidFill>
              </a:rPr>
              <a:t>Security trimming. The indexing algorithm should,</a:t>
            </a:r>
          </a:p>
          <a:p>
            <a:r>
              <a:rPr lang="da-DK" dirty="0" smtClean="0">
                <a:solidFill>
                  <a:srgbClr val="FF0000"/>
                </a:solidFill>
              </a:rPr>
              <a:t>Therefore be able to access the ACL of the file</a:t>
            </a:r>
          </a:p>
          <a:p>
            <a:r>
              <a:rPr lang="da-DK" dirty="0" smtClean="0">
                <a:solidFill>
                  <a:srgbClr val="FF0000"/>
                </a:solidFill>
              </a:rPr>
              <a:t>And incorporate this into the algorithm</a:t>
            </a:r>
            <a:endParaRPr lang="da-DK" dirty="0">
              <a:solidFill>
                <a:srgbClr val="FF0000"/>
              </a:solidFill>
            </a:endParaRPr>
          </a:p>
        </p:txBody>
      </p:sp>
      <p:sp>
        <p:nvSpPr>
          <p:cNvPr id="38" name="TextBox 37"/>
          <p:cNvSpPr txBox="1"/>
          <p:nvPr/>
        </p:nvSpPr>
        <p:spPr>
          <a:xfrm>
            <a:off x="2238375" y="4371975"/>
            <a:ext cx="1581150" cy="246221"/>
          </a:xfrm>
          <a:prstGeom prst="rect">
            <a:avLst/>
          </a:prstGeom>
          <a:solidFill>
            <a:schemeClr val="bg1"/>
          </a:solidFill>
        </p:spPr>
        <p:txBody>
          <a:bodyPr wrap="square" rtlCol="0">
            <a:spAutoFit/>
          </a:bodyPr>
          <a:lstStyle/>
          <a:p>
            <a:r>
              <a:rPr lang="da-DK" sz="1000" dirty="0" smtClean="0">
                <a:latin typeface="Courier New" pitchFamily="49" charset="0"/>
                <a:cs typeface="Courier New" pitchFamily="49" charset="0"/>
              </a:rPr>
              <a:t>Implements Indexer</a:t>
            </a:r>
            <a:endParaRPr lang="da-DK" sz="1000" dirty="0">
              <a:latin typeface="Courier New" pitchFamily="49" charset="0"/>
              <a:cs typeface="Courier New" pitchFamily="49" charset="0"/>
            </a:endParaRPr>
          </a:p>
        </p:txBody>
      </p:sp>
      <p:sp>
        <p:nvSpPr>
          <p:cNvPr id="39" name="TextBox 38"/>
          <p:cNvSpPr txBox="1"/>
          <p:nvPr/>
        </p:nvSpPr>
        <p:spPr>
          <a:xfrm>
            <a:off x="0" y="3105150"/>
            <a:ext cx="3583032" cy="461665"/>
          </a:xfrm>
          <a:prstGeom prst="rect">
            <a:avLst/>
          </a:prstGeom>
          <a:noFill/>
        </p:spPr>
        <p:txBody>
          <a:bodyPr wrap="none" rtlCol="0">
            <a:spAutoFit/>
          </a:bodyPr>
          <a:lstStyle/>
          <a:p>
            <a:r>
              <a:rPr lang="da-DK" dirty="0" smtClean="0">
                <a:solidFill>
                  <a:srgbClr val="FF0000"/>
                </a:solidFill>
              </a:rPr>
              <a:t>The software architect reports that 100 man hours</a:t>
            </a:r>
          </a:p>
          <a:p>
            <a:r>
              <a:rPr lang="da-DK" dirty="0" smtClean="0">
                <a:solidFill>
                  <a:srgbClr val="FF0000"/>
                </a:solidFill>
              </a:rPr>
              <a:t>should be allocated for the enhancement</a:t>
            </a:r>
            <a:endParaRPr lang="da-DK"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box(in)">
                                      <p:cBhvr>
                                        <p:cTn id="7" dur="500"/>
                                        <p:tgtEl>
                                          <p:spTgt spid="3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box(in)">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Strongly cohesed system</a:t>
            </a:r>
            <a:endParaRPr lang="da-DK" dirty="0"/>
          </a:p>
        </p:txBody>
      </p:sp>
      <p:sp>
        <p:nvSpPr>
          <p:cNvPr id="4" name="Rounded Rectangle 3"/>
          <p:cNvSpPr/>
          <p:nvPr/>
        </p:nvSpPr>
        <p:spPr bwMode="auto">
          <a:xfrm>
            <a:off x="5391150" y="4014431"/>
            <a:ext cx="1257300" cy="715089"/>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a-DK" sz="1200" b="0" i="0" u="none" strike="noStrike" cap="none" normalizeH="0" baseline="0" dirty="0" smtClean="0">
                <a:ln>
                  <a:noFill/>
                </a:ln>
                <a:solidFill>
                  <a:schemeClr val="tx1"/>
                </a:solidFill>
                <a:effectLst/>
                <a:latin typeface="Arial" charset="0"/>
              </a:rPr>
              <a:t>  &lt; Abstract &gt;</a:t>
            </a:r>
          </a:p>
          <a:p>
            <a:pPr marL="0" marR="0" indent="0" algn="l" defTabSz="914400" rtl="0" eaLnBrk="0" fontAlgn="base" latinLnBrk="0" hangingPunct="0">
              <a:lnSpc>
                <a:spcPct val="100000"/>
              </a:lnSpc>
              <a:spcBef>
                <a:spcPct val="0"/>
              </a:spcBef>
              <a:spcAft>
                <a:spcPct val="0"/>
              </a:spcAft>
              <a:buClrTx/>
              <a:buSzTx/>
              <a:buFontTx/>
              <a:buNone/>
              <a:tabLst/>
            </a:pPr>
            <a:endParaRPr lang="da-DK" dirty="0" smtClean="0"/>
          </a:p>
          <a:p>
            <a:pPr marL="0" marR="0" indent="0" algn="l" defTabSz="914400" rtl="0" eaLnBrk="0" fontAlgn="base" latinLnBrk="0" hangingPunct="0">
              <a:lnSpc>
                <a:spcPct val="100000"/>
              </a:lnSpc>
              <a:spcBef>
                <a:spcPct val="0"/>
              </a:spcBef>
              <a:spcAft>
                <a:spcPct val="0"/>
              </a:spcAft>
              <a:buClrTx/>
              <a:buSzTx/>
              <a:buFontTx/>
              <a:buNone/>
              <a:tabLst/>
            </a:pPr>
            <a:r>
              <a:rPr lang="da-DK" dirty="0" smtClean="0"/>
              <a:t>      Indexer</a:t>
            </a:r>
            <a:endParaRPr kumimoji="0" lang="da-DK" sz="1200" b="0" i="0" u="none" strike="noStrike" cap="none" normalizeH="0" baseline="0" dirty="0" smtClean="0">
              <a:ln>
                <a:noFill/>
              </a:ln>
              <a:solidFill>
                <a:schemeClr val="tx1"/>
              </a:solidFill>
              <a:effectLst/>
              <a:latin typeface="Arial" charset="0"/>
            </a:endParaRPr>
          </a:p>
        </p:txBody>
      </p:sp>
      <p:grpSp>
        <p:nvGrpSpPr>
          <p:cNvPr id="5" name="Group 4"/>
          <p:cNvGrpSpPr/>
          <p:nvPr/>
        </p:nvGrpSpPr>
        <p:grpSpPr>
          <a:xfrm>
            <a:off x="3286125" y="5419725"/>
            <a:ext cx="1257300" cy="819150"/>
            <a:chOff x="5248275" y="2981325"/>
            <a:chExt cx="1257300" cy="819150"/>
          </a:xfrm>
        </p:grpSpPr>
        <p:sp>
          <p:nvSpPr>
            <p:cNvPr id="6" name="Rounded Rectangle 5"/>
            <p:cNvSpPr/>
            <p:nvPr/>
          </p:nvSpPr>
          <p:spPr bwMode="auto">
            <a:xfrm>
              <a:off x="5248275" y="2981325"/>
              <a:ext cx="1257300" cy="819150"/>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dirty="0" smtClean="0">
                <a:ln>
                  <a:noFill/>
                </a:ln>
                <a:solidFill>
                  <a:schemeClr val="tx1"/>
                </a:solidFill>
                <a:effectLst/>
                <a:latin typeface="Arial" charset="0"/>
              </a:endParaRPr>
            </a:p>
          </p:txBody>
        </p:sp>
        <p:sp>
          <p:nvSpPr>
            <p:cNvPr id="7" name="TextBox 6"/>
            <p:cNvSpPr txBox="1"/>
            <p:nvPr/>
          </p:nvSpPr>
          <p:spPr>
            <a:xfrm>
              <a:off x="5353050" y="3257550"/>
              <a:ext cx="1094017" cy="276999"/>
            </a:xfrm>
            <a:prstGeom prst="rect">
              <a:avLst/>
            </a:prstGeom>
            <a:noFill/>
          </p:spPr>
          <p:txBody>
            <a:bodyPr wrap="none" rtlCol="0">
              <a:spAutoFit/>
            </a:bodyPr>
            <a:lstStyle/>
            <a:p>
              <a:r>
                <a:rPr lang="da-DK" dirty="0" smtClean="0"/>
                <a:t>Word indexer</a:t>
              </a:r>
              <a:endParaRPr lang="da-DK" dirty="0"/>
            </a:p>
          </p:txBody>
        </p:sp>
      </p:grpSp>
      <p:grpSp>
        <p:nvGrpSpPr>
          <p:cNvPr id="8" name="Group 7"/>
          <p:cNvGrpSpPr/>
          <p:nvPr/>
        </p:nvGrpSpPr>
        <p:grpSpPr>
          <a:xfrm>
            <a:off x="4714875" y="5410200"/>
            <a:ext cx="1257300" cy="819150"/>
            <a:chOff x="5133975" y="2990850"/>
            <a:chExt cx="1257300" cy="819150"/>
          </a:xfrm>
        </p:grpSpPr>
        <p:sp>
          <p:nvSpPr>
            <p:cNvPr id="9" name="Rounded Rectangle 8"/>
            <p:cNvSpPr/>
            <p:nvPr/>
          </p:nvSpPr>
          <p:spPr bwMode="auto">
            <a:xfrm>
              <a:off x="5133975" y="2990850"/>
              <a:ext cx="1257300" cy="819150"/>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dirty="0" smtClean="0">
                <a:ln>
                  <a:noFill/>
                </a:ln>
                <a:solidFill>
                  <a:schemeClr val="tx1"/>
                </a:solidFill>
                <a:effectLst/>
                <a:latin typeface="Arial" charset="0"/>
              </a:endParaRPr>
            </a:p>
          </p:txBody>
        </p:sp>
        <p:sp>
          <p:nvSpPr>
            <p:cNvPr id="10" name="TextBox 9"/>
            <p:cNvSpPr txBox="1"/>
            <p:nvPr/>
          </p:nvSpPr>
          <p:spPr>
            <a:xfrm>
              <a:off x="5219700" y="3267075"/>
              <a:ext cx="1104790" cy="276999"/>
            </a:xfrm>
            <a:prstGeom prst="rect">
              <a:avLst/>
            </a:prstGeom>
            <a:noFill/>
          </p:spPr>
          <p:txBody>
            <a:bodyPr wrap="none" rtlCol="0">
              <a:spAutoFit/>
            </a:bodyPr>
            <a:lstStyle/>
            <a:p>
              <a:r>
                <a:rPr lang="da-DK" dirty="0" smtClean="0"/>
                <a:t>Excel indexer</a:t>
              </a:r>
              <a:endParaRPr lang="da-DK" dirty="0"/>
            </a:p>
          </p:txBody>
        </p:sp>
      </p:grpSp>
      <p:grpSp>
        <p:nvGrpSpPr>
          <p:cNvPr id="11" name="Group 10"/>
          <p:cNvGrpSpPr/>
          <p:nvPr/>
        </p:nvGrpSpPr>
        <p:grpSpPr>
          <a:xfrm>
            <a:off x="6143625" y="5400675"/>
            <a:ext cx="1257300" cy="819150"/>
            <a:chOff x="5133975" y="2990850"/>
            <a:chExt cx="1257300" cy="819150"/>
          </a:xfrm>
        </p:grpSpPr>
        <p:sp>
          <p:nvSpPr>
            <p:cNvPr id="12" name="Rounded Rectangle 11"/>
            <p:cNvSpPr/>
            <p:nvPr/>
          </p:nvSpPr>
          <p:spPr bwMode="auto">
            <a:xfrm>
              <a:off x="5133975" y="2990850"/>
              <a:ext cx="1257300" cy="819150"/>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dirty="0" smtClean="0">
                <a:ln>
                  <a:noFill/>
                </a:ln>
                <a:solidFill>
                  <a:schemeClr val="tx1"/>
                </a:solidFill>
                <a:effectLst/>
                <a:latin typeface="Arial" charset="0"/>
              </a:endParaRPr>
            </a:p>
          </p:txBody>
        </p:sp>
        <p:sp>
          <p:nvSpPr>
            <p:cNvPr id="13" name="TextBox 12"/>
            <p:cNvSpPr txBox="1"/>
            <p:nvPr/>
          </p:nvSpPr>
          <p:spPr>
            <a:xfrm>
              <a:off x="5267325" y="3267075"/>
              <a:ext cx="1047082" cy="276999"/>
            </a:xfrm>
            <a:prstGeom prst="rect">
              <a:avLst/>
            </a:prstGeom>
            <a:noFill/>
          </p:spPr>
          <p:txBody>
            <a:bodyPr wrap="none" rtlCol="0">
              <a:spAutoFit/>
            </a:bodyPr>
            <a:lstStyle/>
            <a:p>
              <a:r>
                <a:rPr lang="da-DK" dirty="0" smtClean="0"/>
                <a:t>PDF Indexer</a:t>
              </a:r>
              <a:endParaRPr lang="da-DK" dirty="0"/>
            </a:p>
          </p:txBody>
        </p:sp>
      </p:grpSp>
      <p:grpSp>
        <p:nvGrpSpPr>
          <p:cNvPr id="14" name="Group 13"/>
          <p:cNvGrpSpPr/>
          <p:nvPr/>
        </p:nvGrpSpPr>
        <p:grpSpPr>
          <a:xfrm>
            <a:off x="7581900" y="5391150"/>
            <a:ext cx="1292341" cy="819150"/>
            <a:chOff x="5133975" y="2990850"/>
            <a:chExt cx="1292341" cy="819150"/>
          </a:xfrm>
        </p:grpSpPr>
        <p:sp>
          <p:nvSpPr>
            <p:cNvPr id="15" name="Rounded Rectangle 14"/>
            <p:cNvSpPr/>
            <p:nvPr/>
          </p:nvSpPr>
          <p:spPr bwMode="auto">
            <a:xfrm>
              <a:off x="5133975" y="2990850"/>
              <a:ext cx="1257300" cy="819150"/>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dirty="0" smtClean="0">
                <a:ln>
                  <a:noFill/>
                </a:ln>
                <a:solidFill>
                  <a:schemeClr val="tx1"/>
                </a:solidFill>
                <a:effectLst/>
                <a:latin typeface="Arial" charset="0"/>
              </a:endParaRPr>
            </a:p>
          </p:txBody>
        </p:sp>
        <p:sp>
          <p:nvSpPr>
            <p:cNvPr id="16" name="TextBox 15"/>
            <p:cNvSpPr txBox="1"/>
            <p:nvPr/>
          </p:nvSpPr>
          <p:spPr>
            <a:xfrm>
              <a:off x="5133975" y="3267075"/>
              <a:ext cx="1292341" cy="461665"/>
            </a:xfrm>
            <a:prstGeom prst="rect">
              <a:avLst/>
            </a:prstGeom>
            <a:noFill/>
          </p:spPr>
          <p:txBody>
            <a:bodyPr wrap="none" rtlCol="0">
              <a:spAutoFit/>
            </a:bodyPr>
            <a:lstStyle/>
            <a:p>
              <a:r>
                <a:rPr lang="da-DK" dirty="0" smtClean="0"/>
                <a:t>70 other indexer</a:t>
              </a:r>
            </a:p>
            <a:p>
              <a:r>
                <a:rPr lang="da-DK" dirty="0" smtClean="0"/>
                <a:t>types</a:t>
              </a:r>
              <a:endParaRPr lang="da-DK" dirty="0"/>
            </a:p>
          </p:txBody>
        </p:sp>
      </p:grpSp>
      <p:cxnSp>
        <p:nvCxnSpPr>
          <p:cNvPr id="17" name="Elbow Connector 16"/>
          <p:cNvCxnSpPr>
            <a:stCxn id="4" idx="2"/>
          </p:cNvCxnSpPr>
          <p:nvPr/>
        </p:nvCxnSpPr>
        <p:spPr bwMode="auto">
          <a:xfrm rot="5400000">
            <a:off x="4622186" y="4022110"/>
            <a:ext cx="690205" cy="2105025"/>
          </a:xfrm>
          <a:prstGeom prst="bentConnector3">
            <a:avLst>
              <a:gd name="adj1" fmla="val 50000"/>
            </a:avLst>
          </a:prstGeom>
          <a:solidFill>
            <a:schemeClr val="bg1"/>
          </a:solidFill>
          <a:ln w="9525" cap="flat" cmpd="sng" algn="ctr">
            <a:solidFill>
              <a:schemeClr val="tx1"/>
            </a:solidFill>
            <a:prstDash val="solid"/>
            <a:round/>
            <a:headEnd type="none" w="med" len="med"/>
            <a:tailEnd type="none"/>
          </a:ln>
          <a:effectLst/>
        </p:spPr>
      </p:cxnSp>
      <p:cxnSp>
        <p:nvCxnSpPr>
          <p:cNvPr id="18" name="Elbow Connector 17"/>
          <p:cNvCxnSpPr>
            <a:stCxn id="4" idx="2"/>
          </p:cNvCxnSpPr>
          <p:nvPr/>
        </p:nvCxnSpPr>
        <p:spPr bwMode="auto">
          <a:xfrm rot="5400000">
            <a:off x="5341323" y="4731723"/>
            <a:ext cx="680680" cy="676275"/>
          </a:xfrm>
          <a:prstGeom prst="bentConnector3">
            <a:avLst>
              <a:gd name="adj1" fmla="val 50000"/>
            </a:avLst>
          </a:prstGeom>
          <a:solidFill>
            <a:schemeClr val="bg1"/>
          </a:solidFill>
          <a:ln w="9525" cap="flat" cmpd="sng" algn="ctr">
            <a:solidFill>
              <a:schemeClr val="tx1"/>
            </a:solidFill>
            <a:prstDash val="solid"/>
            <a:round/>
            <a:headEnd type="none" w="med" len="med"/>
            <a:tailEnd type="none"/>
          </a:ln>
          <a:effectLst/>
        </p:spPr>
      </p:cxnSp>
      <p:cxnSp>
        <p:nvCxnSpPr>
          <p:cNvPr id="19" name="Elbow Connector 18"/>
          <p:cNvCxnSpPr>
            <a:stCxn id="4" idx="2"/>
          </p:cNvCxnSpPr>
          <p:nvPr/>
        </p:nvCxnSpPr>
        <p:spPr bwMode="auto">
          <a:xfrm rot="16200000" flipH="1">
            <a:off x="6060460" y="4688859"/>
            <a:ext cx="671155" cy="752475"/>
          </a:xfrm>
          <a:prstGeom prst="bentConnector3">
            <a:avLst>
              <a:gd name="adj1" fmla="val 50000"/>
            </a:avLst>
          </a:prstGeom>
          <a:solidFill>
            <a:schemeClr val="bg1"/>
          </a:solidFill>
          <a:ln w="9525" cap="flat" cmpd="sng" algn="ctr">
            <a:solidFill>
              <a:schemeClr val="tx1"/>
            </a:solidFill>
            <a:prstDash val="solid"/>
            <a:round/>
            <a:headEnd type="none" w="med" len="med"/>
            <a:tailEnd type="none"/>
          </a:ln>
          <a:effectLst/>
        </p:spPr>
      </p:cxnSp>
      <p:cxnSp>
        <p:nvCxnSpPr>
          <p:cNvPr id="20" name="Elbow Connector 19"/>
          <p:cNvCxnSpPr>
            <a:stCxn id="4" idx="2"/>
          </p:cNvCxnSpPr>
          <p:nvPr/>
        </p:nvCxnSpPr>
        <p:spPr bwMode="auto">
          <a:xfrm rot="16200000" flipH="1">
            <a:off x="6784360" y="3964960"/>
            <a:ext cx="661630" cy="2190750"/>
          </a:xfrm>
          <a:prstGeom prst="bentConnector3">
            <a:avLst>
              <a:gd name="adj1" fmla="val 50000"/>
            </a:avLst>
          </a:prstGeom>
          <a:solidFill>
            <a:schemeClr val="bg1"/>
          </a:solidFill>
          <a:ln w="9525" cap="flat" cmpd="sng" algn="ctr">
            <a:solidFill>
              <a:schemeClr val="tx1"/>
            </a:solidFill>
            <a:prstDash val="solid"/>
            <a:round/>
            <a:headEnd type="triangle" w="med" len="med"/>
            <a:tailEnd type="none"/>
          </a:ln>
          <a:effectLst/>
        </p:spPr>
      </p:cxnSp>
      <p:pic>
        <p:nvPicPr>
          <p:cNvPr id="438274" name="Picture 2"/>
          <p:cNvPicPr>
            <a:picLocks noChangeAspect="1" noChangeArrowheads="1"/>
          </p:cNvPicPr>
          <p:nvPr/>
        </p:nvPicPr>
        <p:blipFill>
          <a:blip r:embed="rId2" cstate="print"/>
          <a:srcRect l="32986" t="17700" r="23125" b="35530"/>
          <a:stretch>
            <a:fillRect/>
          </a:stretch>
        </p:blipFill>
        <p:spPr bwMode="auto">
          <a:xfrm>
            <a:off x="76200" y="1009650"/>
            <a:ext cx="5337999" cy="3057525"/>
          </a:xfrm>
          <a:prstGeom prst="rect">
            <a:avLst/>
          </a:prstGeom>
          <a:noFill/>
          <a:ln w="9525">
            <a:noFill/>
            <a:miter lim="800000"/>
            <a:headEnd/>
            <a:tailEnd/>
          </a:ln>
          <a:effectLst/>
        </p:spPr>
      </p:pic>
      <p:cxnSp>
        <p:nvCxnSpPr>
          <p:cNvPr id="23" name="Straight Arrow Connector 22"/>
          <p:cNvCxnSpPr>
            <a:stCxn id="4" idx="1"/>
            <a:endCxn id="438274" idx="2"/>
          </p:cNvCxnSpPr>
          <p:nvPr/>
        </p:nvCxnSpPr>
        <p:spPr bwMode="auto">
          <a:xfrm rot="10800000">
            <a:off x="2745200" y="4067176"/>
            <a:ext cx="2645950" cy="304801"/>
          </a:xfrm>
          <a:prstGeom prst="straightConnector1">
            <a:avLst/>
          </a:prstGeom>
          <a:solidFill>
            <a:schemeClr val="bg1"/>
          </a:solidFill>
          <a:ln w="9525" cap="flat" cmpd="sng" algn="ctr">
            <a:solidFill>
              <a:schemeClr val="tx1"/>
            </a:solidFill>
            <a:prstDash val="solid"/>
            <a:round/>
            <a:headEnd type="none" w="med" len="med"/>
            <a:tailEnd type="arrow"/>
          </a:ln>
          <a:effectLst/>
        </p:spPr>
      </p:cxnSp>
      <p:sp>
        <p:nvSpPr>
          <p:cNvPr id="24" name="TextBox 23"/>
          <p:cNvSpPr txBox="1"/>
          <p:nvPr/>
        </p:nvSpPr>
        <p:spPr>
          <a:xfrm>
            <a:off x="6153150" y="2809875"/>
            <a:ext cx="2768130" cy="1015663"/>
          </a:xfrm>
          <a:prstGeom prst="rect">
            <a:avLst/>
          </a:prstGeom>
          <a:noFill/>
        </p:spPr>
        <p:txBody>
          <a:bodyPr wrap="none" rtlCol="0">
            <a:spAutoFit/>
          </a:bodyPr>
          <a:lstStyle/>
          <a:p>
            <a:r>
              <a:rPr lang="da-DK" dirty="0" smtClean="0"/>
              <a:t>All specific indexers implements </a:t>
            </a:r>
          </a:p>
          <a:p>
            <a:r>
              <a:rPr lang="da-DK" dirty="0" smtClean="0"/>
              <a:t>just the operations that are specific</a:t>
            </a:r>
          </a:p>
          <a:p>
            <a:r>
              <a:rPr lang="da-DK" dirty="0" smtClean="0"/>
              <a:t>to their file types. The index algorithm</a:t>
            </a:r>
          </a:p>
          <a:p>
            <a:r>
              <a:rPr lang="da-DK" dirty="0" smtClean="0"/>
              <a:t>is implemented in the abstract base</a:t>
            </a:r>
          </a:p>
          <a:p>
            <a:r>
              <a:rPr lang="da-DK" dirty="0" smtClean="0"/>
              <a:t>class</a:t>
            </a:r>
            <a:endParaRPr lang="da-DK" dirty="0"/>
          </a:p>
        </p:txBody>
      </p:sp>
      <p:sp>
        <p:nvSpPr>
          <p:cNvPr id="25" name="Rectangle 24"/>
          <p:cNvSpPr/>
          <p:nvPr/>
        </p:nvSpPr>
        <p:spPr bwMode="auto">
          <a:xfrm>
            <a:off x="6134100" y="2781300"/>
            <a:ext cx="2771775" cy="105727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smtClean="0">
              <a:ln>
                <a:noFill/>
              </a:ln>
              <a:solidFill>
                <a:schemeClr val="tx1"/>
              </a:solidFill>
              <a:effectLst/>
              <a:latin typeface="Arial" charset="0"/>
            </a:endParaRPr>
          </a:p>
        </p:txBody>
      </p:sp>
      <p:cxnSp>
        <p:nvCxnSpPr>
          <p:cNvPr id="27" name="Straight Arrow Connector 26"/>
          <p:cNvCxnSpPr>
            <a:stCxn id="25" idx="2"/>
          </p:cNvCxnSpPr>
          <p:nvPr/>
        </p:nvCxnSpPr>
        <p:spPr bwMode="auto">
          <a:xfrm rot="5400000">
            <a:off x="6646070" y="4193381"/>
            <a:ext cx="1228725" cy="519113"/>
          </a:xfrm>
          <a:prstGeom prst="straightConnector1">
            <a:avLst/>
          </a:prstGeom>
          <a:solidFill>
            <a:schemeClr val="bg1"/>
          </a:solidFill>
          <a:ln w="9525" cap="flat" cmpd="sng" algn="ctr">
            <a:solidFill>
              <a:schemeClr val="tx1"/>
            </a:solidFill>
            <a:prstDash val="solid"/>
            <a:round/>
            <a:headEnd type="none" w="med" len="med"/>
            <a:tailEnd type="arrow"/>
          </a:ln>
          <a:effectLst/>
        </p:spPr>
      </p:cxnSp>
      <p:sp>
        <p:nvSpPr>
          <p:cNvPr id="28" name="Rectangle 27"/>
          <p:cNvSpPr/>
          <p:nvPr/>
        </p:nvSpPr>
        <p:spPr>
          <a:xfrm>
            <a:off x="171450" y="4124236"/>
            <a:ext cx="4572000" cy="1200329"/>
          </a:xfrm>
          <a:prstGeom prst="rect">
            <a:avLst/>
          </a:prstGeom>
        </p:spPr>
        <p:txBody>
          <a:bodyPr>
            <a:spAutoFit/>
          </a:bodyPr>
          <a:lstStyle/>
          <a:p>
            <a:r>
              <a:rPr lang="da-DK" dirty="0" smtClean="0">
                <a:solidFill>
                  <a:srgbClr val="FF0000"/>
                </a:solidFill>
              </a:rPr>
              <a:t>February, 2009: </a:t>
            </a:r>
          </a:p>
          <a:p>
            <a:r>
              <a:rPr lang="da-DK" dirty="0" smtClean="0">
                <a:solidFill>
                  <a:srgbClr val="FF0000"/>
                </a:solidFill>
              </a:rPr>
              <a:t>Due to changed security and presentation</a:t>
            </a:r>
          </a:p>
          <a:p>
            <a:r>
              <a:rPr lang="da-DK" dirty="0" smtClean="0">
                <a:solidFill>
                  <a:srgbClr val="FF0000"/>
                </a:solidFill>
              </a:rPr>
              <a:t>Requirements, the indexer must now also support</a:t>
            </a:r>
          </a:p>
          <a:p>
            <a:r>
              <a:rPr lang="da-DK" dirty="0" smtClean="0">
                <a:solidFill>
                  <a:srgbClr val="FF0000"/>
                </a:solidFill>
              </a:rPr>
              <a:t>Security trimming. The indexing algorithm should,</a:t>
            </a:r>
          </a:p>
          <a:p>
            <a:r>
              <a:rPr lang="da-DK" dirty="0" smtClean="0">
                <a:solidFill>
                  <a:srgbClr val="FF0000"/>
                </a:solidFill>
              </a:rPr>
              <a:t>Therefore be able to access the ACL of the file</a:t>
            </a:r>
          </a:p>
          <a:p>
            <a:r>
              <a:rPr lang="da-DK" dirty="0" smtClean="0">
                <a:solidFill>
                  <a:srgbClr val="FF0000"/>
                </a:solidFill>
              </a:rPr>
              <a:t>And incorporate this into the algorithm</a:t>
            </a:r>
            <a:endParaRPr lang="da-DK" dirty="0">
              <a:solidFill>
                <a:srgbClr val="FF0000"/>
              </a:solidFill>
            </a:endParaRPr>
          </a:p>
        </p:txBody>
      </p:sp>
      <p:sp>
        <p:nvSpPr>
          <p:cNvPr id="29" name="TextBox 28"/>
          <p:cNvSpPr txBox="1"/>
          <p:nvPr/>
        </p:nvSpPr>
        <p:spPr>
          <a:xfrm>
            <a:off x="5067300" y="2238375"/>
            <a:ext cx="3498073" cy="461665"/>
          </a:xfrm>
          <a:prstGeom prst="rect">
            <a:avLst/>
          </a:prstGeom>
          <a:noFill/>
        </p:spPr>
        <p:txBody>
          <a:bodyPr wrap="none" rtlCol="0">
            <a:spAutoFit/>
          </a:bodyPr>
          <a:lstStyle/>
          <a:p>
            <a:r>
              <a:rPr lang="da-DK" dirty="0" smtClean="0">
                <a:solidFill>
                  <a:srgbClr val="FF0000"/>
                </a:solidFill>
              </a:rPr>
              <a:t>The software architect reports that 12 man hours</a:t>
            </a:r>
          </a:p>
          <a:p>
            <a:r>
              <a:rPr lang="da-DK" dirty="0" smtClean="0">
                <a:solidFill>
                  <a:srgbClr val="FF0000"/>
                </a:solidFill>
              </a:rPr>
              <a:t>should be allocated for the enhancement</a:t>
            </a:r>
            <a:endParaRPr lang="da-DK" dirty="0">
              <a:solidFill>
                <a:srgbClr val="FF0000"/>
              </a:solidFill>
            </a:endParaRPr>
          </a:p>
        </p:txBody>
      </p:sp>
      <p:sp>
        <p:nvSpPr>
          <p:cNvPr id="30" name="Oval 29"/>
          <p:cNvSpPr/>
          <p:nvPr/>
        </p:nvSpPr>
        <p:spPr bwMode="auto">
          <a:xfrm>
            <a:off x="838200" y="3409950"/>
            <a:ext cx="609600" cy="190500"/>
          </a:xfrm>
          <a:prstGeom prst="ellipse">
            <a:avLst/>
          </a:prstGeom>
          <a:noFill/>
          <a:ln w="9525" cap="flat" cmpd="sng" algn="ctr">
            <a:solidFill>
              <a:srgbClr val="00B05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smtClean="0">
              <a:ln>
                <a:noFill/>
              </a:ln>
              <a:solidFill>
                <a:schemeClr val="tx1"/>
              </a:solidFill>
              <a:effectLst/>
              <a:latin typeface="Arial" charset="0"/>
            </a:endParaRPr>
          </a:p>
        </p:txBody>
      </p:sp>
      <p:sp>
        <p:nvSpPr>
          <p:cNvPr id="31" name="Oval 30"/>
          <p:cNvSpPr/>
          <p:nvPr/>
        </p:nvSpPr>
        <p:spPr bwMode="auto">
          <a:xfrm>
            <a:off x="828675" y="3714750"/>
            <a:ext cx="609600" cy="190500"/>
          </a:xfrm>
          <a:prstGeom prst="ellipse">
            <a:avLst/>
          </a:prstGeom>
          <a:noFill/>
          <a:ln w="9525" cap="flat" cmpd="sng" algn="ctr">
            <a:solidFill>
              <a:srgbClr val="00B05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smtClean="0">
              <a:ln>
                <a:noFill/>
              </a:ln>
              <a:solidFill>
                <a:schemeClr val="tx1"/>
              </a:solidFill>
              <a:effectLst/>
              <a:latin typeface="Arial" charset="0"/>
            </a:endParaRPr>
          </a:p>
        </p:txBody>
      </p:sp>
      <p:sp>
        <p:nvSpPr>
          <p:cNvPr id="33" name="Oval 32"/>
          <p:cNvSpPr/>
          <p:nvPr/>
        </p:nvSpPr>
        <p:spPr bwMode="auto">
          <a:xfrm>
            <a:off x="571500" y="971550"/>
            <a:ext cx="609600" cy="190500"/>
          </a:xfrm>
          <a:prstGeom prst="ellipse">
            <a:avLst/>
          </a:prstGeom>
          <a:noFill/>
          <a:ln w="9525" cap="flat" cmpd="sng" algn="ctr">
            <a:solidFill>
              <a:srgbClr val="00B05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smtClean="0">
              <a:ln>
                <a:noFill/>
              </a:ln>
              <a:solidFill>
                <a:schemeClr val="tx1"/>
              </a:solidFill>
              <a:effectLst/>
              <a:latin typeface="Arial" charset="0"/>
            </a:endParaRPr>
          </a:p>
        </p:txBody>
      </p:sp>
      <p:sp>
        <p:nvSpPr>
          <p:cNvPr id="34" name="Rectangle 33"/>
          <p:cNvSpPr/>
          <p:nvPr/>
        </p:nvSpPr>
        <p:spPr bwMode="auto">
          <a:xfrm>
            <a:off x="619125" y="2940278"/>
            <a:ext cx="1114425" cy="215444"/>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a-DK" sz="800" b="0" i="0" u="none" strike="noStrike" cap="none" normalizeH="0" baseline="0" dirty="0" smtClean="0">
                <a:ln>
                  <a:noFill/>
                </a:ln>
                <a:solidFill>
                  <a:schemeClr val="tx1"/>
                </a:solidFill>
                <a:effectLst/>
                <a:latin typeface="Arial" charset="0"/>
              </a:rPr>
              <a:t>&lt;Implementation&gt;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box(in)">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box(in)">
                                      <p:cBhvr>
                                        <p:cTn id="12"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Keep methods short</a:t>
            </a:r>
            <a:endParaRPr lang="da-DK" dirty="0"/>
          </a:p>
        </p:txBody>
      </p:sp>
      <p:pic>
        <p:nvPicPr>
          <p:cNvPr id="439298" name="Picture 2"/>
          <p:cNvPicPr>
            <a:picLocks noChangeAspect="1" noChangeArrowheads="1"/>
          </p:cNvPicPr>
          <p:nvPr/>
        </p:nvPicPr>
        <p:blipFill>
          <a:blip r:embed="rId2" cstate="print"/>
          <a:srcRect l="33125" t="24289" r="27361" b="39535"/>
          <a:stretch>
            <a:fillRect/>
          </a:stretch>
        </p:blipFill>
        <p:spPr bwMode="auto">
          <a:xfrm>
            <a:off x="276225" y="1028700"/>
            <a:ext cx="5419725" cy="2667000"/>
          </a:xfrm>
          <a:prstGeom prst="rect">
            <a:avLst/>
          </a:prstGeom>
          <a:noFill/>
          <a:ln w="9525">
            <a:noFill/>
            <a:miter lim="800000"/>
            <a:headEnd/>
            <a:tailEnd/>
          </a:ln>
          <a:effectLst/>
        </p:spPr>
      </p:pic>
      <p:pic>
        <p:nvPicPr>
          <p:cNvPr id="439299" name="Picture 3"/>
          <p:cNvPicPr>
            <a:picLocks noChangeAspect="1" noChangeArrowheads="1"/>
          </p:cNvPicPr>
          <p:nvPr/>
        </p:nvPicPr>
        <p:blipFill>
          <a:blip r:embed="rId3" cstate="print"/>
          <a:srcRect l="33125" t="23127" r="26875" b="41085"/>
          <a:stretch>
            <a:fillRect/>
          </a:stretch>
        </p:blipFill>
        <p:spPr bwMode="auto">
          <a:xfrm>
            <a:off x="3333750" y="3762375"/>
            <a:ext cx="5486400" cy="2638425"/>
          </a:xfrm>
          <a:prstGeom prst="rect">
            <a:avLst/>
          </a:prstGeom>
          <a:noFill/>
          <a:ln w="9525">
            <a:noFill/>
            <a:miter lim="800000"/>
            <a:headEnd/>
            <a:tailEnd/>
          </a:ln>
          <a:effectLst/>
        </p:spPr>
      </p:pic>
      <p:sp>
        <p:nvSpPr>
          <p:cNvPr id="6" name="Rectangle 5"/>
          <p:cNvSpPr/>
          <p:nvPr/>
        </p:nvSpPr>
        <p:spPr bwMode="auto">
          <a:xfrm>
            <a:off x="238125" y="1028700"/>
            <a:ext cx="5514975" cy="260985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smtClean="0">
              <a:ln>
                <a:noFill/>
              </a:ln>
              <a:solidFill>
                <a:schemeClr val="tx1"/>
              </a:solidFill>
              <a:effectLst/>
              <a:latin typeface="Arial" charset="0"/>
            </a:endParaRPr>
          </a:p>
        </p:txBody>
      </p:sp>
      <p:sp>
        <p:nvSpPr>
          <p:cNvPr id="7" name="Rectangle 6"/>
          <p:cNvSpPr/>
          <p:nvPr/>
        </p:nvSpPr>
        <p:spPr bwMode="auto">
          <a:xfrm>
            <a:off x="3286125" y="3781425"/>
            <a:ext cx="5353050" cy="260985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smtClean="0">
              <a:ln>
                <a:noFill/>
              </a:ln>
              <a:solidFill>
                <a:schemeClr val="tx1"/>
              </a:solidFill>
              <a:effectLst/>
              <a:latin typeface="Arial" charset="0"/>
            </a:endParaRPr>
          </a:p>
        </p:txBody>
      </p:sp>
      <p:pic>
        <p:nvPicPr>
          <p:cNvPr id="439301" name="Picture 5" descr="http://www.clker.com/cliparts/8/3/3/4/1195445190322000997molumen_red_round_error_warning_icon.svg.hi.png"/>
          <p:cNvPicPr>
            <a:picLocks noChangeAspect="1" noChangeArrowheads="1"/>
          </p:cNvPicPr>
          <p:nvPr/>
        </p:nvPicPr>
        <p:blipFill>
          <a:blip r:embed="rId4" cstate="print"/>
          <a:srcRect/>
          <a:stretch>
            <a:fillRect/>
          </a:stretch>
        </p:blipFill>
        <p:spPr bwMode="auto">
          <a:xfrm>
            <a:off x="5095875" y="1133475"/>
            <a:ext cx="495300" cy="495300"/>
          </a:xfrm>
          <a:prstGeom prst="rect">
            <a:avLst/>
          </a:prstGeom>
          <a:noFill/>
          <a:effectLst>
            <a:outerShdw blurRad="50800" dist="50800" dir="5400000" algn="ctr" rotWithShape="0">
              <a:srgbClr val="000000">
                <a:alpha val="0"/>
              </a:srgbClr>
            </a:outerShdw>
          </a:effectLst>
        </p:spPr>
      </p:pic>
      <p:pic>
        <p:nvPicPr>
          <p:cNvPr id="439303" name="Picture 7" descr="http://www.lnl.infn.it/~epics/WikiDumps/localhost/600px-symbol_ok.svg.png"/>
          <p:cNvPicPr>
            <a:picLocks noChangeAspect="1" noChangeArrowheads="1"/>
          </p:cNvPicPr>
          <p:nvPr/>
        </p:nvPicPr>
        <p:blipFill>
          <a:blip r:embed="rId5" cstate="print"/>
          <a:srcRect/>
          <a:stretch>
            <a:fillRect/>
          </a:stretch>
        </p:blipFill>
        <p:spPr bwMode="auto">
          <a:xfrm>
            <a:off x="7575550" y="3806825"/>
            <a:ext cx="1022350" cy="1022350"/>
          </a:xfrm>
          <a:prstGeom prst="rect">
            <a:avLst/>
          </a:prstGeom>
          <a:noFill/>
        </p:spPr>
      </p:pic>
      <p:sp>
        <p:nvSpPr>
          <p:cNvPr id="10" name="Line Callout 1 (Border and Accent Bar) 9"/>
          <p:cNvSpPr/>
          <p:nvPr/>
        </p:nvSpPr>
        <p:spPr bwMode="auto">
          <a:xfrm>
            <a:off x="6791325" y="1287631"/>
            <a:ext cx="2028825" cy="1015663"/>
          </a:xfrm>
          <a:prstGeom prst="accentBorderCallout1">
            <a:avLst>
              <a:gd name="adj1" fmla="val 18750"/>
              <a:gd name="adj2" fmla="val -8333"/>
              <a:gd name="adj3" fmla="val 104998"/>
              <a:gd name="adj4" fmla="val -51009"/>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a-DK" sz="1200" b="0" i="0" u="none" strike="noStrike" cap="none" normalizeH="0" baseline="0" dirty="0" smtClean="0">
                <a:ln>
                  <a:noFill/>
                </a:ln>
                <a:solidFill>
                  <a:schemeClr val="tx1"/>
                </a:solidFill>
                <a:effectLst/>
                <a:latin typeface="Arial" charset="0"/>
              </a:rPr>
              <a:t>What happens</a:t>
            </a:r>
            <a:r>
              <a:rPr kumimoji="0" lang="da-DK" sz="1200" b="0" i="0" u="none" strike="noStrike" cap="none" normalizeH="0" dirty="0" smtClean="0">
                <a:ln>
                  <a:noFill/>
                </a:ln>
                <a:solidFill>
                  <a:schemeClr val="tx1"/>
                </a:solidFill>
                <a:effectLst/>
                <a:latin typeface="Arial" charset="0"/>
              </a:rPr>
              <a:t> if the processing logic for email accounts are changed? How many places in the code should be changed?</a:t>
            </a:r>
            <a:endParaRPr kumimoji="0" lang="da-DK" sz="1200" b="0" i="0" u="none" strike="noStrike" cap="none" normalizeH="0" baseline="0" dirty="0" smtClean="0">
              <a:ln>
                <a:noFill/>
              </a:ln>
              <a:solidFill>
                <a:schemeClr val="tx1"/>
              </a:solidFill>
              <a:effectLst/>
              <a:latin typeface="Arial" charset="0"/>
            </a:endParaRPr>
          </a:p>
        </p:txBody>
      </p:sp>
      <p:sp>
        <p:nvSpPr>
          <p:cNvPr id="11" name="Line Callout 1 (Border and Accent Bar) 10"/>
          <p:cNvSpPr/>
          <p:nvPr/>
        </p:nvSpPr>
        <p:spPr bwMode="auto">
          <a:xfrm>
            <a:off x="133350" y="4900975"/>
            <a:ext cx="1657350" cy="830997"/>
          </a:xfrm>
          <a:prstGeom prst="accentBorderCallout1">
            <a:avLst>
              <a:gd name="adj1" fmla="val 21860"/>
              <a:gd name="adj2" fmla="val 106250"/>
              <a:gd name="adj3" fmla="val 28759"/>
              <a:gd name="adj4" fmla="val 189255"/>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a-DK" sz="1200" b="0" i="0" u="none" strike="noStrike" cap="none" normalizeH="0" baseline="0" dirty="0" smtClean="0">
                <a:ln>
                  <a:noFill/>
                </a:ln>
                <a:solidFill>
                  <a:schemeClr val="tx1"/>
                </a:solidFill>
                <a:effectLst/>
                <a:latin typeface="Arial" charset="0"/>
              </a:rPr>
              <a:t>This design is easier to test and read, as</a:t>
            </a:r>
            <a:r>
              <a:rPr kumimoji="0" lang="da-DK" sz="1200" b="0" i="0" u="none" strike="noStrike" cap="none" normalizeH="0" dirty="0" smtClean="0">
                <a:ln>
                  <a:noFill/>
                </a:ln>
                <a:solidFill>
                  <a:schemeClr val="tx1"/>
                </a:solidFill>
                <a:effectLst/>
                <a:latin typeface="Arial" charset="0"/>
              </a:rPr>
              <a:t> its responsibilities are clearer defined</a:t>
            </a:r>
            <a:endParaRPr kumimoji="0" lang="da-DK" sz="1200" b="0"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39301"/>
                                        </p:tgtEl>
                                        <p:attrNameLst>
                                          <p:attrName>style.visibility</p:attrName>
                                        </p:attrNameLst>
                                      </p:cBhvr>
                                      <p:to>
                                        <p:strVal val="visible"/>
                                      </p:to>
                                    </p:set>
                                    <p:animEffect transition="in" filter="blinds(horizontal)">
                                      <p:cBhvr>
                                        <p:cTn id="7" dur="500"/>
                                        <p:tgtEl>
                                          <p:spTgt spid="439301"/>
                                        </p:tgtEl>
                                      </p:cBhvr>
                                    </p:animEffect>
                                  </p:childTnLst>
                                </p:cTn>
                              </p:par>
                              <p:par>
                                <p:cTn id="8" presetID="3" presetClass="entr" presetSubtype="10" fill="hold" nodeType="withEffect">
                                  <p:stCondLst>
                                    <p:cond delay="0"/>
                                  </p:stCondLst>
                                  <p:childTnLst>
                                    <p:set>
                                      <p:cBhvr>
                                        <p:cTn id="9" dur="1" fill="hold">
                                          <p:stCondLst>
                                            <p:cond delay="0"/>
                                          </p:stCondLst>
                                        </p:cTn>
                                        <p:tgtEl>
                                          <p:spTgt spid="439303"/>
                                        </p:tgtEl>
                                        <p:attrNameLst>
                                          <p:attrName>style.visibility</p:attrName>
                                        </p:attrNameLst>
                                      </p:cBhvr>
                                      <p:to>
                                        <p:strVal val="visible"/>
                                      </p:to>
                                    </p:set>
                                    <p:animEffect transition="in" filter="blinds(horizontal)">
                                      <p:cBhvr>
                                        <p:cTn id="10" dur="500"/>
                                        <p:tgtEl>
                                          <p:spTgt spid="4393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2" name="Rectangle 2"/>
          <p:cNvSpPr>
            <a:spLocks noChangeArrowheads="1"/>
          </p:cNvSpPr>
          <p:nvPr/>
        </p:nvSpPr>
        <p:spPr bwMode="auto">
          <a:xfrm>
            <a:off x="1898650" y="2978150"/>
            <a:ext cx="5038725" cy="285750"/>
          </a:xfrm>
          <a:prstGeom prst="rect">
            <a:avLst/>
          </a:prstGeom>
          <a:solidFill>
            <a:srgbClr val="EAEAEA"/>
          </a:solidFill>
          <a:ln w="9525">
            <a:noFill/>
            <a:miter lim="800000"/>
            <a:headEnd/>
            <a:tailEnd/>
          </a:ln>
          <a:effectLst/>
        </p:spPr>
        <p:txBody>
          <a:bodyPr anchor="ctr">
            <a:spAutoFit/>
          </a:bodyPr>
          <a:lstStyle/>
          <a:p>
            <a:endParaRPr lang="da-DK"/>
          </a:p>
        </p:txBody>
      </p:sp>
      <p:sp>
        <p:nvSpPr>
          <p:cNvPr id="358403" name="Rectangle 3"/>
          <p:cNvSpPr>
            <a:spLocks noGrp="1" noChangeArrowheads="1"/>
          </p:cNvSpPr>
          <p:nvPr>
            <p:ph type="title"/>
          </p:nvPr>
        </p:nvSpPr>
        <p:spPr/>
        <p:txBody>
          <a:bodyPr/>
          <a:lstStyle/>
          <a:p>
            <a:r>
              <a:rPr lang="en-GB" dirty="0" smtClean="0"/>
              <a:t>Agenda</a:t>
            </a:r>
            <a:endParaRPr lang="en-GB" dirty="0"/>
          </a:p>
        </p:txBody>
      </p:sp>
      <p:sp>
        <p:nvSpPr>
          <p:cNvPr id="358404" name="Rectangle 4"/>
          <p:cNvSpPr>
            <a:spLocks noGrp="1" noChangeArrowheads="1"/>
          </p:cNvSpPr>
          <p:nvPr>
            <p:ph type="body" idx="1"/>
          </p:nvPr>
        </p:nvSpPr>
        <p:spPr>
          <a:xfrm>
            <a:off x="1925638" y="2957513"/>
            <a:ext cx="6142037" cy="2384425"/>
          </a:xfrm>
        </p:spPr>
        <p:txBody>
          <a:bodyPr/>
          <a:lstStyle/>
          <a:p>
            <a:pPr>
              <a:lnSpc>
                <a:spcPct val="125000"/>
              </a:lnSpc>
              <a:spcBef>
                <a:spcPct val="40000"/>
              </a:spcBef>
            </a:pPr>
            <a:r>
              <a:rPr lang="en-GB" dirty="0" smtClean="0"/>
              <a:t>Introduction and motivation</a:t>
            </a:r>
          </a:p>
          <a:p>
            <a:pPr>
              <a:lnSpc>
                <a:spcPct val="125000"/>
              </a:lnSpc>
              <a:spcBef>
                <a:spcPct val="40000"/>
              </a:spcBef>
            </a:pPr>
            <a:r>
              <a:rPr lang="en-GB" dirty="0" smtClean="0"/>
              <a:t>Coupling</a:t>
            </a:r>
          </a:p>
          <a:p>
            <a:pPr>
              <a:lnSpc>
                <a:spcPct val="125000"/>
              </a:lnSpc>
              <a:spcBef>
                <a:spcPct val="40000"/>
              </a:spcBef>
            </a:pPr>
            <a:r>
              <a:rPr lang="en-GB" dirty="0" smtClean="0"/>
              <a:t>Cohesion</a:t>
            </a:r>
          </a:p>
          <a:p>
            <a:pPr>
              <a:lnSpc>
                <a:spcPct val="125000"/>
              </a:lnSpc>
              <a:spcBef>
                <a:spcPct val="40000"/>
              </a:spcBef>
            </a:pPr>
            <a:r>
              <a:rPr lang="en-GB" dirty="0" smtClean="0"/>
              <a:t>Test-driven development</a:t>
            </a:r>
          </a:p>
          <a:p>
            <a:pPr>
              <a:lnSpc>
                <a:spcPct val="125000"/>
              </a:lnSpc>
              <a:spcBef>
                <a:spcPct val="40000"/>
              </a:spcBef>
            </a:pPr>
            <a:r>
              <a:rPr lang="en-GB" dirty="0" smtClean="0"/>
              <a:t>Advanced topics</a:t>
            </a:r>
          </a:p>
          <a:p>
            <a:pPr>
              <a:lnSpc>
                <a:spcPct val="125000"/>
              </a:lnSpc>
              <a:spcBef>
                <a:spcPct val="40000"/>
              </a:spcBef>
            </a:pPr>
            <a:r>
              <a:rPr lang="en-GB" dirty="0" smtClean="0"/>
              <a:t>Questions and evaluation</a:t>
            </a:r>
          </a:p>
          <a:p>
            <a:pPr>
              <a:lnSpc>
                <a:spcPct val="125000"/>
              </a:lnSpc>
              <a:spcBef>
                <a:spcPct val="40000"/>
              </a:spcBef>
            </a:pPr>
            <a:endParaRPr lang="en-GB" dirty="0" smtClean="0"/>
          </a:p>
          <a:p>
            <a:pPr>
              <a:lnSpc>
                <a:spcPct val="125000"/>
              </a:lnSpc>
              <a:spcBef>
                <a:spcPct val="40000"/>
              </a:spcBef>
            </a:pPr>
            <a:endParaRPr lang="en-GB" dirty="0" smtClean="0"/>
          </a:p>
          <a:p>
            <a:pPr>
              <a:lnSpc>
                <a:spcPct val="125000"/>
              </a:lnSpc>
              <a:spcBef>
                <a:spcPct val="40000"/>
              </a:spcBef>
            </a:pP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Cohesion</a:t>
            </a:r>
            <a:br>
              <a:rPr lang="da-DK" dirty="0" smtClean="0"/>
            </a:br>
            <a:r>
              <a:rPr lang="da-DK" sz="1200" dirty="0" smtClean="0"/>
              <a:t>Things to look for</a:t>
            </a:r>
            <a:endParaRPr lang="da-DK" dirty="0"/>
          </a:p>
        </p:txBody>
      </p:sp>
      <p:sp>
        <p:nvSpPr>
          <p:cNvPr id="3" name="Content Placeholder 2"/>
          <p:cNvSpPr>
            <a:spLocks noGrp="1"/>
          </p:cNvSpPr>
          <p:nvPr>
            <p:ph idx="1"/>
          </p:nvPr>
        </p:nvSpPr>
        <p:spPr/>
        <p:txBody>
          <a:bodyPr/>
          <a:lstStyle/>
          <a:p>
            <a:r>
              <a:rPr lang="da-DK" dirty="0" smtClean="0"/>
              <a:t>Redundant implementations among classes</a:t>
            </a:r>
          </a:p>
          <a:p>
            <a:pPr lvl="1"/>
            <a:r>
              <a:rPr lang="da-DK" sz="1200" dirty="0" smtClean="0"/>
              <a:t>Usually created by copy-pasting between classes</a:t>
            </a:r>
          </a:p>
          <a:p>
            <a:pPr lvl="1"/>
            <a:r>
              <a:rPr lang="da-DK" sz="1200" dirty="0" smtClean="0"/>
              <a:t>Use object oriented concepts like base- and abstract classes to eliminate redundancy between classes.</a:t>
            </a:r>
          </a:p>
          <a:p>
            <a:endParaRPr lang="da-DK" dirty="0" smtClean="0"/>
          </a:p>
          <a:p>
            <a:r>
              <a:rPr lang="da-DK" dirty="0" smtClean="0"/>
              <a:t>Classes and methods are difficult to read and understand</a:t>
            </a:r>
          </a:p>
          <a:p>
            <a:pPr lvl="1"/>
            <a:r>
              <a:rPr lang="da-DK" sz="1200" dirty="0" smtClean="0"/>
              <a:t>Make classes and methods responsible only for what they are intended to</a:t>
            </a:r>
          </a:p>
          <a:p>
            <a:pPr lvl="1"/>
            <a:endParaRPr lang="da-DK" dirty="0" smtClean="0"/>
          </a:p>
          <a:p>
            <a:r>
              <a:rPr lang="da-DK" dirty="0" smtClean="0"/>
              <a:t>Long methods exist in one or more classes</a:t>
            </a:r>
          </a:p>
          <a:p>
            <a:pPr lvl="1"/>
            <a:r>
              <a:rPr lang="da-DK" sz="1200" dirty="0" smtClean="0"/>
              <a:t>Extract code-pieces to private methods to improve readability</a:t>
            </a:r>
          </a:p>
          <a:p>
            <a:endParaRPr lang="da-DK" dirty="0" smtClean="0"/>
          </a:p>
          <a:p>
            <a:r>
              <a:rPr lang="da-DK" dirty="0" smtClean="0"/>
              <a:t>Implementations of an algorithm are scattered within the class.</a:t>
            </a:r>
          </a:p>
          <a:p>
            <a:pPr lvl="1"/>
            <a:r>
              <a:rPr lang="da-DK" sz="1200" dirty="0" smtClean="0"/>
              <a:t>Can be refactored to private methods to empower stronger cohesion and thereby better testing</a:t>
            </a:r>
            <a:endParaRPr lang="da-DK" sz="12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2" name="Rectangle 2"/>
          <p:cNvSpPr>
            <a:spLocks noChangeArrowheads="1"/>
          </p:cNvSpPr>
          <p:nvPr/>
        </p:nvSpPr>
        <p:spPr bwMode="auto">
          <a:xfrm>
            <a:off x="1879600" y="4035425"/>
            <a:ext cx="5038725" cy="285750"/>
          </a:xfrm>
          <a:prstGeom prst="rect">
            <a:avLst/>
          </a:prstGeom>
          <a:solidFill>
            <a:srgbClr val="EAEAEA"/>
          </a:solidFill>
          <a:ln w="9525">
            <a:noFill/>
            <a:miter lim="800000"/>
            <a:headEnd/>
            <a:tailEnd/>
          </a:ln>
          <a:effectLst/>
        </p:spPr>
        <p:txBody>
          <a:bodyPr anchor="ctr">
            <a:spAutoFit/>
          </a:bodyPr>
          <a:lstStyle/>
          <a:p>
            <a:endParaRPr lang="da-DK"/>
          </a:p>
        </p:txBody>
      </p:sp>
      <p:sp>
        <p:nvSpPr>
          <p:cNvPr id="358403" name="Rectangle 3"/>
          <p:cNvSpPr>
            <a:spLocks noGrp="1" noChangeArrowheads="1"/>
          </p:cNvSpPr>
          <p:nvPr>
            <p:ph type="title"/>
          </p:nvPr>
        </p:nvSpPr>
        <p:spPr/>
        <p:txBody>
          <a:bodyPr/>
          <a:lstStyle/>
          <a:p>
            <a:r>
              <a:rPr lang="en-GB" dirty="0" smtClean="0"/>
              <a:t>Agenda</a:t>
            </a:r>
            <a:endParaRPr lang="en-GB" dirty="0"/>
          </a:p>
        </p:txBody>
      </p:sp>
      <p:sp>
        <p:nvSpPr>
          <p:cNvPr id="358404" name="Rectangle 4"/>
          <p:cNvSpPr>
            <a:spLocks noGrp="1" noChangeArrowheads="1"/>
          </p:cNvSpPr>
          <p:nvPr>
            <p:ph type="body" idx="1"/>
          </p:nvPr>
        </p:nvSpPr>
        <p:spPr>
          <a:xfrm>
            <a:off x="1925638" y="2957513"/>
            <a:ext cx="6142037" cy="2384425"/>
          </a:xfrm>
        </p:spPr>
        <p:txBody>
          <a:bodyPr/>
          <a:lstStyle/>
          <a:p>
            <a:pPr>
              <a:lnSpc>
                <a:spcPct val="125000"/>
              </a:lnSpc>
              <a:spcBef>
                <a:spcPct val="40000"/>
              </a:spcBef>
            </a:pPr>
            <a:r>
              <a:rPr lang="en-GB" dirty="0" smtClean="0"/>
              <a:t>Introduction and motivation</a:t>
            </a:r>
          </a:p>
          <a:p>
            <a:pPr>
              <a:lnSpc>
                <a:spcPct val="125000"/>
              </a:lnSpc>
              <a:spcBef>
                <a:spcPct val="40000"/>
              </a:spcBef>
            </a:pPr>
            <a:r>
              <a:rPr lang="en-GB" dirty="0" smtClean="0"/>
              <a:t>Coupling</a:t>
            </a:r>
          </a:p>
          <a:p>
            <a:pPr>
              <a:lnSpc>
                <a:spcPct val="125000"/>
              </a:lnSpc>
              <a:spcBef>
                <a:spcPct val="40000"/>
              </a:spcBef>
            </a:pPr>
            <a:r>
              <a:rPr lang="en-GB" dirty="0" smtClean="0"/>
              <a:t>Cohesion</a:t>
            </a:r>
          </a:p>
          <a:p>
            <a:pPr>
              <a:lnSpc>
                <a:spcPct val="125000"/>
              </a:lnSpc>
              <a:spcBef>
                <a:spcPct val="40000"/>
              </a:spcBef>
            </a:pPr>
            <a:r>
              <a:rPr lang="en-GB" dirty="0" smtClean="0"/>
              <a:t>Test-driven development</a:t>
            </a:r>
          </a:p>
          <a:p>
            <a:pPr>
              <a:lnSpc>
                <a:spcPct val="125000"/>
              </a:lnSpc>
              <a:spcBef>
                <a:spcPct val="40000"/>
              </a:spcBef>
            </a:pPr>
            <a:r>
              <a:rPr lang="en-GB" dirty="0" smtClean="0"/>
              <a:t>Advanced topics</a:t>
            </a:r>
          </a:p>
          <a:p>
            <a:pPr>
              <a:lnSpc>
                <a:spcPct val="125000"/>
              </a:lnSpc>
              <a:spcBef>
                <a:spcPct val="40000"/>
              </a:spcBef>
            </a:pPr>
            <a:r>
              <a:rPr lang="en-GB" dirty="0" smtClean="0"/>
              <a:t>Questions and evaluation</a:t>
            </a:r>
          </a:p>
          <a:p>
            <a:pPr>
              <a:lnSpc>
                <a:spcPct val="125000"/>
              </a:lnSpc>
              <a:spcBef>
                <a:spcPct val="40000"/>
              </a:spcBef>
            </a:pPr>
            <a:endParaRPr lang="en-GB" dirty="0" smtClean="0"/>
          </a:p>
          <a:p>
            <a:pPr>
              <a:lnSpc>
                <a:spcPct val="125000"/>
              </a:lnSpc>
              <a:spcBef>
                <a:spcPct val="40000"/>
              </a:spcBef>
            </a:pPr>
            <a:endParaRPr lang="en-GB" dirty="0" smtClean="0"/>
          </a:p>
          <a:p>
            <a:pPr>
              <a:lnSpc>
                <a:spcPct val="125000"/>
              </a:lnSpc>
              <a:spcBef>
                <a:spcPct val="40000"/>
              </a:spcBef>
            </a:pPr>
            <a:endParaRPr lang="en-GB"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What is test driven development?</a:t>
            </a:r>
            <a:endParaRPr lang="da-DK" dirty="0"/>
          </a:p>
        </p:txBody>
      </p:sp>
      <p:sp>
        <p:nvSpPr>
          <p:cNvPr id="3" name="Content Placeholder 2"/>
          <p:cNvSpPr>
            <a:spLocks noGrp="1"/>
          </p:cNvSpPr>
          <p:nvPr>
            <p:ph idx="1"/>
          </p:nvPr>
        </p:nvSpPr>
        <p:spPr/>
        <p:txBody>
          <a:bodyPr/>
          <a:lstStyle/>
          <a:p>
            <a:r>
              <a:rPr lang="da-DK" dirty="0" smtClean="0"/>
              <a:t>Unit tests are created for all business logic</a:t>
            </a:r>
          </a:p>
          <a:p>
            <a:pPr lvl="1"/>
            <a:r>
              <a:rPr lang="da-DK" sz="1200" dirty="0" smtClean="0"/>
              <a:t>Unit tests are tests that are automatically run and verified by a test-engine</a:t>
            </a:r>
          </a:p>
          <a:p>
            <a:pPr lvl="1"/>
            <a:r>
              <a:rPr lang="da-DK" sz="1200" dirty="0" smtClean="0"/>
              <a:t>Usually there is a 1-1 relationship between a method and a unit test</a:t>
            </a:r>
          </a:p>
          <a:p>
            <a:pPr lvl="1"/>
            <a:endParaRPr lang="da-DK" sz="1200" dirty="0" smtClean="0"/>
          </a:p>
          <a:p>
            <a:r>
              <a:rPr lang="da-DK" dirty="0" smtClean="0"/>
              <a:t>Unit tests are written </a:t>
            </a:r>
            <a:r>
              <a:rPr lang="da-DK" i="1" dirty="0" smtClean="0"/>
              <a:t>before</a:t>
            </a:r>
            <a:r>
              <a:rPr lang="da-DK" dirty="0" smtClean="0"/>
              <a:t> the business logic is implemented</a:t>
            </a:r>
          </a:p>
          <a:p>
            <a:pPr lvl="1"/>
            <a:r>
              <a:rPr lang="da-DK" sz="1200" dirty="0" smtClean="0"/>
              <a:t>Seems irrational and irritating at first</a:t>
            </a:r>
          </a:p>
          <a:p>
            <a:pPr lvl="1"/>
            <a:r>
              <a:rPr lang="da-DK" sz="1200" dirty="0" smtClean="0"/>
              <a:t>Enforces the programmer to think about each methods responsibility</a:t>
            </a:r>
          </a:p>
          <a:p>
            <a:pPr lvl="1"/>
            <a:r>
              <a:rPr lang="da-DK" sz="1200" dirty="0" smtClean="0"/>
              <a:t>Promotes the cohesion of the design (if the programmer cannot write the test before the implementation, the business logic method is probably to complex and should be broken down into more methods)</a:t>
            </a:r>
          </a:p>
          <a:p>
            <a:pPr lvl="1"/>
            <a:endParaRPr lang="da-DK" sz="1200" dirty="0" smtClean="0"/>
          </a:p>
          <a:p>
            <a:r>
              <a:rPr lang="da-DK" dirty="0" smtClean="0"/>
              <a:t>Unit tests verifies the validity of methods that are reimplemented</a:t>
            </a:r>
          </a:p>
          <a:p>
            <a:pPr lvl="1"/>
            <a:r>
              <a:rPr lang="da-DK" sz="1200" dirty="0" smtClean="0"/>
              <a:t>Methods tend to be reimplemented due to performance bottlenecks, change of technology or other unexpected issue.</a:t>
            </a:r>
          </a:p>
          <a:p>
            <a:pPr lvl="1"/>
            <a:endParaRPr lang="da-DK" dirty="0" smtClean="0"/>
          </a:p>
          <a:p>
            <a:endParaRPr lang="da-DK"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Why test driven development?</a:t>
            </a:r>
            <a:endParaRPr lang="da-DK" dirty="0"/>
          </a:p>
        </p:txBody>
      </p:sp>
      <p:sp>
        <p:nvSpPr>
          <p:cNvPr id="3" name="Content Placeholder 2"/>
          <p:cNvSpPr>
            <a:spLocks noGrp="1"/>
          </p:cNvSpPr>
          <p:nvPr>
            <p:ph idx="1"/>
          </p:nvPr>
        </p:nvSpPr>
        <p:spPr>
          <a:xfrm>
            <a:off x="685800" y="2657474"/>
            <a:ext cx="7772400" cy="3438525"/>
          </a:xfrm>
        </p:spPr>
        <p:txBody>
          <a:bodyPr/>
          <a:lstStyle/>
          <a:p>
            <a:r>
              <a:rPr lang="da-DK" dirty="0" smtClean="0"/>
              <a:t>Is proven to raise the level of cohesion</a:t>
            </a:r>
          </a:p>
          <a:p>
            <a:endParaRPr lang="da-DK" dirty="0" smtClean="0"/>
          </a:p>
          <a:p>
            <a:r>
              <a:rPr lang="da-DK" dirty="0" smtClean="0"/>
              <a:t>Enforces the developer to think in method signatures rather in method implementation</a:t>
            </a:r>
          </a:p>
          <a:p>
            <a:endParaRPr lang="da-DK" dirty="0" smtClean="0"/>
          </a:p>
          <a:p>
            <a:r>
              <a:rPr lang="da-DK" dirty="0" smtClean="0"/>
              <a:t>Ensures the quality of the developed software. Also when methods are reimplemented</a:t>
            </a:r>
          </a:p>
          <a:p>
            <a:endParaRPr lang="da-DK" dirty="0" smtClean="0"/>
          </a:p>
          <a:p>
            <a:r>
              <a:rPr lang="da-DK" dirty="0" smtClean="0"/>
              <a:t>Identifies who, in a team of developers, has introduced errors.</a:t>
            </a:r>
          </a:p>
          <a:p>
            <a:endParaRPr lang="da-DK" dirty="0" smtClean="0"/>
          </a:p>
          <a:p>
            <a:endParaRPr lang="da-DK"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Implementation of test driven development</a:t>
            </a:r>
            <a:endParaRPr lang="da-DK" dirty="0"/>
          </a:p>
        </p:txBody>
      </p:sp>
      <p:sp>
        <p:nvSpPr>
          <p:cNvPr id="5" name="Content Placeholder 4"/>
          <p:cNvSpPr>
            <a:spLocks noGrp="1"/>
          </p:cNvSpPr>
          <p:nvPr>
            <p:ph idx="1"/>
          </p:nvPr>
        </p:nvSpPr>
        <p:spPr>
          <a:xfrm>
            <a:off x="685800" y="1428750"/>
            <a:ext cx="3009900" cy="4667250"/>
          </a:xfrm>
        </p:spPr>
        <p:txBody>
          <a:bodyPr/>
          <a:lstStyle/>
          <a:p>
            <a:r>
              <a:rPr lang="da-DK" dirty="0" smtClean="0"/>
              <a:t>Use test frameworks such as Junit</a:t>
            </a:r>
          </a:p>
          <a:p>
            <a:endParaRPr lang="da-DK" dirty="0" smtClean="0"/>
          </a:p>
          <a:p>
            <a:r>
              <a:rPr lang="da-DK" dirty="0" smtClean="0"/>
              <a:t>Design unit tests before method implementations</a:t>
            </a:r>
          </a:p>
          <a:p>
            <a:endParaRPr lang="da-DK" dirty="0" smtClean="0"/>
          </a:p>
          <a:p>
            <a:r>
              <a:rPr lang="da-DK" dirty="0" smtClean="0"/>
              <a:t>Unit tests must be completely independent of existing data.</a:t>
            </a:r>
          </a:p>
          <a:p>
            <a:pPr lvl="1"/>
            <a:r>
              <a:rPr lang="da-DK" sz="1200" dirty="0" smtClean="0"/>
              <a:t>Use mocking if necessary</a:t>
            </a:r>
          </a:p>
          <a:p>
            <a:endParaRPr lang="da-DK" dirty="0" smtClean="0"/>
          </a:p>
          <a:p>
            <a:r>
              <a:rPr lang="da-DK" dirty="0" smtClean="0"/>
              <a:t>Ensure that unit-tests are run at each checkin of the code to a source control</a:t>
            </a:r>
          </a:p>
          <a:p>
            <a:endParaRPr lang="da-DK" dirty="0" smtClean="0"/>
          </a:p>
          <a:p>
            <a:r>
              <a:rPr lang="da-DK" dirty="0" smtClean="0"/>
              <a:t>Use IDE plugins for unit-testing</a:t>
            </a:r>
          </a:p>
          <a:p>
            <a:endParaRPr lang="da-DK" dirty="0" smtClean="0"/>
          </a:p>
        </p:txBody>
      </p:sp>
      <p:pic>
        <p:nvPicPr>
          <p:cNvPr id="7" name="Picture 2" descr="http://www.altervisitor.com/software/images/nunit2.jpg"/>
          <p:cNvPicPr>
            <a:picLocks noChangeAspect="1" noChangeArrowheads="1"/>
          </p:cNvPicPr>
          <p:nvPr/>
        </p:nvPicPr>
        <p:blipFill>
          <a:blip r:embed="rId2" cstate="print"/>
          <a:srcRect/>
          <a:stretch>
            <a:fillRect/>
          </a:stretch>
        </p:blipFill>
        <p:spPr bwMode="auto">
          <a:xfrm>
            <a:off x="3905250" y="2304688"/>
            <a:ext cx="4999455" cy="308646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Example of test driven developmen</a:t>
            </a:r>
            <a:endParaRPr lang="da-DK" dirty="0"/>
          </a:p>
        </p:txBody>
      </p:sp>
      <p:pic>
        <p:nvPicPr>
          <p:cNvPr id="458754" name="Picture 2"/>
          <p:cNvPicPr>
            <a:picLocks noChangeAspect="1" noChangeArrowheads="1"/>
          </p:cNvPicPr>
          <p:nvPr/>
        </p:nvPicPr>
        <p:blipFill>
          <a:blip r:embed="rId2" cstate="print"/>
          <a:srcRect l="35000" t="27003" r="36944" b="40568"/>
          <a:stretch>
            <a:fillRect/>
          </a:stretch>
        </p:blipFill>
        <p:spPr bwMode="auto">
          <a:xfrm>
            <a:off x="895349" y="1266825"/>
            <a:ext cx="3234857" cy="2009775"/>
          </a:xfrm>
          <a:prstGeom prst="rect">
            <a:avLst/>
          </a:prstGeom>
          <a:noFill/>
          <a:ln w="9525">
            <a:noFill/>
            <a:miter lim="800000"/>
            <a:headEnd/>
            <a:tailEnd/>
          </a:ln>
          <a:effectLst/>
        </p:spPr>
      </p:pic>
      <p:pic>
        <p:nvPicPr>
          <p:cNvPr id="458755" name="Picture 3"/>
          <p:cNvPicPr>
            <a:picLocks noChangeAspect="1" noChangeArrowheads="1"/>
          </p:cNvPicPr>
          <p:nvPr/>
        </p:nvPicPr>
        <p:blipFill>
          <a:blip r:embed="rId3" cstate="print"/>
          <a:srcRect l="35347" t="27132" r="35903" b="40310"/>
          <a:stretch>
            <a:fillRect/>
          </a:stretch>
        </p:blipFill>
        <p:spPr bwMode="auto">
          <a:xfrm>
            <a:off x="4791075" y="3657600"/>
            <a:ext cx="3943350" cy="2400300"/>
          </a:xfrm>
          <a:prstGeom prst="rect">
            <a:avLst/>
          </a:prstGeom>
          <a:noFill/>
          <a:ln w="9525">
            <a:noFill/>
            <a:miter lim="800000"/>
            <a:headEnd/>
            <a:tailEnd/>
          </a:ln>
          <a:effectLst/>
        </p:spPr>
      </p:pic>
      <p:sp>
        <p:nvSpPr>
          <p:cNvPr id="6" name="Oval 5"/>
          <p:cNvSpPr/>
          <p:nvPr/>
        </p:nvSpPr>
        <p:spPr bwMode="auto">
          <a:xfrm>
            <a:off x="6762750" y="3877181"/>
            <a:ext cx="1085850" cy="389513"/>
          </a:xfrm>
          <a:prstGeom prst="ellipse">
            <a:avLst/>
          </a:prstGeom>
          <a:noFill/>
          <a:ln w="9525" cap="flat" cmpd="sng" algn="ctr">
            <a:solidFill>
              <a:srgbClr val="FF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smtClean="0">
              <a:ln>
                <a:solidFill>
                  <a:srgbClr val="FF0000"/>
                </a:solidFill>
              </a:ln>
              <a:solidFill>
                <a:schemeClr val="tx1"/>
              </a:solidFill>
              <a:effectLst/>
              <a:latin typeface="Arial" charset="0"/>
            </a:endParaRPr>
          </a:p>
        </p:txBody>
      </p:sp>
      <p:sp>
        <p:nvSpPr>
          <p:cNvPr id="7" name="Right Arrow 6"/>
          <p:cNvSpPr/>
          <p:nvPr/>
        </p:nvSpPr>
        <p:spPr bwMode="auto">
          <a:xfrm>
            <a:off x="3209925" y="3438525"/>
            <a:ext cx="1228725" cy="476250"/>
          </a:xfrm>
          <a:prstGeom prst="rightArrow">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smtClean="0">
              <a:ln>
                <a:noFill/>
              </a:ln>
              <a:solidFill>
                <a:schemeClr val="tx1"/>
              </a:solidFill>
              <a:effectLst/>
              <a:latin typeface="Arial" charset="0"/>
            </a:endParaRPr>
          </a:p>
        </p:txBody>
      </p:sp>
      <p:sp>
        <p:nvSpPr>
          <p:cNvPr id="8" name="Line Callout 1 (Border and Accent Bar) 7"/>
          <p:cNvSpPr/>
          <p:nvPr/>
        </p:nvSpPr>
        <p:spPr bwMode="auto">
          <a:xfrm>
            <a:off x="5629275" y="1522065"/>
            <a:ext cx="1314450" cy="1384995"/>
          </a:xfrm>
          <a:prstGeom prst="accentBorderCallout1">
            <a:avLst>
              <a:gd name="adj1" fmla="val 18750"/>
              <a:gd name="adj2" fmla="val -8333"/>
              <a:gd name="adj3" fmla="val 142996"/>
              <a:gd name="adj4" fmla="val -130362"/>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a-DK" sz="1200" b="0" i="0" u="none" strike="noStrike" cap="none" normalizeH="0" baseline="0" dirty="0" smtClean="0">
                <a:ln>
                  <a:noFill/>
                </a:ln>
                <a:solidFill>
                  <a:schemeClr val="tx1"/>
                </a:solidFill>
                <a:effectLst/>
                <a:latin typeface="Arial" charset="0"/>
              </a:rPr>
              <a:t>The</a:t>
            </a:r>
            <a:r>
              <a:rPr kumimoji="0" lang="da-DK" sz="1200" b="0" i="0" u="none" strike="noStrike" cap="none" normalizeH="0" dirty="0" smtClean="0">
                <a:ln>
                  <a:noFill/>
                </a:ln>
                <a:solidFill>
                  <a:schemeClr val="tx1"/>
                </a:solidFill>
                <a:effectLst/>
                <a:latin typeface="Arial" charset="0"/>
              </a:rPr>
              <a:t> minus inserted by accident would be very hard to catch, if no unit test existed for the method</a:t>
            </a:r>
            <a:endParaRPr kumimoji="0" lang="da-DK" sz="1200" b="0"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2" name="Rectangle 2"/>
          <p:cNvSpPr>
            <a:spLocks noChangeArrowheads="1"/>
          </p:cNvSpPr>
          <p:nvPr/>
        </p:nvSpPr>
        <p:spPr bwMode="auto">
          <a:xfrm>
            <a:off x="1889125" y="4387850"/>
            <a:ext cx="5038725" cy="285750"/>
          </a:xfrm>
          <a:prstGeom prst="rect">
            <a:avLst/>
          </a:prstGeom>
          <a:solidFill>
            <a:srgbClr val="EAEAEA"/>
          </a:solidFill>
          <a:ln w="9525">
            <a:noFill/>
            <a:miter lim="800000"/>
            <a:headEnd/>
            <a:tailEnd/>
          </a:ln>
          <a:effectLst/>
        </p:spPr>
        <p:txBody>
          <a:bodyPr anchor="ctr">
            <a:spAutoFit/>
          </a:bodyPr>
          <a:lstStyle/>
          <a:p>
            <a:endParaRPr lang="da-DK"/>
          </a:p>
        </p:txBody>
      </p:sp>
      <p:sp>
        <p:nvSpPr>
          <p:cNvPr id="358403" name="Rectangle 3"/>
          <p:cNvSpPr>
            <a:spLocks noGrp="1" noChangeArrowheads="1"/>
          </p:cNvSpPr>
          <p:nvPr>
            <p:ph type="title"/>
          </p:nvPr>
        </p:nvSpPr>
        <p:spPr/>
        <p:txBody>
          <a:bodyPr/>
          <a:lstStyle/>
          <a:p>
            <a:r>
              <a:rPr lang="en-GB" dirty="0" smtClean="0"/>
              <a:t>Agenda</a:t>
            </a:r>
            <a:endParaRPr lang="en-GB" dirty="0"/>
          </a:p>
        </p:txBody>
      </p:sp>
      <p:sp>
        <p:nvSpPr>
          <p:cNvPr id="358404" name="Rectangle 4"/>
          <p:cNvSpPr>
            <a:spLocks noGrp="1" noChangeArrowheads="1"/>
          </p:cNvSpPr>
          <p:nvPr>
            <p:ph type="body" idx="1"/>
          </p:nvPr>
        </p:nvSpPr>
        <p:spPr>
          <a:xfrm>
            <a:off x="1935163" y="2938463"/>
            <a:ext cx="6142037" cy="2384425"/>
          </a:xfrm>
        </p:spPr>
        <p:txBody>
          <a:bodyPr/>
          <a:lstStyle/>
          <a:p>
            <a:pPr>
              <a:lnSpc>
                <a:spcPct val="125000"/>
              </a:lnSpc>
              <a:spcBef>
                <a:spcPct val="40000"/>
              </a:spcBef>
            </a:pPr>
            <a:r>
              <a:rPr lang="en-GB" dirty="0" smtClean="0"/>
              <a:t>Introduction and motivation</a:t>
            </a:r>
          </a:p>
          <a:p>
            <a:pPr>
              <a:lnSpc>
                <a:spcPct val="125000"/>
              </a:lnSpc>
              <a:spcBef>
                <a:spcPct val="40000"/>
              </a:spcBef>
            </a:pPr>
            <a:r>
              <a:rPr lang="en-GB" dirty="0" smtClean="0"/>
              <a:t>Coupling</a:t>
            </a:r>
          </a:p>
          <a:p>
            <a:pPr>
              <a:lnSpc>
                <a:spcPct val="125000"/>
              </a:lnSpc>
              <a:spcBef>
                <a:spcPct val="40000"/>
              </a:spcBef>
            </a:pPr>
            <a:r>
              <a:rPr lang="en-GB" dirty="0" smtClean="0"/>
              <a:t>Cohesion</a:t>
            </a:r>
          </a:p>
          <a:p>
            <a:pPr>
              <a:lnSpc>
                <a:spcPct val="125000"/>
              </a:lnSpc>
              <a:spcBef>
                <a:spcPct val="40000"/>
              </a:spcBef>
            </a:pPr>
            <a:r>
              <a:rPr lang="en-GB" dirty="0" smtClean="0"/>
              <a:t>Test-driven development</a:t>
            </a:r>
          </a:p>
          <a:p>
            <a:pPr>
              <a:lnSpc>
                <a:spcPct val="125000"/>
              </a:lnSpc>
              <a:spcBef>
                <a:spcPct val="40000"/>
              </a:spcBef>
            </a:pPr>
            <a:r>
              <a:rPr lang="en-GB" dirty="0" smtClean="0"/>
              <a:t>Advanced topics</a:t>
            </a:r>
          </a:p>
          <a:p>
            <a:pPr>
              <a:lnSpc>
                <a:spcPct val="125000"/>
              </a:lnSpc>
              <a:spcBef>
                <a:spcPct val="40000"/>
              </a:spcBef>
            </a:pPr>
            <a:r>
              <a:rPr lang="en-GB" dirty="0" smtClean="0"/>
              <a:t>Questions and evaluation</a:t>
            </a:r>
          </a:p>
          <a:p>
            <a:pPr>
              <a:lnSpc>
                <a:spcPct val="125000"/>
              </a:lnSpc>
              <a:spcBef>
                <a:spcPct val="40000"/>
              </a:spcBef>
            </a:pPr>
            <a:endParaRPr lang="en-GB" dirty="0" smtClean="0"/>
          </a:p>
          <a:p>
            <a:pPr>
              <a:lnSpc>
                <a:spcPct val="125000"/>
              </a:lnSpc>
              <a:spcBef>
                <a:spcPct val="40000"/>
              </a:spcBef>
            </a:pPr>
            <a:endParaRPr lang="en-GB" dirty="0" smtClean="0"/>
          </a:p>
          <a:p>
            <a:pPr>
              <a:lnSpc>
                <a:spcPct val="125000"/>
              </a:lnSpc>
              <a:spcBef>
                <a:spcPct val="40000"/>
              </a:spcBef>
            </a:pPr>
            <a:endParaRPr lang="en-GB"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Reflection</a:t>
            </a:r>
            <a:br>
              <a:rPr lang="da-DK" dirty="0" smtClean="0"/>
            </a:br>
            <a:r>
              <a:rPr lang="da-DK" sz="1200" dirty="0" smtClean="0"/>
              <a:t>What is reflection?</a:t>
            </a:r>
            <a:endParaRPr lang="da-DK" dirty="0"/>
          </a:p>
        </p:txBody>
      </p:sp>
      <p:sp>
        <p:nvSpPr>
          <p:cNvPr id="3" name="Content Placeholder 2"/>
          <p:cNvSpPr>
            <a:spLocks noGrp="1"/>
          </p:cNvSpPr>
          <p:nvPr>
            <p:ph idx="1"/>
          </p:nvPr>
        </p:nvSpPr>
        <p:spPr>
          <a:xfrm>
            <a:off x="685800" y="1933575"/>
            <a:ext cx="7772400" cy="4114800"/>
          </a:xfrm>
        </p:spPr>
        <p:txBody>
          <a:bodyPr/>
          <a:lstStyle/>
          <a:p>
            <a:r>
              <a:rPr lang="da-DK" dirty="0" smtClean="0"/>
              <a:t>Types are normally loaded when the runtime (JVM) loads the application.</a:t>
            </a:r>
          </a:p>
          <a:p>
            <a:endParaRPr lang="da-DK" dirty="0" smtClean="0"/>
          </a:p>
          <a:p>
            <a:r>
              <a:rPr lang="da-DK" dirty="0" smtClean="0"/>
              <a:t>Members are normally invoked on the loaded types by the JVM</a:t>
            </a:r>
          </a:p>
          <a:p>
            <a:endParaRPr lang="da-DK" dirty="0" smtClean="0"/>
          </a:p>
          <a:p>
            <a:r>
              <a:rPr lang="da-DK" dirty="0" smtClean="0"/>
              <a:t>Reflection makes dynamically loading of types and invoking type-members possible</a:t>
            </a:r>
            <a:r>
              <a:rPr lang="da-DK" dirty="0" smtClean="0"/>
              <a:t>.</a:t>
            </a:r>
          </a:p>
          <a:p>
            <a:pPr lvl="1"/>
            <a:r>
              <a:rPr lang="da-DK" sz="1200" dirty="0" smtClean="0"/>
              <a:t>p</a:t>
            </a:r>
            <a:r>
              <a:rPr lang="da-DK" sz="1200" dirty="0" smtClean="0"/>
              <a:t>erson._name = ”Marc”</a:t>
            </a:r>
            <a:endParaRPr lang="da-DK" sz="1200" dirty="0" smtClean="0"/>
          </a:p>
          <a:p>
            <a:pPr lvl="1"/>
            <a:r>
              <a:rPr lang="da-DK" sz="1200" dirty="0" smtClean="0"/>
              <a:t>Typeof(person).GetField(”_name”).SetValue(person, ”Marc”);</a:t>
            </a:r>
          </a:p>
          <a:p>
            <a:pPr lvl="1"/>
            <a:endParaRPr lang="da-DK" sz="1200" dirty="0" smtClean="0"/>
          </a:p>
          <a:p>
            <a:r>
              <a:rPr lang="da-DK" dirty="0" smtClean="0"/>
              <a:t>Reflection performs worse than typesafe loading and cannot be verified by the compiler, and should thus be used appropriately.</a:t>
            </a:r>
          </a:p>
          <a:p>
            <a:endParaRPr lang="da-DK" dirty="0" smtClean="0"/>
          </a:p>
          <a:p>
            <a:r>
              <a:rPr lang="da-DK" dirty="0" smtClean="0"/>
              <a:t>Reflection can be used to ”hack” 3rd party component, whose scope denies access to needed functionality.</a:t>
            </a:r>
          </a:p>
          <a:p>
            <a:pPr lvl="1"/>
            <a:r>
              <a:rPr lang="da-DK" sz="1200" dirty="0" smtClean="0"/>
              <a:t>Reflection can be used to invoke private and protected members. </a:t>
            </a:r>
          </a:p>
          <a:p>
            <a:pPr lvl="1"/>
            <a:r>
              <a:rPr lang="da-DK" sz="1200" dirty="0" smtClean="0"/>
              <a:t>Use with extreme caution!</a:t>
            </a:r>
          </a:p>
          <a:p>
            <a:endParaRPr lang="da-DK" dirty="0" smtClean="0"/>
          </a:p>
          <a:p>
            <a:r>
              <a:rPr lang="da-DK" dirty="0" smtClean="0"/>
              <a:t>Reflection is ideal for provider frameworks.</a:t>
            </a:r>
            <a:endParaRPr lang="da-DK"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Example of reflection</a:t>
            </a:r>
            <a:br>
              <a:rPr lang="da-DK" dirty="0" smtClean="0"/>
            </a:br>
            <a:r>
              <a:rPr lang="da-DK" sz="1200" dirty="0" smtClean="0"/>
              <a:t>A membership provider framework</a:t>
            </a:r>
            <a:endParaRPr lang="da-DK" dirty="0"/>
          </a:p>
        </p:txBody>
      </p:sp>
      <p:sp>
        <p:nvSpPr>
          <p:cNvPr id="4" name="Folded Corner 3"/>
          <p:cNvSpPr/>
          <p:nvPr/>
        </p:nvSpPr>
        <p:spPr bwMode="auto">
          <a:xfrm>
            <a:off x="771525" y="3786932"/>
            <a:ext cx="752475" cy="550962"/>
          </a:xfrm>
          <a:prstGeom prst="foldedCorner">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a-DK" sz="1200" b="0" i="0" u="none" strike="noStrike" cap="none" normalizeH="0" baseline="0" dirty="0" smtClean="0">
                <a:ln>
                  <a:noFill/>
                </a:ln>
                <a:solidFill>
                  <a:schemeClr val="tx1"/>
                </a:solidFill>
                <a:effectLst/>
                <a:latin typeface="Arial" charset="0"/>
              </a:rPr>
              <a:t>Login page</a:t>
            </a:r>
          </a:p>
        </p:txBody>
      </p:sp>
      <p:sp>
        <p:nvSpPr>
          <p:cNvPr id="5" name="Rounded Rectangle 4"/>
          <p:cNvSpPr/>
          <p:nvPr/>
        </p:nvSpPr>
        <p:spPr bwMode="auto">
          <a:xfrm>
            <a:off x="3771899" y="3597950"/>
            <a:ext cx="1781175" cy="919401"/>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a-DK" sz="1200" b="0" i="0" u="none" strike="noStrike" cap="none" normalizeH="0" baseline="0" dirty="0" smtClean="0">
                <a:ln>
                  <a:noFill/>
                </a:ln>
                <a:solidFill>
                  <a:schemeClr val="tx1"/>
                </a:solidFill>
                <a:effectLst/>
                <a:latin typeface="Arial" charset="0"/>
              </a:rPr>
              <a:t>        &lt; Interface &gt;</a:t>
            </a:r>
          </a:p>
          <a:p>
            <a:pPr marL="0" marR="0" indent="0" algn="l" defTabSz="914400" rtl="0" eaLnBrk="0" fontAlgn="base" latinLnBrk="0" hangingPunct="0">
              <a:lnSpc>
                <a:spcPct val="100000"/>
              </a:lnSpc>
              <a:spcBef>
                <a:spcPct val="0"/>
              </a:spcBef>
              <a:spcAft>
                <a:spcPct val="0"/>
              </a:spcAft>
              <a:buClrTx/>
              <a:buSzTx/>
              <a:buFontTx/>
              <a:buNone/>
              <a:tabLst/>
            </a:pPr>
            <a:endParaRPr lang="da-DK" dirty="0" smtClean="0"/>
          </a:p>
          <a:p>
            <a:pPr marL="0" marR="0" indent="0" algn="l" defTabSz="914400" rtl="0" eaLnBrk="0" fontAlgn="base" latinLnBrk="0" hangingPunct="0">
              <a:lnSpc>
                <a:spcPct val="100000"/>
              </a:lnSpc>
              <a:spcBef>
                <a:spcPct val="0"/>
              </a:spcBef>
              <a:spcAft>
                <a:spcPct val="0"/>
              </a:spcAft>
              <a:buClrTx/>
              <a:buSzTx/>
              <a:buFontTx/>
              <a:buNone/>
              <a:tabLst/>
            </a:pPr>
            <a:r>
              <a:rPr lang="da-DK" dirty="0" smtClean="0"/>
              <a:t>     MembershipProvider</a:t>
            </a:r>
            <a:endParaRPr kumimoji="0" lang="da-DK" sz="1200" b="0" i="0" u="none" strike="noStrike" cap="none" normalizeH="0" baseline="0" dirty="0" smtClean="0">
              <a:ln>
                <a:noFill/>
              </a:ln>
              <a:solidFill>
                <a:schemeClr val="tx1"/>
              </a:solidFill>
              <a:effectLst/>
              <a:latin typeface="Arial" charset="0"/>
            </a:endParaRPr>
          </a:p>
        </p:txBody>
      </p:sp>
      <p:sp>
        <p:nvSpPr>
          <p:cNvPr id="6" name="Rounded Rectangle 5"/>
          <p:cNvSpPr/>
          <p:nvPr/>
        </p:nvSpPr>
        <p:spPr bwMode="auto">
          <a:xfrm>
            <a:off x="762000" y="5075993"/>
            <a:ext cx="2714626" cy="306467"/>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a-DK" sz="1200" b="0" i="0" u="none" strike="noStrike" cap="none" normalizeH="0" baseline="0" dirty="0" smtClean="0">
                <a:ln>
                  <a:noFill/>
                </a:ln>
                <a:solidFill>
                  <a:schemeClr val="tx1"/>
                </a:solidFill>
                <a:effectLst/>
                <a:latin typeface="Arial" charset="0"/>
              </a:rPr>
              <a:t>  ActiveDirectoryMembershipProvider</a:t>
            </a:r>
          </a:p>
        </p:txBody>
      </p:sp>
      <p:sp>
        <p:nvSpPr>
          <p:cNvPr id="7" name="Rounded Rectangle 6"/>
          <p:cNvSpPr/>
          <p:nvPr/>
        </p:nvSpPr>
        <p:spPr bwMode="auto">
          <a:xfrm>
            <a:off x="3562350" y="5075993"/>
            <a:ext cx="2209800" cy="306467"/>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a-DK" sz="1200" b="0" i="0" u="none" strike="noStrike" cap="none" normalizeH="0" baseline="0" dirty="0" smtClean="0">
                <a:ln>
                  <a:noFill/>
                </a:ln>
                <a:solidFill>
                  <a:schemeClr val="tx1"/>
                </a:solidFill>
                <a:effectLst/>
                <a:latin typeface="Arial" charset="0"/>
              </a:rPr>
              <a:t>  OracleMembershipProvider</a:t>
            </a:r>
          </a:p>
        </p:txBody>
      </p:sp>
      <p:sp>
        <p:nvSpPr>
          <p:cNvPr id="8" name="Rounded Rectangle 7"/>
          <p:cNvSpPr/>
          <p:nvPr/>
        </p:nvSpPr>
        <p:spPr bwMode="auto">
          <a:xfrm>
            <a:off x="5915025" y="5075993"/>
            <a:ext cx="2619376" cy="306467"/>
          </a:xfrm>
          <a:prstGeom prst="roundRect">
            <a:avLst/>
          </a:prstGeom>
          <a:solidFill>
            <a:srgbClr val="EAEAEA"/>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a-DK" sz="1200" b="0" i="0" u="none" strike="noStrike" cap="none" normalizeH="0" baseline="0" dirty="0" smtClean="0">
                <a:ln>
                  <a:noFill/>
                </a:ln>
                <a:solidFill>
                  <a:schemeClr val="tx1"/>
                </a:solidFill>
                <a:effectLst/>
                <a:latin typeface="Arial" charset="0"/>
              </a:rPr>
              <a:t>  CustomXMLMembershipProvider</a:t>
            </a:r>
          </a:p>
        </p:txBody>
      </p:sp>
      <p:cxnSp>
        <p:nvCxnSpPr>
          <p:cNvPr id="10" name="Elbow Connector 9"/>
          <p:cNvCxnSpPr>
            <a:stCxn id="5" idx="2"/>
            <a:endCxn id="8" idx="0"/>
          </p:cNvCxnSpPr>
          <p:nvPr/>
        </p:nvCxnSpPr>
        <p:spPr bwMode="auto">
          <a:xfrm rot="16200000" flipH="1">
            <a:off x="5664279" y="3515559"/>
            <a:ext cx="558642" cy="2562226"/>
          </a:xfrm>
          <a:prstGeom prst="bentConnector3">
            <a:avLst>
              <a:gd name="adj1" fmla="val 50000"/>
            </a:avLst>
          </a:prstGeom>
          <a:solidFill>
            <a:schemeClr val="bg1"/>
          </a:solidFill>
          <a:ln w="9525" cap="flat" cmpd="sng" algn="ctr">
            <a:solidFill>
              <a:schemeClr val="tx1"/>
            </a:solidFill>
            <a:prstDash val="solid"/>
            <a:round/>
            <a:headEnd type="none" w="med" len="med"/>
            <a:tailEnd type="none"/>
          </a:ln>
          <a:effectLst/>
        </p:spPr>
      </p:cxnSp>
      <p:cxnSp>
        <p:nvCxnSpPr>
          <p:cNvPr id="12" name="Elbow Connector 11"/>
          <p:cNvCxnSpPr>
            <a:stCxn id="5" idx="2"/>
            <a:endCxn id="7" idx="0"/>
          </p:cNvCxnSpPr>
          <p:nvPr/>
        </p:nvCxnSpPr>
        <p:spPr bwMode="auto">
          <a:xfrm rot="16200000" flipH="1">
            <a:off x="4385547" y="4794290"/>
            <a:ext cx="558642" cy="4763"/>
          </a:xfrm>
          <a:prstGeom prst="bentConnector3">
            <a:avLst>
              <a:gd name="adj1" fmla="val 50000"/>
            </a:avLst>
          </a:prstGeom>
          <a:solidFill>
            <a:schemeClr val="bg1"/>
          </a:solidFill>
          <a:ln w="9525" cap="flat" cmpd="sng" algn="ctr">
            <a:solidFill>
              <a:schemeClr val="tx1"/>
            </a:solidFill>
            <a:prstDash val="solid"/>
            <a:round/>
            <a:headEnd type="none" w="med" len="med"/>
            <a:tailEnd type="none"/>
          </a:ln>
          <a:effectLst/>
        </p:spPr>
      </p:cxnSp>
      <p:cxnSp>
        <p:nvCxnSpPr>
          <p:cNvPr id="14" name="Elbow Connector 13"/>
          <p:cNvCxnSpPr>
            <a:stCxn id="5" idx="2"/>
            <a:endCxn id="6" idx="0"/>
          </p:cNvCxnSpPr>
          <p:nvPr/>
        </p:nvCxnSpPr>
        <p:spPr bwMode="auto">
          <a:xfrm rot="5400000">
            <a:off x="3111579" y="3525085"/>
            <a:ext cx="558642" cy="2543174"/>
          </a:xfrm>
          <a:prstGeom prst="bentConnector3">
            <a:avLst>
              <a:gd name="adj1" fmla="val 50000"/>
            </a:avLst>
          </a:prstGeom>
          <a:solidFill>
            <a:schemeClr val="bg1"/>
          </a:solidFill>
          <a:ln w="9525" cap="flat" cmpd="sng" algn="ctr">
            <a:solidFill>
              <a:schemeClr val="tx1"/>
            </a:solidFill>
            <a:prstDash val="solid"/>
            <a:round/>
            <a:headEnd type="triangle" w="med" len="med"/>
            <a:tailEnd type="none"/>
          </a:ln>
          <a:effectLst/>
        </p:spPr>
      </p:cxnSp>
      <p:cxnSp>
        <p:nvCxnSpPr>
          <p:cNvPr id="16" name="Straight Arrow Connector 15"/>
          <p:cNvCxnSpPr>
            <a:stCxn id="4" idx="3"/>
            <a:endCxn id="5" idx="1"/>
          </p:cNvCxnSpPr>
          <p:nvPr/>
        </p:nvCxnSpPr>
        <p:spPr bwMode="auto">
          <a:xfrm flipV="1">
            <a:off x="1524000" y="4057651"/>
            <a:ext cx="2247899" cy="4762"/>
          </a:xfrm>
          <a:prstGeom prst="straightConnector1">
            <a:avLst/>
          </a:prstGeom>
          <a:solidFill>
            <a:schemeClr val="bg1"/>
          </a:solidFill>
          <a:ln w="9525" cap="flat" cmpd="sng" algn="ctr">
            <a:solidFill>
              <a:schemeClr val="tx1"/>
            </a:solidFill>
            <a:prstDash val="solid"/>
            <a:round/>
            <a:headEnd type="none" w="med" len="med"/>
            <a:tailEnd type="arrow"/>
          </a:ln>
          <a:effectLst/>
        </p:spPr>
      </p:cxnSp>
      <p:sp>
        <p:nvSpPr>
          <p:cNvPr id="18" name="Line Callout 1 (Border and Accent Bar) 17"/>
          <p:cNvSpPr/>
          <p:nvPr/>
        </p:nvSpPr>
        <p:spPr bwMode="auto">
          <a:xfrm>
            <a:off x="3743326" y="1586953"/>
            <a:ext cx="3562350" cy="769441"/>
          </a:xfrm>
          <a:prstGeom prst="accentBorderCallout1">
            <a:avLst>
              <a:gd name="adj1" fmla="val 18750"/>
              <a:gd name="adj2" fmla="val -8333"/>
              <a:gd name="adj3" fmla="val 324588"/>
              <a:gd name="adj4" fmla="val -39282"/>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a-DK" sz="1100" b="0" i="0" u="none" strike="noStrike" cap="none" normalizeH="0" baseline="0" dirty="0" smtClean="0">
                <a:ln>
                  <a:noFill/>
                </a:ln>
                <a:solidFill>
                  <a:schemeClr val="tx1"/>
                </a:solidFill>
                <a:effectLst/>
                <a:latin typeface="Courier New" pitchFamily="49" charset="0"/>
                <a:cs typeface="Courier New" pitchFamily="49" charset="0"/>
              </a:rPr>
              <a:t>&lt;MembershipProviders toBeUsed=”custom” &gt;</a:t>
            </a:r>
          </a:p>
          <a:p>
            <a:pPr marL="0" marR="0" indent="0" algn="l" defTabSz="914400" rtl="0" eaLnBrk="0" fontAlgn="base" latinLnBrk="0" hangingPunct="0">
              <a:lnSpc>
                <a:spcPct val="100000"/>
              </a:lnSpc>
              <a:spcBef>
                <a:spcPct val="0"/>
              </a:spcBef>
              <a:spcAft>
                <a:spcPct val="0"/>
              </a:spcAft>
              <a:buClrTx/>
              <a:buSzTx/>
              <a:buFontTx/>
              <a:buNone/>
              <a:tabLst/>
            </a:pPr>
            <a:r>
              <a:rPr lang="da-DK" sz="1100" dirty="0" smtClean="0">
                <a:latin typeface="Courier New" pitchFamily="49" charset="0"/>
                <a:cs typeface="Courier New" pitchFamily="49" charset="0"/>
              </a:rPr>
              <a:t>    &lt;MembershipProvider name=”custom” </a:t>
            </a:r>
          </a:p>
          <a:p>
            <a:pPr marL="0" marR="0" indent="0" algn="l" defTabSz="914400" rtl="0" eaLnBrk="0" fontAlgn="base" latinLnBrk="0" hangingPunct="0">
              <a:lnSpc>
                <a:spcPct val="100000"/>
              </a:lnSpc>
              <a:spcBef>
                <a:spcPct val="0"/>
              </a:spcBef>
              <a:spcAft>
                <a:spcPct val="0"/>
              </a:spcAft>
              <a:buClrTx/>
              <a:buSzTx/>
              <a:buFontTx/>
              <a:buNone/>
              <a:tabLst/>
            </a:pPr>
            <a:r>
              <a:rPr lang="da-DK" sz="1100" dirty="0" smtClean="0">
                <a:latin typeface="Courier New" pitchFamily="49" charset="0"/>
                <a:cs typeface="Courier New" pitchFamily="49" charset="0"/>
              </a:rPr>
              <a:t>    type=”Company.Providers.CustomXML”/&gt;</a:t>
            </a:r>
          </a:p>
          <a:p>
            <a:pPr marL="0" marR="0" indent="0" algn="l" defTabSz="914400" rtl="0" eaLnBrk="0" fontAlgn="base" latinLnBrk="0" hangingPunct="0">
              <a:lnSpc>
                <a:spcPct val="100000"/>
              </a:lnSpc>
              <a:spcBef>
                <a:spcPct val="0"/>
              </a:spcBef>
              <a:spcAft>
                <a:spcPct val="0"/>
              </a:spcAft>
              <a:buClrTx/>
              <a:buSzTx/>
              <a:buFontTx/>
              <a:buNone/>
              <a:tabLst/>
            </a:pPr>
            <a:r>
              <a:rPr kumimoji="0" lang="da-DK" sz="1100" b="0" i="0" u="none" strike="noStrike" cap="none" normalizeH="0" baseline="0" dirty="0" smtClean="0">
                <a:ln>
                  <a:noFill/>
                </a:ln>
                <a:solidFill>
                  <a:schemeClr val="tx1"/>
                </a:solidFill>
                <a:effectLst/>
                <a:latin typeface="Courier New" pitchFamily="49" charset="0"/>
                <a:cs typeface="Courier New" pitchFamily="49" charset="0"/>
              </a:rPr>
              <a:t>&lt;/MembershipProvders&gt;</a:t>
            </a:r>
          </a:p>
        </p:txBody>
      </p:sp>
      <p:sp>
        <p:nvSpPr>
          <p:cNvPr id="19" name="Line Callout 1 (Border and Accent Bar) 18"/>
          <p:cNvSpPr/>
          <p:nvPr/>
        </p:nvSpPr>
        <p:spPr bwMode="auto">
          <a:xfrm>
            <a:off x="5886449" y="3096309"/>
            <a:ext cx="2105025" cy="646331"/>
          </a:xfrm>
          <a:prstGeom prst="accentBorderCallout1">
            <a:avLst>
              <a:gd name="adj1" fmla="val 105862"/>
              <a:gd name="adj2" fmla="val -5166"/>
              <a:gd name="adj3" fmla="val 151177"/>
              <a:gd name="adj4" fmla="val -15394"/>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da-DK" sz="1200" b="0" i="0" u="none" strike="noStrike" cap="none" normalizeH="0" baseline="0" dirty="0" smtClean="0">
                <a:ln>
                  <a:noFill/>
                </a:ln>
                <a:solidFill>
                  <a:schemeClr val="tx1"/>
                </a:solidFill>
                <a:effectLst/>
                <a:latin typeface="Arial" charset="0"/>
              </a:rPr>
              <a:t>Contains methods such as:</a:t>
            </a:r>
          </a:p>
          <a:p>
            <a:pPr marL="0" marR="0" indent="0" algn="l" defTabSz="914400" rtl="0" eaLnBrk="0" fontAlgn="base" latinLnBrk="0" hangingPunct="0">
              <a:lnSpc>
                <a:spcPct val="100000"/>
              </a:lnSpc>
              <a:spcBef>
                <a:spcPct val="0"/>
              </a:spcBef>
              <a:spcAft>
                <a:spcPct val="0"/>
              </a:spcAft>
              <a:buClrTx/>
              <a:buSzTx/>
              <a:buFont typeface="Arial" pitchFamily="34" charset="0"/>
              <a:buChar char="•"/>
              <a:tabLst/>
            </a:pPr>
            <a:r>
              <a:rPr lang="da-DK" dirty="0" smtClean="0"/>
              <a:t>GetUser(string);</a:t>
            </a:r>
          </a:p>
          <a:p>
            <a:pPr marL="0" marR="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da-DK" sz="1200" b="0" i="0" u="none" strike="noStrike" cap="none" normalizeH="0" baseline="0" dirty="0" smtClean="0">
                <a:ln>
                  <a:noFill/>
                </a:ln>
                <a:solidFill>
                  <a:schemeClr val="tx1"/>
                </a:solidFill>
                <a:effectLst/>
                <a:latin typeface="Arial" charset="0"/>
              </a:rPr>
              <a:t>ValidatePassword(string);</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Design patterns</a:t>
            </a:r>
            <a:endParaRPr lang="da-DK" dirty="0"/>
          </a:p>
        </p:txBody>
      </p:sp>
      <p:sp>
        <p:nvSpPr>
          <p:cNvPr id="3" name="Content Placeholder 2"/>
          <p:cNvSpPr>
            <a:spLocks noGrp="1"/>
          </p:cNvSpPr>
          <p:nvPr>
            <p:ph idx="1"/>
          </p:nvPr>
        </p:nvSpPr>
        <p:spPr/>
        <p:txBody>
          <a:bodyPr/>
          <a:lstStyle/>
          <a:p>
            <a:r>
              <a:rPr lang="da-DK" dirty="0" smtClean="0"/>
              <a:t>Design patterns are templated ways of solving a given functional or technical design challenge</a:t>
            </a:r>
          </a:p>
          <a:p>
            <a:endParaRPr lang="da-DK" dirty="0" smtClean="0"/>
          </a:p>
          <a:p>
            <a:r>
              <a:rPr lang="da-DK" dirty="0" smtClean="0"/>
              <a:t>Design patterns are proven ways of designing components in an application</a:t>
            </a:r>
          </a:p>
          <a:p>
            <a:endParaRPr lang="da-DK" dirty="0" smtClean="0"/>
          </a:p>
          <a:p>
            <a:r>
              <a:rPr lang="da-DK" dirty="0" smtClean="0"/>
              <a:t>Design patterns enforces loose coupling and/or strong cohesion</a:t>
            </a:r>
          </a:p>
          <a:p>
            <a:endParaRPr lang="da-DK" dirty="0" smtClean="0"/>
          </a:p>
          <a:p>
            <a:r>
              <a:rPr lang="da-DK" dirty="0" smtClean="0"/>
              <a:t>Design patterns should only be applied where necessary</a:t>
            </a:r>
          </a:p>
          <a:p>
            <a:pPr lvl="1"/>
            <a:r>
              <a:rPr lang="da-DK" sz="1200" dirty="0" smtClean="0"/>
              <a:t>Sometimes the flexibility they provide is not necessary (case-worker example)</a:t>
            </a:r>
          </a:p>
          <a:p>
            <a:pPr lvl="1"/>
            <a:endParaRPr lang="da-DK" sz="1200" dirty="0" smtClean="0"/>
          </a:p>
          <a:p>
            <a:r>
              <a:rPr lang="da-DK" dirty="0" smtClean="0"/>
              <a:t>Design patterns ease the process of new developers reading and understanding code in the application</a:t>
            </a:r>
            <a:endParaRPr lang="da-DK"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Personal introduction</a:t>
            </a:r>
            <a:endParaRPr lang="da-DK" dirty="0"/>
          </a:p>
        </p:txBody>
      </p:sp>
      <p:sp>
        <p:nvSpPr>
          <p:cNvPr id="3" name="Content Placeholder 2"/>
          <p:cNvSpPr>
            <a:spLocks noGrp="1"/>
          </p:cNvSpPr>
          <p:nvPr>
            <p:ph idx="1"/>
          </p:nvPr>
        </p:nvSpPr>
        <p:spPr/>
        <p:txBody>
          <a:bodyPr/>
          <a:lstStyle/>
          <a:p>
            <a:r>
              <a:rPr lang="da-DK" dirty="0" smtClean="0"/>
              <a:t>Thomas Koefoed, 27, Senior Architect at Netcompany</a:t>
            </a:r>
          </a:p>
          <a:p>
            <a:endParaRPr lang="da-DK" dirty="0" smtClean="0"/>
          </a:p>
          <a:p>
            <a:r>
              <a:rPr lang="da-DK" dirty="0" smtClean="0"/>
              <a:t>Graduated as Master of Informatics from Technical University of Denmark, March 2007</a:t>
            </a:r>
          </a:p>
          <a:p>
            <a:endParaRPr lang="da-DK" dirty="0" smtClean="0"/>
          </a:p>
          <a:p>
            <a:r>
              <a:rPr lang="da-DK" dirty="0" smtClean="0"/>
              <a:t>Roles on Netcompany projects:</a:t>
            </a:r>
          </a:p>
          <a:p>
            <a:pPr lvl="1"/>
            <a:r>
              <a:rPr lang="da-DK" dirty="0" smtClean="0"/>
              <a:t>Lead Developer (primarily on .NET)</a:t>
            </a:r>
          </a:p>
          <a:p>
            <a:pPr lvl="1"/>
            <a:r>
              <a:rPr lang="da-DK" dirty="0" smtClean="0"/>
              <a:t>Software architect</a:t>
            </a:r>
          </a:p>
          <a:p>
            <a:pPr lvl="1"/>
            <a:r>
              <a:rPr lang="da-DK" dirty="0" smtClean="0"/>
              <a:t>Technical architect</a:t>
            </a:r>
          </a:p>
          <a:p>
            <a:pPr lvl="1"/>
            <a:endParaRPr lang="da-DK" dirty="0" smtClean="0"/>
          </a:p>
          <a:p>
            <a:r>
              <a:rPr lang="da-DK" dirty="0" smtClean="0"/>
              <a:t>Netcompany delivers business-critical applications and system integration for medium-or-large companies, primarily in Denmark.</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Examples on design patterns</a:t>
            </a:r>
            <a:endParaRPr lang="da-DK" dirty="0"/>
          </a:p>
        </p:txBody>
      </p:sp>
      <p:sp>
        <p:nvSpPr>
          <p:cNvPr id="3" name="Content Placeholder 2"/>
          <p:cNvSpPr>
            <a:spLocks noGrp="1"/>
          </p:cNvSpPr>
          <p:nvPr>
            <p:ph idx="1"/>
          </p:nvPr>
        </p:nvSpPr>
        <p:spPr/>
        <p:txBody>
          <a:bodyPr/>
          <a:lstStyle/>
          <a:p>
            <a:r>
              <a:rPr lang="da-DK" dirty="0" smtClean="0"/>
              <a:t>Observer (shown in first bicycle dealership example)</a:t>
            </a:r>
          </a:p>
          <a:p>
            <a:r>
              <a:rPr lang="da-DK" dirty="0" smtClean="0"/>
              <a:t>Template method (shown in second bicycle dealership example)</a:t>
            </a:r>
          </a:p>
          <a:p>
            <a:r>
              <a:rPr lang="da-DK" dirty="0" smtClean="0"/>
              <a:t>Visitor (can be used to apply different rendering logic to the application)</a:t>
            </a:r>
          </a:p>
          <a:p>
            <a:r>
              <a:rPr lang="da-DK" dirty="0" smtClean="0"/>
              <a:t>Abstract factory (can be used to create sets of related objects. An example is rendering controls in different environments)</a:t>
            </a:r>
          </a:p>
          <a:p>
            <a:r>
              <a:rPr lang="da-DK" dirty="0" smtClean="0"/>
              <a:t>Singleton (used to create an application wide single-instance of an object. An example is a cache).</a:t>
            </a:r>
          </a:p>
          <a:p>
            <a:endParaRPr lang="da-DK" dirty="0" smtClean="0"/>
          </a:p>
          <a:p>
            <a:r>
              <a:rPr lang="da-DK" dirty="0" smtClean="0"/>
              <a:t>Design pattern bible: ”Gang of four”-book</a:t>
            </a:r>
          </a:p>
          <a:p>
            <a:pPr lvl="1"/>
            <a:r>
              <a:rPr lang="da-DK" dirty="0" smtClean="0"/>
              <a:t>Solid foundation to improve OO skills</a:t>
            </a:r>
          </a:p>
          <a:p>
            <a:pPr lvl="1"/>
            <a:r>
              <a:rPr lang="da-DK" dirty="0" smtClean="0"/>
              <a:t>Handbook assist when facing OO-challenges</a:t>
            </a:r>
            <a:endParaRPr lang="da-DK"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2" name="Rectangle 2"/>
          <p:cNvSpPr>
            <a:spLocks noChangeArrowheads="1"/>
          </p:cNvSpPr>
          <p:nvPr/>
        </p:nvSpPr>
        <p:spPr bwMode="auto">
          <a:xfrm>
            <a:off x="1889125" y="4749800"/>
            <a:ext cx="5038725" cy="285750"/>
          </a:xfrm>
          <a:prstGeom prst="rect">
            <a:avLst/>
          </a:prstGeom>
          <a:solidFill>
            <a:srgbClr val="EAEAEA"/>
          </a:solidFill>
          <a:ln w="9525">
            <a:noFill/>
            <a:miter lim="800000"/>
            <a:headEnd/>
            <a:tailEnd/>
          </a:ln>
          <a:effectLst/>
        </p:spPr>
        <p:txBody>
          <a:bodyPr anchor="ctr">
            <a:spAutoFit/>
          </a:bodyPr>
          <a:lstStyle/>
          <a:p>
            <a:endParaRPr lang="da-DK"/>
          </a:p>
        </p:txBody>
      </p:sp>
      <p:sp>
        <p:nvSpPr>
          <p:cNvPr id="358403" name="Rectangle 3"/>
          <p:cNvSpPr>
            <a:spLocks noGrp="1" noChangeArrowheads="1"/>
          </p:cNvSpPr>
          <p:nvPr>
            <p:ph type="title"/>
          </p:nvPr>
        </p:nvSpPr>
        <p:spPr/>
        <p:txBody>
          <a:bodyPr/>
          <a:lstStyle/>
          <a:p>
            <a:r>
              <a:rPr lang="en-GB" dirty="0" smtClean="0"/>
              <a:t>Agenda</a:t>
            </a:r>
            <a:endParaRPr lang="en-GB" dirty="0"/>
          </a:p>
        </p:txBody>
      </p:sp>
      <p:sp>
        <p:nvSpPr>
          <p:cNvPr id="358404" name="Rectangle 4"/>
          <p:cNvSpPr>
            <a:spLocks noGrp="1" noChangeArrowheads="1"/>
          </p:cNvSpPr>
          <p:nvPr>
            <p:ph type="body" idx="1"/>
          </p:nvPr>
        </p:nvSpPr>
        <p:spPr>
          <a:xfrm>
            <a:off x="1935163" y="2938463"/>
            <a:ext cx="6142037" cy="2384425"/>
          </a:xfrm>
        </p:spPr>
        <p:txBody>
          <a:bodyPr/>
          <a:lstStyle/>
          <a:p>
            <a:pPr>
              <a:lnSpc>
                <a:spcPct val="125000"/>
              </a:lnSpc>
              <a:spcBef>
                <a:spcPct val="40000"/>
              </a:spcBef>
            </a:pPr>
            <a:r>
              <a:rPr lang="en-GB" dirty="0" smtClean="0"/>
              <a:t>Introduction and motivation</a:t>
            </a:r>
          </a:p>
          <a:p>
            <a:pPr>
              <a:lnSpc>
                <a:spcPct val="125000"/>
              </a:lnSpc>
              <a:spcBef>
                <a:spcPct val="40000"/>
              </a:spcBef>
            </a:pPr>
            <a:r>
              <a:rPr lang="en-GB" dirty="0" smtClean="0"/>
              <a:t>Coupling</a:t>
            </a:r>
          </a:p>
          <a:p>
            <a:pPr>
              <a:lnSpc>
                <a:spcPct val="125000"/>
              </a:lnSpc>
              <a:spcBef>
                <a:spcPct val="40000"/>
              </a:spcBef>
            </a:pPr>
            <a:r>
              <a:rPr lang="en-GB" dirty="0" smtClean="0"/>
              <a:t>Cohesion</a:t>
            </a:r>
          </a:p>
          <a:p>
            <a:pPr>
              <a:lnSpc>
                <a:spcPct val="125000"/>
              </a:lnSpc>
              <a:spcBef>
                <a:spcPct val="40000"/>
              </a:spcBef>
            </a:pPr>
            <a:r>
              <a:rPr lang="en-GB" dirty="0" smtClean="0"/>
              <a:t>Test-driven development</a:t>
            </a:r>
          </a:p>
          <a:p>
            <a:pPr>
              <a:lnSpc>
                <a:spcPct val="125000"/>
              </a:lnSpc>
              <a:spcBef>
                <a:spcPct val="40000"/>
              </a:spcBef>
            </a:pPr>
            <a:r>
              <a:rPr lang="en-GB" dirty="0" smtClean="0"/>
              <a:t>Advanced topics</a:t>
            </a:r>
          </a:p>
          <a:p>
            <a:pPr>
              <a:lnSpc>
                <a:spcPct val="125000"/>
              </a:lnSpc>
              <a:spcBef>
                <a:spcPct val="40000"/>
              </a:spcBef>
            </a:pPr>
            <a:r>
              <a:rPr lang="en-GB" dirty="0" smtClean="0"/>
              <a:t>Questions and evaluation</a:t>
            </a:r>
          </a:p>
          <a:p>
            <a:pPr>
              <a:lnSpc>
                <a:spcPct val="125000"/>
              </a:lnSpc>
              <a:spcBef>
                <a:spcPct val="40000"/>
              </a:spcBef>
            </a:pPr>
            <a:endParaRPr lang="en-GB" dirty="0" smtClean="0"/>
          </a:p>
          <a:p>
            <a:pPr>
              <a:lnSpc>
                <a:spcPct val="125000"/>
              </a:lnSpc>
              <a:spcBef>
                <a:spcPct val="40000"/>
              </a:spcBef>
            </a:pPr>
            <a:endParaRPr lang="en-GB" dirty="0" smtClean="0"/>
          </a:p>
          <a:p>
            <a:pPr>
              <a:lnSpc>
                <a:spcPct val="125000"/>
              </a:lnSpc>
              <a:spcBef>
                <a:spcPct val="40000"/>
              </a:spcBef>
            </a:pPr>
            <a:endParaRPr lang="en-GB"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Evaluation (handouts in danish)</a:t>
            </a:r>
            <a:endParaRPr lang="da-DK" dirty="0"/>
          </a:p>
        </p:txBody>
      </p:sp>
      <p:sp>
        <p:nvSpPr>
          <p:cNvPr id="3" name="Content Placeholder 2"/>
          <p:cNvSpPr>
            <a:spLocks noGrp="1"/>
          </p:cNvSpPr>
          <p:nvPr>
            <p:ph idx="1"/>
          </p:nvPr>
        </p:nvSpPr>
        <p:spPr>
          <a:xfrm>
            <a:off x="685800" y="1009651"/>
            <a:ext cx="7772400" cy="5086350"/>
          </a:xfrm>
        </p:spPr>
        <p:txBody>
          <a:bodyPr/>
          <a:lstStyle/>
          <a:p>
            <a:r>
              <a:rPr lang="da-DK" sz="1200" dirty="0" smtClean="0"/>
              <a:t>”Det faglige indhold” (The educational content)</a:t>
            </a:r>
          </a:p>
          <a:p>
            <a:pPr marL="723900" lvl="1" indent="-342900">
              <a:buFont typeface="+mj-lt"/>
              <a:buAutoNum type="arabicPeriod"/>
            </a:pPr>
            <a:r>
              <a:rPr lang="da-DK" sz="1000" dirty="0" smtClean="0"/>
              <a:t>The lecture matches the educational level of the course</a:t>
            </a:r>
          </a:p>
          <a:p>
            <a:pPr marL="723900" lvl="1" indent="-342900">
              <a:buFont typeface="+mj-lt"/>
              <a:buAutoNum type="arabicPeriod"/>
            </a:pPr>
            <a:r>
              <a:rPr lang="da-DK" sz="1000" dirty="0" smtClean="0"/>
              <a:t>The subject was relevant to the course</a:t>
            </a:r>
          </a:p>
          <a:p>
            <a:pPr marL="723900" lvl="1" indent="-342900">
              <a:buFont typeface="+mj-lt"/>
              <a:buAutoNum type="arabicPeriod"/>
            </a:pPr>
            <a:r>
              <a:rPr lang="da-DK" sz="1000" dirty="0" smtClean="0"/>
              <a:t>The lecture helps my understanding of the course</a:t>
            </a:r>
          </a:p>
          <a:p>
            <a:pPr marL="723900" lvl="1" indent="-342900">
              <a:buFont typeface="+mj-lt"/>
              <a:buAutoNum type="arabicPeriod"/>
            </a:pPr>
            <a:r>
              <a:rPr lang="da-DK" sz="1000" dirty="0" smtClean="0"/>
              <a:t>The lecture is relevant according to my wishes for a future job</a:t>
            </a:r>
          </a:p>
          <a:p>
            <a:pPr marL="723900" lvl="1" indent="-342900">
              <a:buFont typeface="+mj-lt"/>
              <a:buAutoNum type="arabicPeriod"/>
            </a:pPr>
            <a:endParaRPr lang="da-DK" sz="1000" dirty="0" smtClean="0"/>
          </a:p>
          <a:p>
            <a:pPr marL="342900" indent="-342900"/>
            <a:r>
              <a:rPr lang="da-DK" sz="1200" dirty="0" smtClean="0"/>
              <a:t>”Formidling” (Presentation technique)</a:t>
            </a:r>
          </a:p>
          <a:p>
            <a:pPr marL="723900" lvl="1" indent="-342900">
              <a:buFont typeface="+mj-lt"/>
              <a:buAutoNum type="arabicPeriod"/>
            </a:pPr>
            <a:r>
              <a:rPr lang="da-DK" sz="1000" dirty="0" smtClean="0"/>
              <a:t>The form and agenda of the lecture</a:t>
            </a:r>
          </a:p>
          <a:p>
            <a:pPr marL="723900" lvl="1" indent="-342900">
              <a:buFont typeface="+mj-lt"/>
              <a:buAutoNum type="arabicPeriod"/>
            </a:pPr>
            <a:r>
              <a:rPr lang="da-DK" sz="1000" dirty="0" smtClean="0"/>
              <a:t>The amount of content of the lecture</a:t>
            </a:r>
          </a:p>
          <a:p>
            <a:pPr marL="723900" lvl="1" indent="-342900">
              <a:buFont typeface="+mj-lt"/>
              <a:buAutoNum type="arabicPeriod"/>
            </a:pPr>
            <a:r>
              <a:rPr lang="da-DK" sz="1000" dirty="0" smtClean="0"/>
              <a:t>The ability of the lecturer to explain the subject</a:t>
            </a:r>
          </a:p>
          <a:p>
            <a:pPr marL="723900" lvl="1" indent="-342900">
              <a:buFont typeface="+mj-lt"/>
              <a:buAutoNum type="arabicPeriod"/>
            </a:pPr>
            <a:r>
              <a:rPr lang="da-DK" sz="1000" dirty="0" smtClean="0"/>
              <a:t>The motivation of the lecturer</a:t>
            </a:r>
          </a:p>
          <a:p>
            <a:pPr marL="723900" lvl="1" indent="-342900">
              <a:buFont typeface="+mj-lt"/>
              <a:buAutoNum type="arabicPeriod"/>
            </a:pPr>
            <a:r>
              <a:rPr lang="da-DK" sz="1000" dirty="0" smtClean="0"/>
              <a:t>The possibility to ask questions during and after the lecture</a:t>
            </a:r>
          </a:p>
          <a:p>
            <a:pPr marL="723900" lvl="1" indent="-342900">
              <a:buFont typeface="+mj-lt"/>
              <a:buAutoNum type="arabicPeriod"/>
            </a:pPr>
            <a:endParaRPr lang="da-DK" sz="1000" dirty="0" smtClean="0"/>
          </a:p>
          <a:p>
            <a:pPr marL="342900" indent="-342900"/>
            <a:r>
              <a:rPr lang="da-DK" sz="1200" dirty="0" smtClean="0"/>
              <a:t>”Gæsteforelæsningen generelt” (General)</a:t>
            </a:r>
          </a:p>
          <a:p>
            <a:pPr marL="723900" lvl="1" indent="-342900">
              <a:buFont typeface="+mj-lt"/>
              <a:buAutoNum type="arabicPeriod"/>
            </a:pPr>
            <a:r>
              <a:rPr lang="da-DK" sz="1000" dirty="0" smtClean="0"/>
              <a:t>Your general evaluation of the lecture</a:t>
            </a:r>
          </a:p>
          <a:p>
            <a:pPr marL="723900" lvl="1" indent="-342900">
              <a:buFont typeface="+mj-lt"/>
              <a:buAutoNum type="arabicPeriod"/>
            </a:pPr>
            <a:endParaRPr lang="da-DK" sz="1000" dirty="0" smtClean="0"/>
          </a:p>
          <a:p>
            <a:pPr marL="342900" indent="-342900"/>
            <a:r>
              <a:rPr lang="da-DK" sz="1200" dirty="0" smtClean="0"/>
              <a:t>Netcompany</a:t>
            </a:r>
          </a:p>
          <a:p>
            <a:pPr marL="723900" lvl="1" indent="-342900">
              <a:buFont typeface="+mj-lt"/>
              <a:buAutoNum type="arabicPeriod"/>
            </a:pPr>
            <a:r>
              <a:rPr lang="da-DK" sz="1000" dirty="0" smtClean="0"/>
              <a:t>Would you be interested in meeting Netcompany in other contexts?</a:t>
            </a:r>
          </a:p>
          <a:p>
            <a:pPr marL="723900" lvl="1" indent="-342900"/>
            <a:r>
              <a:rPr lang="da-DK" sz="1000" dirty="0" smtClean="0"/>
              <a:t>If yes, then which?</a:t>
            </a:r>
          </a:p>
          <a:p>
            <a:pPr marL="723900" lvl="1" indent="-342900"/>
            <a:endParaRPr lang="da-DK" sz="1000" dirty="0" smtClean="0"/>
          </a:p>
          <a:p>
            <a:pPr marL="342900" indent="-342900"/>
            <a:r>
              <a:rPr lang="da-DK" sz="1000" dirty="0" smtClean="0"/>
              <a:t>Other comments and suggestions		</a:t>
            </a:r>
          </a:p>
          <a:p>
            <a:pPr marL="723900" lvl="1" indent="-342900">
              <a:buFont typeface="+mj-lt"/>
              <a:buAutoNum type="arabicPeriod"/>
            </a:pPr>
            <a:endParaRPr lang="da-DK" sz="1000" dirty="0" smtClean="0"/>
          </a:p>
          <a:p>
            <a:pPr marL="342900" indent="-342900"/>
            <a:r>
              <a:rPr lang="da-DK" sz="1600" dirty="0" smtClean="0"/>
              <a:t>Grade between 1 and 5, where</a:t>
            </a:r>
          </a:p>
          <a:p>
            <a:pPr marL="723900" lvl="1" indent="-342900"/>
            <a:r>
              <a:rPr lang="da-DK" sz="1200" dirty="0" smtClean="0"/>
              <a:t>1 is very unsatisfied</a:t>
            </a:r>
          </a:p>
          <a:p>
            <a:pPr marL="723900" lvl="1" indent="-342900"/>
            <a:r>
              <a:rPr lang="da-DK" sz="1200" dirty="0" smtClean="0"/>
              <a:t>5 is very satisfied</a:t>
            </a:r>
          </a:p>
          <a:p>
            <a:pPr marL="723900" lvl="1" indent="-342900">
              <a:buFont typeface="+mj-lt"/>
              <a:buAutoNum type="arabicPeriod"/>
            </a:pPr>
            <a:endParaRPr lang="da-DK"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Why object-orientation?</a:t>
            </a:r>
            <a:endParaRPr lang="da-DK" dirty="0"/>
          </a:p>
        </p:txBody>
      </p:sp>
      <p:sp>
        <p:nvSpPr>
          <p:cNvPr id="3" name="Content Placeholder 2"/>
          <p:cNvSpPr>
            <a:spLocks noGrp="1"/>
          </p:cNvSpPr>
          <p:nvPr>
            <p:ph idx="1"/>
          </p:nvPr>
        </p:nvSpPr>
        <p:spPr/>
        <p:txBody>
          <a:bodyPr/>
          <a:lstStyle/>
          <a:p>
            <a:r>
              <a:rPr lang="da-DK" dirty="0" smtClean="0"/>
              <a:t>Encapsulating complexity and reuse of code</a:t>
            </a:r>
          </a:p>
          <a:p>
            <a:pPr lvl="1"/>
            <a:r>
              <a:rPr lang="da-DK" dirty="0" smtClean="0"/>
              <a:t>Switch of technology is easily implemented</a:t>
            </a:r>
          </a:p>
          <a:p>
            <a:pPr lvl="1"/>
            <a:r>
              <a:rPr lang="da-DK" dirty="0" smtClean="0"/>
              <a:t>Adding or optimizing code-units can be done with little effort</a:t>
            </a:r>
          </a:p>
          <a:p>
            <a:pPr>
              <a:buNone/>
            </a:pPr>
            <a:endParaRPr lang="da-DK" dirty="0" smtClean="0"/>
          </a:p>
          <a:p>
            <a:r>
              <a:rPr lang="da-DK" dirty="0" smtClean="0"/>
              <a:t>Applications are easier to test</a:t>
            </a:r>
          </a:p>
          <a:p>
            <a:pPr lvl="1"/>
            <a:r>
              <a:rPr lang="da-DK" dirty="0" smtClean="0"/>
              <a:t>Object-orientation promotes cohesion </a:t>
            </a:r>
            <a:r>
              <a:rPr lang="da-DK" dirty="0" smtClean="0">
                <a:sym typeface="Wingdings" pitchFamily="2" charset="2"/>
              </a:rPr>
              <a:t> Test complexity is reduced</a:t>
            </a:r>
          </a:p>
          <a:p>
            <a:pPr lvl="1"/>
            <a:r>
              <a:rPr lang="da-DK" dirty="0" smtClean="0">
                <a:sym typeface="Wingdings" pitchFamily="2" charset="2"/>
              </a:rPr>
              <a:t>Test-frameworks exist and simplifies </a:t>
            </a:r>
          </a:p>
          <a:p>
            <a:pPr>
              <a:buNone/>
            </a:pPr>
            <a:endParaRPr lang="da-DK" dirty="0" smtClean="0"/>
          </a:p>
          <a:p>
            <a:r>
              <a:rPr lang="da-DK" dirty="0" smtClean="0"/>
              <a:t>Patterns and best-practices provide common development terminology</a:t>
            </a:r>
          </a:p>
          <a:p>
            <a:pPr lvl="1"/>
            <a:r>
              <a:rPr lang="da-DK" dirty="0" smtClean="0"/>
              <a:t>Reduces complexity of reading and understanding of new code</a:t>
            </a:r>
          </a:p>
          <a:p>
            <a:pPr lvl="1"/>
            <a:r>
              <a:rPr lang="da-DK" dirty="0" smtClean="0"/>
              <a:t>Proven solutions for a wide range of known problems</a:t>
            </a:r>
          </a:p>
          <a:p>
            <a:pPr lvl="1"/>
            <a:endParaRPr lang="da-DK" dirty="0" smtClean="0"/>
          </a:p>
          <a:p>
            <a:r>
              <a:rPr lang="da-DK" dirty="0" smtClean="0"/>
              <a:t>Etc.</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2" name="Rectangle 2"/>
          <p:cNvSpPr>
            <a:spLocks noChangeArrowheads="1"/>
          </p:cNvSpPr>
          <p:nvPr/>
        </p:nvSpPr>
        <p:spPr bwMode="auto">
          <a:xfrm>
            <a:off x="1860550" y="3282950"/>
            <a:ext cx="5038725" cy="285750"/>
          </a:xfrm>
          <a:prstGeom prst="rect">
            <a:avLst/>
          </a:prstGeom>
          <a:solidFill>
            <a:srgbClr val="EAEAEA"/>
          </a:solidFill>
          <a:ln w="9525">
            <a:noFill/>
            <a:miter lim="800000"/>
            <a:headEnd/>
            <a:tailEnd/>
          </a:ln>
          <a:effectLst/>
        </p:spPr>
        <p:txBody>
          <a:bodyPr anchor="ctr">
            <a:spAutoFit/>
          </a:bodyPr>
          <a:lstStyle/>
          <a:p>
            <a:endParaRPr lang="da-DK"/>
          </a:p>
        </p:txBody>
      </p:sp>
      <p:sp>
        <p:nvSpPr>
          <p:cNvPr id="358403" name="Rectangle 3"/>
          <p:cNvSpPr>
            <a:spLocks noGrp="1" noChangeArrowheads="1"/>
          </p:cNvSpPr>
          <p:nvPr>
            <p:ph type="title"/>
          </p:nvPr>
        </p:nvSpPr>
        <p:spPr/>
        <p:txBody>
          <a:bodyPr/>
          <a:lstStyle/>
          <a:p>
            <a:r>
              <a:rPr lang="en-GB" dirty="0" smtClean="0"/>
              <a:t>Agenda</a:t>
            </a:r>
            <a:endParaRPr lang="en-GB" dirty="0"/>
          </a:p>
        </p:txBody>
      </p:sp>
      <p:sp>
        <p:nvSpPr>
          <p:cNvPr id="358404" name="Rectangle 4"/>
          <p:cNvSpPr>
            <a:spLocks noGrp="1" noChangeArrowheads="1"/>
          </p:cNvSpPr>
          <p:nvPr>
            <p:ph type="body" idx="1"/>
          </p:nvPr>
        </p:nvSpPr>
        <p:spPr>
          <a:xfrm>
            <a:off x="1935163" y="2881313"/>
            <a:ext cx="6142037" cy="2384425"/>
          </a:xfrm>
        </p:spPr>
        <p:txBody>
          <a:bodyPr/>
          <a:lstStyle/>
          <a:p>
            <a:pPr>
              <a:lnSpc>
                <a:spcPct val="125000"/>
              </a:lnSpc>
              <a:spcBef>
                <a:spcPct val="40000"/>
              </a:spcBef>
            </a:pPr>
            <a:r>
              <a:rPr lang="en-GB" dirty="0" smtClean="0"/>
              <a:t>Introduction and motivation</a:t>
            </a:r>
          </a:p>
          <a:p>
            <a:pPr>
              <a:lnSpc>
                <a:spcPct val="125000"/>
              </a:lnSpc>
              <a:spcBef>
                <a:spcPct val="40000"/>
              </a:spcBef>
            </a:pPr>
            <a:r>
              <a:rPr lang="en-GB" dirty="0" smtClean="0"/>
              <a:t>Coupling</a:t>
            </a:r>
          </a:p>
          <a:p>
            <a:pPr>
              <a:lnSpc>
                <a:spcPct val="125000"/>
              </a:lnSpc>
              <a:spcBef>
                <a:spcPct val="40000"/>
              </a:spcBef>
            </a:pPr>
            <a:r>
              <a:rPr lang="en-GB" dirty="0" smtClean="0"/>
              <a:t>Cohesion</a:t>
            </a:r>
          </a:p>
          <a:p>
            <a:pPr>
              <a:lnSpc>
                <a:spcPct val="125000"/>
              </a:lnSpc>
              <a:spcBef>
                <a:spcPct val="40000"/>
              </a:spcBef>
            </a:pPr>
            <a:r>
              <a:rPr lang="en-GB" dirty="0" smtClean="0"/>
              <a:t>Test-driven development</a:t>
            </a:r>
          </a:p>
          <a:p>
            <a:pPr>
              <a:lnSpc>
                <a:spcPct val="125000"/>
              </a:lnSpc>
              <a:spcBef>
                <a:spcPct val="40000"/>
              </a:spcBef>
            </a:pPr>
            <a:r>
              <a:rPr lang="en-GB" dirty="0" smtClean="0"/>
              <a:t>Advanced topics</a:t>
            </a:r>
          </a:p>
          <a:p>
            <a:pPr>
              <a:lnSpc>
                <a:spcPct val="125000"/>
              </a:lnSpc>
              <a:spcBef>
                <a:spcPct val="40000"/>
              </a:spcBef>
            </a:pPr>
            <a:r>
              <a:rPr lang="en-GB" dirty="0" smtClean="0"/>
              <a:t>Questions and evaluation</a:t>
            </a:r>
          </a:p>
          <a:p>
            <a:pPr>
              <a:lnSpc>
                <a:spcPct val="125000"/>
              </a:lnSpc>
              <a:spcBef>
                <a:spcPct val="40000"/>
              </a:spcBef>
            </a:pPr>
            <a:endParaRPr lang="en-GB" dirty="0" smtClean="0"/>
          </a:p>
          <a:p>
            <a:pPr>
              <a:lnSpc>
                <a:spcPct val="125000"/>
              </a:lnSpc>
              <a:spcBef>
                <a:spcPct val="40000"/>
              </a:spcBef>
            </a:pPr>
            <a:endParaRPr lang="en-GB" dirty="0" smtClean="0"/>
          </a:p>
          <a:p>
            <a:pPr>
              <a:lnSpc>
                <a:spcPct val="125000"/>
              </a:lnSpc>
              <a:spcBef>
                <a:spcPct val="40000"/>
              </a:spcBef>
            </a:pP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What is coupling?</a:t>
            </a:r>
            <a:endParaRPr lang="da-DK" dirty="0"/>
          </a:p>
        </p:txBody>
      </p:sp>
      <p:sp>
        <p:nvSpPr>
          <p:cNvPr id="3" name="Content Placeholder 2"/>
          <p:cNvSpPr>
            <a:spLocks noGrp="1"/>
          </p:cNvSpPr>
          <p:nvPr>
            <p:ph idx="1"/>
          </p:nvPr>
        </p:nvSpPr>
        <p:spPr/>
        <p:txBody>
          <a:bodyPr/>
          <a:lstStyle/>
          <a:p>
            <a:pPr>
              <a:buNone/>
            </a:pPr>
            <a:endParaRPr lang="da-DK" i="1" dirty="0" smtClean="0"/>
          </a:p>
          <a:p>
            <a:pPr>
              <a:buNone/>
            </a:pPr>
            <a:endParaRPr lang="da-DK" i="1" dirty="0" smtClean="0"/>
          </a:p>
          <a:p>
            <a:pPr>
              <a:buNone/>
            </a:pPr>
            <a:endParaRPr lang="da-DK" i="1" dirty="0" smtClean="0"/>
          </a:p>
          <a:p>
            <a:pPr>
              <a:buNone/>
            </a:pPr>
            <a:endParaRPr lang="da-DK" i="1" dirty="0" smtClean="0"/>
          </a:p>
          <a:p>
            <a:pPr>
              <a:buNone/>
            </a:pPr>
            <a:endParaRPr lang="da-DK" i="1" dirty="0" smtClean="0"/>
          </a:p>
          <a:p>
            <a:pPr>
              <a:buNone/>
            </a:pPr>
            <a:r>
              <a:rPr lang="da-DK" i="1" dirty="0" smtClean="0"/>
              <a:t>”The ability of the design to support replacement of components, without having to change the implementation of related components”</a:t>
            </a:r>
            <a:endParaRPr lang="da-DK" i="1" dirty="0"/>
          </a:p>
        </p:txBody>
      </p:sp>
      <p:sp>
        <p:nvSpPr>
          <p:cNvPr id="5" name="Rectangle 4"/>
          <p:cNvSpPr/>
          <p:nvPr/>
        </p:nvSpPr>
        <p:spPr bwMode="auto">
          <a:xfrm>
            <a:off x="733425" y="3257550"/>
            <a:ext cx="7553325" cy="56197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Real-life example 1</a:t>
            </a:r>
            <a:br>
              <a:rPr lang="da-DK" dirty="0" smtClean="0"/>
            </a:br>
            <a:r>
              <a:rPr lang="da-DK" sz="1400" dirty="0" smtClean="0"/>
              <a:t>Tightly coupled application component</a:t>
            </a:r>
            <a:endParaRPr lang="da-DK" dirty="0"/>
          </a:p>
        </p:txBody>
      </p:sp>
      <p:sp>
        <p:nvSpPr>
          <p:cNvPr id="3" name="Content Placeholder 2"/>
          <p:cNvSpPr>
            <a:spLocks noGrp="1"/>
          </p:cNvSpPr>
          <p:nvPr>
            <p:ph idx="1"/>
          </p:nvPr>
        </p:nvSpPr>
        <p:spPr/>
        <p:txBody>
          <a:bodyPr/>
          <a:lstStyle/>
          <a:p>
            <a:r>
              <a:rPr lang="da-DK" dirty="0" smtClean="0"/>
              <a:t>One (business-critical) use-case implemented by one(!) method in a single class</a:t>
            </a:r>
          </a:p>
          <a:p>
            <a:pPr lvl="1"/>
            <a:r>
              <a:rPr lang="da-DK" dirty="0" smtClean="0"/>
              <a:t>Approximately 10000 lines of code</a:t>
            </a:r>
          </a:p>
          <a:p>
            <a:pPr lvl="1"/>
            <a:r>
              <a:rPr lang="da-DK" dirty="0" smtClean="0"/>
              <a:t>Size of source-code file was the same as a one-minute-MP3 file </a:t>
            </a:r>
          </a:p>
          <a:p>
            <a:pPr lvl="1"/>
            <a:r>
              <a:rPr lang="da-DK" dirty="0" smtClean="0"/>
              <a:t>No custom datatypes, only programming language simple types (int, string etc.)</a:t>
            </a:r>
          </a:p>
          <a:p>
            <a:endParaRPr lang="da-DK" dirty="0" smtClean="0"/>
          </a:p>
          <a:p>
            <a:r>
              <a:rPr lang="da-DK" dirty="0" smtClean="0"/>
              <a:t>The requirements to the component changed</a:t>
            </a:r>
          </a:p>
          <a:p>
            <a:pPr lvl="1"/>
            <a:r>
              <a:rPr lang="da-DK" dirty="0" smtClean="0"/>
              <a:t>Functionality should now support new type of business and have the old-type of business removed</a:t>
            </a:r>
          </a:p>
          <a:p>
            <a:pPr lvl="1"/>
            <a:r>
              <a:rPr lang="da-DK" dirty="0" smtClean="0"/>
              <a:t>All code in method subject to change</a:t>
            </a:r>
          </a:p>
          <a:p>
            <a:pPr lvl="1"/>
            <a:r>
              <a:rPr lang="da-DK" dirty="0" smtClean="0"/>
              <a:t>Estimate of build (assuming OO-design): 1500 man hours</a:t>
            </a:r>
          </a:p>
          <a:p>
            <a:pPr lvl="1"/>
            <a:r>
              <a:rPr lang="da-DK" dirty="0" smtClean="0"/>
              <a:t>Reality of build (no OO-design): &gt; 7000 man hours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Real life example 2</a:t>
            </a:r>
            <a:br>
              <a:rPr lang="da-DK" dirty="0" smtClean="0"/>
            </a:br>
            <a:r>
              <a:rPr lang="da-DK" sz="1400" dirty="0" smtClean="0"/>
              <a:t>Loosely coupling overkill</a:t>
            </a:r>
            <a:endParaRPr lang="da-DK" dirty="0"/>
          </a:p>
        </p:txBody>
      </p:sp>
      <p:sp>
        <p:nvSpPr>
          <p:cNvPr id="3" name="Content Placeholder 2"/>
          <p:cNvSpPr>
            <a:spLocks noGrp="1"/>
          </p:cNvSpPr>
          <p:nvPr>
            <p:ph idx="1"/>
          </p:nvPr>
        </p:nvSpPr>
        <p:spPr/>
        <p:txBody>
          <a:bodyPr/>
          <a:lstStyle/>
          <a:p>
            <a:r>
              <a:rPr lang="da-DK" dirty="0" smtClean="0"/>
              <a:t>Development of case-worker portal</a:t>
            </a:r>
          </a:p>
          <a:p>
            <a:pPr lvl="1"/>
            <a:r>
              <a:rPr lang="da-DK" dirty="0" smtClean="0"/>
              <a:t>To be used for one client only.</a:t>
            </a:r>
          </a:p>
          <a:p>
            <a:pPr lvl="1"/>
            <a:r>
              <a:rPr lang="da-DK" dirty="0" smtClean="0"/>
              <a:t>Limited functionality</a:t>
            </a:r>
          </a:p>
          <a:p>
            <a:pPr lvl="1"/>
            <a:r>
              <a:rPr lang="da-DK" dirty="0" smtClean="0"/>
              <a:t>Functionality is almost certainly not going to change radically for the next 10 years</a:t>
            </a:r>
          </a:p>
          <a:p>
            <a:pPr lvl="1"/>
            <a:r>
              <a:rPr lang="da-DK" dirty="0" smtClean="0"/>
              <a:t>Layout has been decided to be web-based (by the management)</a:t>
            </a:r>
          </a:p>
          <a:p>
            <a:pPr lvl="1"/>
            <a:endParaRPr lang="da-DK" dirty="0" smtClean="0"/>
          </a:p>
          <a:p>
            <a:r>
              <a:rPr lang="da-DK" dirty="0" smtClean="0"/>
              <a:t>Solution</a:t>
            </a:r>
          </a:p>
          <a:p>
            <a:pPr lvl="1"/>
            <a:r>
              <a:rPr lang="da-DK" dirty="0" smtClean="0"/>
              <a:t>VERY generic case-worker framework</a:t>
            </a:r>
          </a:p>
          <a:p>
            <a:pPr lvl="1"/>
            <a:r>
              <a:rPr lang="da-DK" dirty="0" smtClean="0"/>
              <a:t>Fully configurable and loosely coupled – ready for new clients, technologies</a:t>
            </a:r>
          </a:p>
          <a:p>
            <a:pPr lvl="1"/>
            <a:r>
              <a:rPr lang="da-DK" dirty="0" smtClean="0"/>
              <a:t>Many many abstract classes and interfaces defines the layers of the architecture</a:t>
            </a:r>
          </a:p>
          <a:p>
            <a:pPr lvl="1"/>
            <a:r>
              <a:rPr lang="da-DK" dirty="0" smtClean="0"/>
              <a:t>Estimated man hours: 40000 (estimated specialized solution: 10000 hours)</a:t>
            </a:r>
            <a:endParaRPr lang="da-DK"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dirty="0" smtClean="0"/>
              <a:t>Cost of tightly coupled systems</a:t>
            </a:r>
            <a:endParaRPr lang="da-DK" dirty="0"/>
          </a:p>
        </p:txBody>
      </p:sp>
      <p:cxnSp>
        <p:nvCxnSpPr>
          <p:cNvPr id="7" name="Straight Arrow Connector 6"/>
          <p:cNvCxnSpPr/>
          <p:nvPr/>
        </p:nvCxnSpPr>
        <p:spPr bwMode="auto">
          <a:xfrm rot="5400000" flipH="1" flipV="1">
            <a:off x="-1100931" y="3929063"/>
            <a:ext cx="3991769" cy="794"/>
          </a:xfrm>
          <a:prstGeom prst="straightConnector1">
            <a:avLst/>
          </a:prstGeom>
          <a:solidFill>
            <a:schemeClr val="bg1"/>
          </a:solidFill>
          <a:ln w="9525" cap="flat" cmpd="sng" algn="ctr">
            <a:solidFill>
              <a:schemeClr val="tx1"/>
            </a:solidFill>
            <a:prstDash val="solid"/>
            <a:round/>
            <a:headEnd type="none" w="med" len="med"/>
            <a:tailEnd type="arrow"/>
          </a:ln>
          <a:effectLst/>
        </p:spPr>
      </p:cxnSp>
      <p:cxnSp>
        <p:nvCxnSpPr>
          <p:cNvPr id="10" name="Straight Arrow Connector 9"/>
          <p:cNvCxnSpPr/>
          <p:nvPr/>
        </p:nvCxnSpPr>
        <p:spPr bwMode="auto">
          <a:xfrm flipV="1">
            <a:off x="704850" y="5705475"/>
            <a:ext cx="7667625" cy="9526"/>
          </a:xfrm>
          <a:prstGeom prst="straightConnector1">
            <a:avLst/>
          </a:prstGeom>
          <a:solidFill>
            <a:schemeClr val="bg1"/>
          </a:solidFill>
          <a:ln w="9525" cap="flat" cmpd="sng" algn="ctr">
            <a:solidFill>
              <a:schemeClr val="tx1"/>
            </a:solidFill>
            <a:prstDash val="solid"/>
            <a:round/>
            <a:headEnd type="none" w="med" len="med"/>
            <a:tailEnd type="arrow"/>
          </a:ln>
          <a:effectLst/>
        </p:spPr>
      </p:cxnSp>
      <p:sp>
        <p:nvSpPr>
          <p:cNvPr id="13" name="TextBox 12"/>
          <p:cNvSpPr txBox="1"/>
          <p:nvPr/>
        </p:nvSpPr>
        <p:spPr>
          <a:xfrm>
            <a:off x="7096125" y="5819775"/>
            <a:ext cx="1737976" cy="276999"/>
          </a:xfrm>
          <a:prstGeom prst="rect">
            <a:avLst/>
          </a:prstGeom>
          <a:noFill/>
        </p:spPr>
        <p:txBody>
          <a:bodyPr wrap="none" rtlCol="0">
            <a:spAutoFit/>
          </a:bodyPr>
          <a:lstStyle/>
          <a:p>
            <a:r>
              <a:rPr lang="da-DK" dirty="0" smtClean="0"/>
              <a:t>Extent of tight coupling</a:t>
            </a:r>
          </a:p>
        </p:txBody>
      </p:sp>
      <p:sp>
        <p:nvSpPr>
          <p:cNvPr id="14" name="TextBox 13"/>
          <p:cNvSpPr txBox="1"/>
          <p:nvPr/>
        </p:nvSpPr>
        <p:spPr>
          <a:xfrm>
            <a:off x="361950" y="1666875"/>
            <a:ext cx="520399" cy="276999"/>
          </a:xfrm>
          <a:prstGeom prst="rect">
            <a:avLst/>
          </a:prstGeom>
          <a:noFill/>
        </p:spPr>
        <p:txBody>
          <a:bodyPr wrap="square" rtlCol="0">
            <a:spAutoFit/>
          </a:bodyPr>
          <a:lstStyle/>
          <a:p>
            <a:r>
              <a:rPr lang="da-DK" dirty="0" smtClean="0"/>
              <a:t>Time</a:t>
            </a:r>
            <a:endParaRPr lang="da-DK" dirty="0"/>
          </a:p>
        </p:txBody>
      </p:sp>
      <p:sp>
        <p:nvSpPr>
          <p:cNvPr id="24" name="Freeform 23"/>
          <p:cNvSpPr/>
          <p:nvPr/>
        </p:nvSpPr>
        <p:spPr bwMode="auto">
          <a:xfrm>
            <a:off x="904875" y="2181225"/>
            <a:ext cx="3000375" cy="3257550"/>
          </a:xfrm>
          <a:custGeom>
            <a:avLst/>
            <a:gdLst>
              <a:gd name="connsiteX0" fmla="*/ 0 w 3000375"/>
              <a:gd name="connsiteY0" fmla="*/ 3257550 h 3257550"/>
              <a:gd name="connsiteX1" fmla="*/ 1352550 w 3000375"/>
              <a:gd name="connsiteY1" fmla="*/ 2800350 h 3257550"/>
              <a:gd name="connsiteX2" fmla="*/ 2466975 w 3000375"/>
              <a:gd name="connsiteY2" fmla="*/ 1733550 h 3257550"/>
              <a:gd name="connsiteX3" fmla="*/ 3000375 w 3000375"/>
              <a:gd name="connsiteY3" fmla="*/ 0 h 3257550"/>
            </a:gdLst>
            <a:ahLst/>
            <a:cxnLst>
              <a:cxn ang="0">
                <a:pos x="connsiteX0" y="connsiteY0"/>
              </a:cxn>
              <a:cxn ang="0">
                <a:pos x="connsiteX1" y="connsiteY1"/>
              </a:cxn>
              <a:cxn ang="0">
                <a:pos x="connsiteX2" y="connsiteY2"/>
              </a:cxn>
              <a:cxn ang="0">
                <a:pos x="connsiteX3" y="connsiteY3"/>
              </a:cxn>
            </a:cxnLst>
            <a:rect l="l" t="t" r="r" b="b"/>
            <a:pathLst>
              <a:path w="3000375" h="3257550">
                <a:moveTo>
                  <a:pt x="0" y="3257550"/>
                </a:moveTo>
                <a:cubicBezTo>
                  <a:pt x="470694" y="3155950"/>
                  <a:pt x="941388" y="3054350"/>
                  <a:pt x="1352550" y="2800350"/>
                </a:cubicBezTo>
                <a:cubicBezTo>
                  <a:pt x="1763712" y="2546350"/>
                  <a:pt x="2192338" y="2200275"/>
                  <a:pt x="2466975" y="1733550"/>
                </a:cubicBezTo>
                <a:cubicBezTo>
                  <a:pt x="2741612" y="1266825"/>
                  <a:pt x="2870993" y="633412"/>
                  <a:pt x="3000375" y="0"/>
                </a:cubicBezTo>
              </a:path>
            </a:pathLst>
          </a:custGeom>
          <a:noFill/>
          <a:ln w="9525" cap="flat" cmpd="sng" algn="ctr">
            <a:solidFill>
              <a:srgbClr val="0070C0"/>
            </a:solidFill>
            <a:prstDash val="solid"/>
            <a:round/>
            <a:headEnd type="none" w="med" len="med"/>
            <a:tailEnd type="arrow"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smtClean="0">
              <a:ln>
                <a:noFill/>
              </a:ln>
              <a:solidFill>
                <a:schemeClr val="tx1"/>
              </a:solidFill>
              <a:effectLst/>
              <a:latin typeface="Arial" charset="0"/>
            </a:endParaRPr>
          </a:p>
        </p:txBody>
      </p:sp>
      <p:sp>
        <p:nvSpPr>
          <p:cNvPr id="29" name="TextBox 28"/>
          <p:cNvSpPr txBox="1"/>
          <p:nvPr/>
        </p:nvSpPr>
        <p:spPr>
          <a:xfrm>
            <a:off x="3990975" y="2124075"/>
            <a:ext cx="1463862" cy="276999"/>
          </a:xfrm>
          <a:prstGeom prst="rect">
            <a:avLst/>
          </a:prstGeom>
          <a:noFill/>
        </p:spPr>
        <p:txBody>
          <a:bodyPr wrap="none" rtlCol="0">
            <a:spAutoFit/>
          </a:bodyPr>
          <a:lstStyle/>
          <a:p>
            <a:r>
              <a:rPr lang="da-DK" dirty="0" smtClean="0"/>
              <a:t>Maintenance costs</a:t>
            </a:r>
            <a:endParaRPr lang="da-DK" dirty="0"/>
          </a:p>
        </p:txBody>
      </p:sp>
      <p:sp>
        <p:nvSpPr>
          <p:cNvPr id="34" name="TextBox 33"/>
          <p:cNvSpPr txBox="1"/>
          <p:nvPr/>
        </p:nvSpPr>
        <p:spPr>
          <a:xfrm>
            <a:off x="3505200" y="4962525"/>
            <a:ext cx="1489510" cy="276999"/>
          </a:xfrm>
          <a:prstGeom prst="rect">
            <a:avLst/>
          </a:prstGeom>
          <a:noFill/>
        </p:spPr>
        <p:txBody>
          <a:bodyPr wrap="none" rtlCol="0">
            <a:spAutoFit/>
          </a:bodyPr>
          <a:lstStyle/>
          <a:p>
            <a:r>
              <a:rPr lang="da-DK" dirty="0" smtClean="0"/>
              <a:t>Development costs</a:t>
            </a:r>
            <a:endParaRPr lang="da-DK" dirty="0"/>
          </a:p>
        </p:txBody>
      </p:sp>
      <p:sp>
        <p:nvSpPr>
          <p:cNvPr id="36" name="Freeform 35"/>
          <p:cNvSpPr/>
          <p:nvPr/>
        </p:nvSpPr>
        <p:spPr bwMode="auto">
          <a:xfrm>
            <a:off x="895350" y="4305300"/>
            <a:ext cx="2828925" cy="963612"/>
          </a:xfrm>
          <a:custGeom>
            <a:avLst/>
            <a:gdLst>
              <a:gd name="connsiteX0" fmla="*/ 0 w 2828925"/>
              <a:gd name="connsiteY0" fmla="*/ 0 h 963612"/>
              <a:gd name="connsiteX1" fmla="*/ 314325 w 2828925"/>
              <a:gd name="connsiteY1" fmla="*/ 723900 h 963612"/>
              <a:gd name="connsiteX2" fmla="*/ 1562100 w 2828925"/>
              <a:gd name="connsiteY2" fmla="*/ 923925 h 963612"/>
              <a:gd name="connsiteX3" fmla="*/ 2828925 w 2828925"/>
              <a:gd name="connsiteY3" fmla="*/ 962025 h 963612"/>
            </a:gdLst>
            <a:ahLst/>
            <a:cxnLst>
              <a:cxn ang="0">
                <a:pos x="connsiteX0" y="connsiteY0"/>
              </a:cxn>
              <a:cxn ang="0">
                <a:pos x="connsiteX1" y="connsiteY1"/>
              </a:cxn>
              <a:cxn ang="0">
                <a:pos x="connsiteX2" y="connsiteY2"/>
              </a:cxn>
              <a:cxn ang="0">
                <a:pos x="connsiteX3" y="connsiteY3"/>
              </a:cxn>
            </a:cxnLst>
            <a:rect l="l" t="t" r="r" b="b"/>
            <a:pathLst>
              <a:path w="2828925" h="963612">
                <a:moveTo>
                  <a:pt x="0" y="0"/>
                </a:moveTo>
                <a:cubicBezTo>
                  <a:pt x="26987" y="284956"/>
                  <a:pt x="53975" y="569913"/>
                  <a:pt x="314325" y="723900"/>
                </a:cubicBezTo>
                <a:cubicBezTo>
                  <a:pt x="574675" y="877888"/>
                  <a:pt x="1143000" y="884238"/>
                  <a:pt x="1562100" y="923925"/>
                </a:cubicBezTo>
                <a:cubicBezTo>
                  <a:pt x="1981200" y="963612"/>
                  <a:pt x="2405062" y="962818"/>
                  <a:pt x="2828925" y="962025"/>
                </a:cubicBezTo>
              </a:path>
            </a:pathLst>
          </a:custGeom>
          <a:noFill/>
          <a:ln w="9525" cap="flat" cmpd="sng" algn="ctr">
            <a:solidFill>
              <a:srgbClr val="FF0000"/>
            </a:solidFill>
            <a:prstDash val="solid"/>
            <a:round/>
            <a:headEnd type="none" w="med" len="med"/>
            <a:tailEnd type="arrow"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smtClean="0">
              <a:ln>
                <a:noFill/>
              </a:ln>
              <a:solidFill>
                <a:schemeClr val="tx1"/>
              </a:solidFill>
              <a:effectLst/>
              <a:latin typeface="Arial" charset="0"/>
            </a:endParaRPr>
          </a:p>
        </p:txBody>
      </p:sp>
      <p:sp>
        <p:nvSpPr>
          <p:cNvPr id="38" name="TextBox 37"/>
          <p:cNvSpPr txBox="1"/>
          <p:nvPr/>
        </p:nvSpPr>
        <p:spPr>
          <a:xfrm>
            <a:off x="3914775" y="3505200"/>
            <a:ext cx="3432350" cy="615553"/>
          </a:xfrm>
          <a:prstGeom prst="rect">
            <a:avLst/>
          </a:prstGeom>
          <a:noFill/>
        </p:spPr>
        <p:txBody>
          <a:bodyPr wrap="none" rtlCol="0">
            <a:spAutoFit/>
          </a:bodyPr>
          <a:lstStyle/>
          <a:p>
            <a:r>
              <a:rPr lang="da-DK" dirty="0" smtClean="0"/>
              <a:t>Conclusions:</a:t>
            </a:r>
          </a:p>
          <a:p>
            <a:pPr>
              <a:buFont typeface="Arial" pitchFamily="34" charset="0"/>
              <a:buChar char="•"/>
            </a:pPr>
            <a:r>
              <a:rPr lang="da-DK" sz="1100" dirty="0" smtClean="0"/>
              <a:t>Analyse the need of the extent of loosely coupling</a:t>
            </a:r>
          </a:p>
          <a:p>
            <a:pPr>
              <a:buFont typeface="Arial" pitchFamily="34" charset="0"/>
              <a:buChar char="•"/>
            </a:pPr>
            <a:r>
              <a:rPr lang="da-DK" sz="1100" dirty="0" smtClean="0"/>
              <a:t>Implement loose coupling where needed.</a:t>
            </a:r>
          </a:p>
        </p:txBody>
      </p:sp>
      <p:sp>
        <p:nvSpPr>
          <p:cNvPr id="40" name="Rectangle 39"/>
          <p:cNvSpPr/>
          <p:nvPr/>
        </p:nvSpPr>
        <p:spPr bwMode="auto">
          <a:xfrm>
            <a:off x="3990975" y="3467100"/>
            <a:ext cx="4676775" cy="71437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da-DK" sz="1200" b="0" i="0" u="none" strike="noStrike" cap="none" normalizeH="0" baseline="0" smtClean="0">
              <a:ln>
                <a:noFill/>
              </a:ln>
              <a:solidFill>
                <a:schemeClr val="tx1"/>
              </a:solidFill>
              <a:effectLst/>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blinds(horizontal)">
                                      <p:cBhvr>
                                        <p:cTn id="7" dur="500"/>
                                        <p:tgtEl>
                                          <p:spTgt spid="38"/>
                                        </p:tgtEl>
                                      </p:cBhvr>
                                    </p:animEffect>
                                  </p:childTnLst>
                                </p:cTn>
                              </p:par>
                              <p:par>
                                <p:cTn id="8" presetID="3" presetClass="entr" presetSubtype="10" fill="hold" grpId="1"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blinds(horizontal)">
                                      <p:cBhvr>
                                        <p:cTn id="10"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38" grpId="1"/>
    </p:bldLst>
  </p:timing>
</p:sld>
</file>

<file path=ppt/theme/theme1.xml><?xml version="1.0" encoding="utf-8"?>
<a:theme xmlns:a="http://schemas.openxmlformats.org/drawingml/2006/main" name="Default Design">
  <a:themeElements>
    <a:clrScheme name="Default Design 8">
      <a:dk1>
        <a:srgbClr val="000000"/>
      </a:dk1>
      <a:lt1>
        <a:srgbClr val="FFFFFF"/>
      </a:lt1>
      <a:dk2>
        <a:srgbClr val="000000"/>
      </a:dk2>
      <a:lt2>
        <a:srgbClr val="808080"/>
      </a:lt2>
      <a:accent1>
        <a:srgbClr val="FFFFFF"/>
      </a:accent1>
      <a:accent2>
        <a:srgbClr val="DDDDDD"/>
      </a:accent2>
      <a:accent3>
        <a:srgbClr val="FFFFFF"/>
      </a:accent3>
      <a:accent4>
        <a:srgbClr val="000000"/>
      </a:accent4>
      <a:accent5>
        <a:srgbClr val="FFFFFF"/>
      </a:accent5>
      <a:accent6>
        <a:srgbClr val="C8C8C8"/>
      </a:accent6>
      <a:hlink>
        <a:srgbClr val="B2B2B2"/>
      </a:hlink>
      <a:folHlink>
        <a:srgbClr val="777777"/>
      </a:folHlink>
    </a:clrScheme>
    <a:fontScheme name="Default Desig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da-DK" sz="1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da-DK" sz="12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FFFFFF"/>
        </a:accent1>
        <a:accent2>
          <a:srgbClr val="DDDDDD"/>
        </a:accent2>
        <a:accent3>
          <a:srgbClr val="FFFFFF"/>
        </a:accent3>
        <a:accent4>
          <a:srgbClr val="000000"/>
        </a:accent4>
        <a:accent5>
          <a:srgbClr val="FFFFFF"/>
        </a:accent5>
        <a:accent6>
          <a:srgbClr val="C8C8C8"/>
        </a:accent6>
        <a:hlink>
          <a:srgbClr val="B2B2B2"/>
        </a:hlink>
        <a:folHlink>
          <a:srgbClr val="77777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14762</TotalTime>
  <Words>2031</Words>
  <Application>Microsoft Office PowerPoint</Application>
  <PresentationFormat>On-screen Show (4:3)</PresentationFormat>
  <Paragraphs>398</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Default Design</vt:lpstr>
      <vt:lpstr>Slide 1</vt:lpstr>
      <vt:lpstr>Agenda</vt:lpstr>
      <vt:lpstr>Personal introduction</vt:lpstr>
      <vt:lpstr>Why object-orientation?</vt:lpstr>
      <vt:lpstr>Agenda</vt:lpstr>
      <vt:lpstr>What is coupling?</vt:lpstr>
      <vt:lpstr>Real-life example 1 Tightly coupled application component</vt:lpstr>
      <vt:lpstr>Real life example 2 Loosely coupling overkill</vt:lpstr>
      <vt:lpstr>Cost of tightly coupled systems</vt:lpstr>
      <vt:lpstr>Tightly coupled system (bicycle dealer class diagram) Made-up example</vt:lpstr>
      <vt:lpstr>Loosely coupled system (bicycle dealer class diagram) Made-up example</vt:lpstr>
      <vt:lpstr>Loose coupling Things to look for</vt:lpstr>
      <vt:lpstr>Agenda</vt:lpstr>
      <vt:lpstr>What is cohesion?</vt:lpstr>
      <vt:lpstr>Real-life example (same as earlier) Weakly cohessed application component</vt:lpstr>
      <vt:lpstr>Cost of weakly cohesed applications</vt:lpstr>
      <vt:lpstr>Weakly cohesed system</vt:lpstr>
      <vt:lpstr>Strongly cohesed system</vt:lpstr>
      <vt:lpstr>Keep methods short</vt:lpstr>
      <vt:lpstr>Cohesion Things to look for</vt:lpstr>
      <vt:lpstr>Agenda</vt:lpstr>
      <vt:lpstr>What is test driven development?</vt:lpstr>
      <vt:lpstr>Why test driven development?</vt:lpstr>
      <vt:lpstr>Implementation of test driven development</vt:lpstr>
      <vt:lpstr>Example of test driven developmen</vt:lpstr>
      <vt:lpstr>Agenda</vt:lpstr>
      <vt:lpstr>Reflection What is reflection?</vt:lpstr>
      <vt:lpstr>Example of reflection A membership provider framework</vt:lpstr>
      <vt:lpstr>Design patterns</vt:lpstr>
      <vt:lpstr>Examples on design patterns</vt:lpstr>
      <vt:lpstr>Agenda</vt:lpstr>
      <vt:lpstr>Evaluation (handouts in danish)</vt:lpstr>
    </vt:vector>
  </TitlesOfParts>
  <Company>Netcompany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strong object-oriented applications</dc:title>
  <dc:creator>Thomas Koefoed</dc:creator>
  <cp:lastModifiedBy>Thomas</cp:lastModifiedBy>
  <cp:revision>718</cp:revision>
  <cp:lastPrinted>2000-05-16T15:01:22Z</cp:lastPrinted>
  <dcterms:created xsi:type="dcterms:W3CDTF">2000-05-16T08:43:20Z</dcterms:created>
  <dcterms:modified xsi:type="dcterms:W3CDTF">2009-11-29T21:27:56Z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Thomas Koefoed</vt:lpwstr>
  </property>
  <property fmtid="{D5CDD505-2E9C-101B-9397-08002B2CF9AE}" pid="3" name="SPSDescription">
    <vt:lpwstr/>
  </property>
  <property fmtid="{D5CDD505-2E9C-101B-9397-08002B2CF9AE}" pid="4" name="Status">
    <vt:lpwstr>Final</vt:lpwstr>
  </property>
</Properties>
</file>